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147483286" r:id="rId2"/>
    <p:sldId id="2147483287" r:id="rId3"/>
    <p:sldId id="2147483359" r:id="rId4"/>
    <p:sldId id="2145704081" r:id="rId5"/>
    <p:sldId id="2147483370" r:id="rId6"/>
    <p:sldId id="2147483355" r:id="rId7"/>
    <p:sldId id="2147483360" r:id="rId8"/>
    <p:sldId id="2147483368" r:id="rId9"/>
    <p:sldId id="2147483366" r:id="rId10"/>
    <p:sldId id="2147483367" r:id="rId11"/>
    <p:sldId id="2147483294" r:id="rId12"/>
    <p:sldId id="2147483369" r:id="rId13"/>
    <p:sldId id="2147483345" r:id="rId14"/>
    <p:sldId id="2147483293" r:id="rId15"/>
    <p:sldId id="2147483361" r:id="rId16"/>
    <p:sldId id="2147483362" r:id="rId17"/>
    <p:sldId id="2147483363" r:id="rId18"/>
    <p:sldId id="2147483365" r:id="rId19"/>
    <p:sldId id="2147483364" r:id="rId20"/>
    <p:sldId id="2147483358" r:id="rId21"/>
    <p:sldId id="2145704074" r:id="rId22"/>
    <p:sldId id="2147483357" r:id="rId23"/>
    <p:sldId id="2147483356" r:id="rId24"/>
    <p:sldId id="2147483353" r:id="rId25"/>
    <p:sldId id="2147483354" r:id="rId26"/>
    <p:sldId id="2147483347" r:id="rId27"/>
    <p:sldId id="2147483348" r:id="rId28"/>
    <p:sldId id="2147483349" r:id="rId29"/>
    <p:sldId id="2147483350" r:id="rId30"/>
    <p:sldId id="2147483351" r:id="rId31"/>
    <p:sldId id="2147483352" r:id="rId32"/>
    <p:sldId id="2147483340" r:id="rId33"/>
    <p:sldId id="2147483339" r:id="rId34"/>
    <p:sldId id="2147483210" r:id="rId35"/>
    <p:sldId id="2147483331" r:id="rId36"/>
    <p:sldId id="2147483346" r:id="rId37"/>
    <p:sldId id="2147483188" r:id="rId38"/>
    <p:sldId id="2147471177" r:id="rId39"/>
    <p:sldId id="2147483204" r:id="rId40"/>
    <p:sldId id="2147483328" r:id="rId41"/>
    <p:sldId id="2147483330" r:id="rId42"/>
    <p:sldId id="2147483192" r:id="rId43"/>
    <p:sldId id="2147482162" r:id="rId44"/>
    <p:sldId id="2147482163" r:id="rId45"/>
    <p:sldId id="2147483335" r:id="rId46"/>
    <p:sldId id="2147483193" r:id="rId47"/>
    <p:sldId id="2147483333" r:id="rId48"/>
    <p:sldId id="2147483295" r:id="rId49"/>
    <p:sldId id="2147483299" r:id="rId50"/>
    <p:sldId id="2147483296" r:id="rId51"/>
    <p:sldId id="2147483297" r:id="rId52"/>
    <p:sldId id="2147483334" r:id="rId53"/>
    <p:sldId id="2147483342" r:id="rId54"/>
  </p:sldIdLst>
  <p:sldSz cx="12192000" cy="6858000"/>
  <p:notesSz cx="6858000" cy="9144000"/>
  <p:custShowLst>
    <p:custShow name="calc_recorrente" id="0">
      <p:sldLst/>
    </p:custShow>
    <p:custShow name="prop_extra_prox_passos" id="1">
      <p:sldLst/>
    </p:custShow>
    <p:custShow name="prop_databricks_3meses" id="2">
      <p:sldLst/>
    </p:custShow>
    <p:custShow name="j0_HSA" id="3">
      <p:sldLst/>
    </p:custShow>
    <p:custShow name="det_redshift" id="4">
      <p:sldLst>
        <p:sld r:id="rId44"/>
        <p:sld r:id="rId45"/>
        <p:sld r:id="rId46"/>
        <p:sld r:id="rId47"/>
      </p:sldLst>
    </p:custShow>
    <p:custShow name="det_databricks" id="5">
      <p:sldLst>
        <p:sld r:id="rId38"/>
        <p:sld r:id="rId39"/>
        <p:sld r:id="rId40"/>
        <p:sld r:id="rId41"/>
        <p:sld r:id="rId42"/>
        <p:sld r:id="rId43"/>
      </p:sldLst>
    </p:custShow>
    <p:custShow name="QDM" id="6">
      <p:sldLst>
        <p:sld r:id="rId36"/>
      </p:sldLst>
    </p:custShow>
    <p:custShow name="migraPwBiDatabricks" id="7">
      <p:sldLst>
        <p:sld r:id="rId35"/>
      </p:sldLst>
    </p:custShow>
    <p:custShow name="migraTalendDatabricks" id="8">
      <p:sldLst>
        <p:sld r:id="rId34"/>
      </p:sldLst>
    </p:custShow>
    <p:custShow name="mudanca_organizacional" id="9">
      <p:sldLst>
        <p:sld r:id="rId33"/>
      </p:sldLst>
    </p:custShow>
    <p:custShow name="Suporte_Databricks" id="10">
      <p:sldLst/>
    </p:custShow>
    <p:custShow name="IA_ML" id="11">
      <p:sldLst/>
    </p:custShow>
    <p:custShow name="Dw_fw" id="12">
      <p:sldLst>
        <p:sld r:id="rId21"/>
      </p:sldLst>
    </p:custShow>
    <p:custShow name="Lake_Fw" id="13">
      <p:sldLst>
        <p:sld r:id="rId22"/>
      </p:sldLst>
    </p:custShow>
    <p:custShow name="prop_BigData_HDA" id="14">
      <p:sldLst>
        <p:sld r:id="rId16"/>
      </p:sldLst>
    </p:custShow>
    <p:custShow name="prop_BigData_Corp" id="15">
      <p:sldLst>
        <p:sld r:id="rId17"/>
      </p:sldLst>
    </p:custShow>
    <p:custShow name="bi_trad_mod" id="16">
      <p:sldLst>
        <p:sld r:id="rId18"/>
      </p:sldLst>
    </p:custShow>
  </p:custShow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E65560E4-9C2D-4A60-856A-3DD52955BB8C}">
          <p14:sldIdLst>
            <p14:sldId id="2147483286"/>
            <p14:sldId id="2147483287"/>
            <p14:sldId id="2147483359"/>
            <p14:sldId id="2145704081"/>
            <p14:sldId id="2147483370"/>
            <p14:sldId id="2147483355"/>
            <p14:sldId id="2147483360"/>
            <p14:sldId id="2147483368"/>
            <p14:sldId id="2147483366"/>
            <p14:sldId id="2147483367"/>
            <p14:sldId id="2147483294"/>
            <p14:sldId id="2147483369"/>
            <p14:sldId id="2147483345"/>
            <p14:sldId id="2147483293"/>
            <p14:sldId id="2147483361"/>
            <p14:sldId id="2147483362"/>
            <p14:sldId id="2147483363"/>
            <p14:sldId id="2147483365"/>
            <p14:sldId id="2147483364"/>
            <p14:sldId id="2147483358"/>
            <p14:sldId id="2145704074"/>
            <p14:sldId id="2147483357"/>
            <p14:sldId id="2147483356"/>
            <p14:sldId id="2147483353"/>
            <p14:sldId id="2147483354"/>
            <p14:sldId id="2147483347"/>
            <p14:sldId id="2147483348"/>
            <p14:sldId id="2147483349"/>
            <p14:sldId id="2147483350"/>
            <p14:sldId id="2147483351"/>
            <p14:sldId id="2147483352"/>
          </p14:sldIdLst>
        </p14:section>
        <p14:section name="EstruturaOrganizacional" id="{27EE7024-F8BD-4719-A31F-702A63D6D81E}">
          <p14:sldIdLst>
            <p14:sldId id="2147483340"/>
          </p14:sldIdLst>
        </p14:section>
        <p14:section name="Migra_Talend_Databricks" id="{FE8ED16D-E868-4100-B427-BA12514B3B4A}">
          <p14:sldIdLst>
            <p14:sldId id="2147483339"/>
          </p14:sldIdLst>
        </p14:section>
        <p14:section name="MigraPwBi_Databricks" id="{C01D9CA7-7FF1-4DB3-BC8A-484D31DBEB08}">
          <p14:sldIdLst>
            <p14:sldId id="2147483210"/>
          </p14:sldIdLst>
        </p14:section>
        <p14:section name="QDM" id="{7C354A5E-E1A8-4E34-A485-877BFF2FAEB2}">
          <p14:sldIdLst>
            <p14:sldId id="2147483331"/>
            <p14:sldId id="2147483346"/>
          </p14:sldIdLst>
        </p14:section>
        <p14:section name="Databricks" id="{066301A0-EB4F-4AE7-81E3-CD87C35BC6EC}">
          <p14:sldIdLst>
            <p14:sldId id="2147483188"/>
            <p14:sldId id="2147471177"/>
            <p14:sldId id="2147483204"/>
            <p14:sldId id="2147483328"/>
            <p14:sldId id="2147483330"/>
            <p14:sldId id="2147483192"/>
          </p14:sldIdLst>
        </p14:section>
        <p14:section name="Redshift" id="{00926FA1-ED84-43EF-A464-432C97DE7491}">
          <p14:sldIdLst>
            <p14:sldId id="2147482162"/>
            <p14:sldId id="2147482163"/>
            <p14:sldId id="2147483335"/>
            <p14:sldId id="2147483193"/>
          </p14:sldIdLst>
        </p14:section>
        <p14:section name="outros" id="{D8444F28-028C-4F0F-AE64-4C8AF4A64F5A}">
          <p14:sldIdLst>
            <p14:sldId id="2147483333"/>
            <p14:sldId id="2147483295"/>
            <p14:sldId id="2147483299"/>
            <p14:sldId id="2147483296"/>
            <p14:sldId id="2147483297"/>
          </p14:sldIdLst>
        </p14:section>
        <p14:section name="old" id="{5579F810-AF7B-4F96-8AC3-F0E9C7461BD7}">
          <p14:sldIdLst>
            <p14:sldId id="2147483334"/>
            <p14:sldId id="21474833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5B5"/>
    <a:srgbClr val="FEFEFE"/>
    <a:srgbClr val="FFB7B7"/>
    <a:srgbClr val="7F7F7F"/>
    <a:srgbClr val="F5E2DC"/>
    <a:srgbClr val="FFFFFF"/>
    <a:srgbClr val="4472C4"/>
    <a:srgbClr val="FFFCF1"/>
    <a:srgbClr val="D9D9D9"/>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ED90E5-A558-4228-B972-C7B8DE2CE0BE}" v="21" dt="2025-03-18T11:46:34.18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28" autoAdjust="0"/>
    <p:restoredTop sz="94660"/>
  </p:normalViewPr>
  <p:slideViewPr>
    <p:cSldViewPr snapToGrid="0">
      <p:cViewPr>
        <p:scale>
          <a:sx n="100" d="100"/>
          <a:sy n="100" d="100"/>
        </p:scale>
        <p:origin x="792"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yan Antonio Arruda Mendonca" userId="3aad539f-dbfd-43d8-885a-30f586f60798" providerId="ADAL" clId="{ACED90E5-A558-4228-B972-C7B8DE2CE0BE}"/>
    <pc:docChg chg="undo custSel addSld delSld modSld sldOrd modSection">
      <pc:chgData name="Christyan Antonio Arruda Mendonca" userId="3aad539f-dbfd-43d8-885a-30f586f60798" providerId="ADAL" clId="{ACED90E5-A558-4228-B972-C7B8DE2CE0BE}" dt="2025-03-18T11:54:12.497" v="640" actId="729"/>
      <pc:docMkLst>
        <pc:docMk/>
      </pc:docMkLst>
      <pc:sldChg chg="del">
        <pc:chgData name="Christyan Antonio Arruda Mendonca" userId="3aad539f-dbfd-43d8-885a-30f586f60798" providerId="ADAL" clId="{ACED90E5-A558-4228-B972-C7B8DE2CE0BE}" dt="2025-02-18T11:15:47.660" v="13" actId="47"/>
        <pc:sldMkLst>
          <pc:docMk/>
          <pc:sldMk cId="2912925299" sldId="274"/>
        </pc:sldMkLst>
      </pc:sldChg>
      <pc:sldChg chg="modSp mod">
        <pc:chgData name="Christyan Antonio Arruda Mendonca" userId="3aad539f-dbfd-43d8-885a-30f586f60798" providerId="ADAL" clId="{ACED90E5-A558-4228-B972-C7B8DE2CE0BE}" dt="2025-03-18T11:44:09.008" v="632" actId="403"/>
        <pc:sldMkLst>
          <pc:docMk/>
          <pc:sldMk cId="3279259954" sldId="2145704074"/>
        </pc:sldMkLst>
        <pc:spChg chg="mod">
          <ac:chgData name="Christyan Antonio Arruda Mendonca" userId="3aad539f-dbfd-43d8-885a-30f586f60798" providerId="ADAL" clId="{ACED90E5-A558-4228-B972-C7B8DE2CE0BE}" dt="2025-03-18T11:43:46.392" v="619" actId="1076"/>
          <ac:spMkLst>
            <pc:docMk/>
            <pc:sldMk cId="3279259954" sldId="2145704074"/>
            <ac:spMk id="6" creationId="{A85467DF-AD62-803E-252D-13B99C8A2993}"/>
          </ac:spMkLst>
        </pc:spChg>
        <pc:spChg chg="mod">
          <ac:chgData name="Christyan Antonio Arruda Mendonca" userId="3aad539f-dbfd-43d8-885a-30f586f60798" providerId="ADAL" clId="{ACED90E5-A558-4228-B972-C7B8DE2CE0BE}" dt="2025-03-18T11:44:09.008" v="632" actId="403"/>
          <ac:spMkLst>
            <pc:docMk/>
            <pc:sldMk cId="3279259954" sldId="2145704074"/>
            <ac:spMk id="41" creationId="{4038EB09-C5D1-38B7-1D37-483C6BE311A4}"/>
          </ac:spMkLst>
        </pc:spChg>
        <pc:spChg chg="mod">
          <ac:chgData name="Christyan Antonio Arruda Mendonca" userId="3aad539f-dbfd-43d8-885a-30f586f60798" providerId="ADAL" clId="{ACED90E5-A558-4228-B972-C7B8DE2CE0BE}" dt="2025-03-18T11:43:32.673" v="615" actId="20577"/>
          <ac:spMkLst>
            <pc:docMk/>
            <pc:sldMk cId="3279259954" sldId="2145704074"/>
            <ac:spMk id="2102" creationId="{B16030AA-D90E-C425-FCBA-CB11931A7A37}"/>
          </ac:spMkLst>
        </pc:spChg>
        <pc:spChg chg="mod">
          <ac:chgData name="Christyan Antonio Arruda Mendonca" userId="3aad539f-dbfd-43d8-885a-30f586f60798" providerId="ADAL" clId="{ACED90E5-A558-4228-B972-C7B8DE2CE0BE}" dt="2025-03-18T11:43:37.066" v="617" actId="20577"/>
          <ac:spMkLst>
            <pc:docMk/>
            <pc:sldMk cId="3279259954" sldId="2145704074"/>
            <ac:spMk id="2104" creationId="{CADF178C-133E-291C-0F4D-B168A9A49F39}"/>
          </ac:spMkLst>
        </pc:spChg>
      </pc:sldChg>
      <pc:sldChg chg="modSp add mod">
        <pc:chgData name="Christyan Antonio Arruda Mendonca" userId="3aad539f-dbfd-43d8-885a-30f586f60798" providerId="ADAL" clId="{ACED90E5-A558-4228-B972-C7B8DE2CE0BE}" dt="2025-03-17T11:51:57.158" v="378" actId="1035"/>
        <pc:sldMkLst>
          <pc:docMk/>
          <pc:sldMk cId="136847003" sldId="2145704081"/>
        </pc:sldMkLst>
        <pc:spChg chg="mod">
          <ac:chgData name="Christyan Antonio Arruda Mendonca" userId="3aad539f-dbfd-43d8-885a-30f586f60798" providerId="ADAL" clId="{ACED90E5-A558-4228-B972-C7B8DE2CE0BE}" dt="2025-03-17T11:43:33.733" v="269" actId="1035"/>
          <ac:spMkLst>
            <pc:docMk/>
            <pc:sldMk cId="136847003" sldId="2145704081"/>
            <ac:spMk id="60" creationId="{EE69CC3A-11FE-EBB7-9836-B62D5370B035}"/>
          </ac:spMkLst>
        </pc:spChg>
        <pc:graphicFrameChg chg="modGraphic">
          <ac:chgData name="Christyan Antonio Arruda Mendonca" userId="3aad539f-dbfd-43d8-885a-30f586f60798" providerId="ADAL" clId="{ACED90E5-A558-4228-B972-C7B8DE2CE0BE}" dt="2025-03-17T11:44:35.068" v="282" actId="20577"/>
          <ac:graphicFrameMkLst>
            <pc:docMk/>
            <pc:sldMk cId="136847003" sldId="2145704081"/>
            <ac:graphicFrameMk id="17" creationId="{F8D95D3C-4D9C-6D11-AC93-797C190193C2}"/>
          </ac:graphicFrameMkLst>
        </pc:graphicFrameChg>
        <pc:graphicFrameChg chg="mod modGraphic">
          <ac:chgData name="Christyan Antonio Arruda Mendonca" userId="3aad539f-dbfd-43d8-885a-30f586f60798" providerId="ADAL" clId="{ACED90E5-A558-4228-B972-C7B8DE2CE0BE}" dt="2025-03-17T11:51:57.158" v="378" actId="1035"/>
          <ac:graphicFrameMkLst>
            <pc:docMk/>
            <pc:sldMk cId="136847003" sldId="2145704081"/>
            <ac:graphicFrameMk id="18" creationId="{8CA2383B-618A-1404-D57E-954820A4AE12}"/>
          </ac:graphicFrameMkLst>
        </pc:graphicFrameChg>
        <pc:picChg chg="mod">
          <ac:chgData name="Christyan Antonio Arruda Mendonca" userId="3aad539f-dbfd-43d8-885a-30f586f60798" providerId="ADAL" clId="{ACED90E5-A558-4228-B972-C7B8DE2CE0BE}" dt="2025-03-17T11:51:57.158" v="378" actId="1035"/>
          <ac:picMkLst>
            <pc:docMk/>
            <pc:sldMk cId="136847003" sldId="2145704081"/>
            <ac:picMk id="21" creationId="{247AE1B0-7A6E-5432-63A3-0D50836EC7AC}"/>
          </ac:picMkLst>
        </pc:picChg>
        <pc:picChg chg="mod">
          <ac:chgData name="Christyan Antonio Arruda Mendonca" userId="3aad539f-dbfd-43d8-885a-30f586f60798" providerId="ADAL" clId="{ACED90E5-A558-4228-B972-C7B8DE2CE0BE}" dt="2025-03-17T11:51:57.158" v="378" actId="1035"/>
          <ac:picMkLst>
            <pc:docMk/>
            <pc:sldMk cId="136847003" sldId="2145704081"/>
            <ac:picMk id="2050" creationId="{2EBACDC5-297F-F79A-31C1-07F15FE7C3D0}"/>
          </ac:picMkLst>
        </pc:picChg>
      </pc:sldChg>
      <pc:sldChg chg="del">
        <pc:chgData name="Christyan Antonio Arruda Mendonca" userId="3aad539f-dbfd-43d8-885a-30f586f60798" providerId="ADAL" clId="{ACED90E5-A558-4228-B972-C7B8DE2CE0BE}" dt="2025-02-18T11:14:42.127" v="0" actId="2696"/>
        <pc:sldMkLst>
          <pc:docMk/>
          <pc:sldMk cId="3215919575" sldId="2145704081"/>
        </pc:sldMkLst>
      </pc:sldChg>
      <pc:sldChg chg="del">
        <pc:chgData name="Christyan Antonio Arruda Mendonca" userId="3aad539f-dbfd-43d8-885a-30f586f60798" providerId="ADAL" clId="{ACED90E5-A558-4228-B972-C7B8DE2CE0BE}" dt="2025-02-18T11:16:02.767" v="19" actId="47"/>
        <pc:sldMkLst>
          <pc:docMk/>
          <pc:sldMk cId="743335454" sldId="2147471204"/>
        </pc:sldMkLst>
      </pc:sldChg>
      <pc:sldChg chg="del">
        <pc:chgData name="Christyan Antonio Arruda Mendonca" userId="3aad539f-dbfd-43d8-885a-30f586f60798" providerId="ADAL" clId="{ACED90E5-A558-4228-B972-C7B8DE2CE0BE}" dt="2025-02-18T11:15:00.484" v="7" actId="47"/>
        <pc:sldMkLst>
          <pc:docMk/>
          <pc:sldMk cId="1106753121" sldId="2147482159"/>
        </pc:sldMkLst>
      </pc:sldChg>
      <pc:sldChg chg="addSp delSp modSp mod">
        <pc:chgData name="Christyan Antonio Arruda Mendonca" userId="3aad539f-dbfd-43d8-885a-30f586f60798" providerId="ADAL" clId="{ACED90E5-A558-4228-B972-C7B8DE2CE0BE}" dt="2025-03-17T20:34:23.735" v="594" actId="1076"/>
        <pc:sldMkLst>
          <pc:docMk/>
          <pc:sldMk cId="3538757778" sldId="2147483204"/>
        </pc:sldMkLst>
        <pc:spChg chg="mod">
          <ac:chgData name="Christyan Antonio Arruda Mendonca" userId="3aad539f-dbfd-43d8-885a-30f586f60798" providerId="ADAL" clId="{ACED90E5-A558-4228-B972-C7B8DE2CE0BE}" dt="2025-03-17T20:26:21.485" v="409" actId="1076"/>
          <ac:spMkLst>
            <pc:docMk/>
            <pc:sldMk cId="3538757778" sldId="2147483204"/>
            <ac:spMk id="5" creationId="{2631F31A-FEFE-DA44-8B5A-329F629C06C7}"/>
          </ac:spMkLst>
        </pc:spChg>
        <pc:spChg chg="mod">
          <ac:chgData name="Christyan Antonio Arruda Mendonca" userId="3aad539f-dbfd-43d8-885a-30f586f60798" providerId="ADAL" clId="{ACED90E5-A558-4228-B972-C7B8DE2CE0BE}" dt="2025-03-17T20:26:21.485" v="409" actId="1076"/>
          <ac:spMkLst>
            <pc:docMk/>
            <pc:sldMk cId="3538757778" sldId="2147483204"/>
            <ac:spMk id="6" creationId="{67B3CD24-F755-F21E-9D0D-4A7147FFC922}"/>
          </ac:spMkLst>
        </pc:spChg>
        <pc:spChg chg="mod">
          <ac:chgData name="Christyan Antonio Arruda Mendonca" userId="3aad539f-dbfd-43d8-885a-30f586f60798" providerId="ADAL" clId="{ACED90E5-A558-4228-B972-C7B8DE2CE0BE}" dt="2025-03-17T20:26:26.139" v="410" actId="1076"/>
          <ac:spMkLst>
            <pc:docMk/>
            <pc:sldMk cId="3538757778" sldId="2147483204"/>
            <ac:spMk id="7" creationId="{E3DE9F52-C31F-2FA7-120C-46042146837C}"/>
          </ac:spMkLst>
        </pc:spChg>
        <pc:spChg chg="add mod">
          <ac:chgData name="Christyan Antonio Arruda Mendonca" userId="3aad539f-dbfd-43d8-885a-30f586f60798" providerId="ADAL" clId="{ACED90E5-A558-4228-B972-C7B8DE2CE0BE}" dt="2025-03-17T20:28:28.228" v="425" actId="1076"/>
          <ac:spMkLst>
            <pc:docMk/>
            <pc:sldMk cId="3538757778" sldId="2147483204"/>
            <ac:spMk id="11" creationId="{A8604423-1781-7366-5625-CCC6C5D04FD7}"/>
          </ac:spMkLst>
        </pc:spChg>
        <pc:spChg chg="add mod">
          <ac:chgData name="Christyan Antonio Arruda Mendonca" userId="3aad539f-dbfd-43d8-885a-30f586f60798" providerId="ADAL" clId="{ACED90E5-A558-4228-B972-C7B8DE2CE0BE}" dt="2025-03-17T20:28:25.655" v="424" actId="1076"/>
          <ac:spMkLst>
            <pc:docMk/>
            <pc:sldMk cId="3538757778" sldId="2147483204"/>
            <ac:spMk id="12" creationId="{88DE34B1-2647-C996-F5C4-88E771D1D5F4}"/>
          </ac:spMkLst>
        </pc:spChg>
        <pc:spChg chg="add mod">
          <ac:chgData name="Christyan Antonio Arruda Mendonca" userId="3aad539f-dbfd-43d8-885a-30f586f60798" providerId="ADAL" clId="{ACED90E5-A558-4228-B972-C7B8DE2CE0BE}" dt="2025-03-17T20:30:07.741" v="483" actId="403"/>
          <ac:spMkLst>
            <pc:docMk/>
            <pc:sldMk cId="3538757778" sldId="2147483204"/>
            <ac:spMk id="13" creationId="{C4B21BF4-2B0C-63E4-E524-85AF3C039891}"/>
          </ac:spMkLst>
        </pc:spChg>
        <pc:spChg chg="add mod">
          <ac:chgData name="Christyan Antonio Arruda Mendonca" userId="3aad539f-dbfd-43d8-885a-30f586f60798" providerId="ADAL" clId="{ACED90E5-A558-4228-B972-C7B8DE2CE0BE}" dt="2025-03-17T20:33:12.783" v="559" actId="14100"/>
          <ac:spMkLst>
            <pc:docMk/>
            <pc:sldMk cId="3538757778" sldId="2147483204"/>
            <ac:spMk id="14" creationId="{DC745321-DC5E-CCD7-0C7B-A35C3E324D52}"/>
          </ac:spMkLst>
        </pc:spChg>
        <pc:spChg chg="add mod">
          <ac:chgData name="Christyan Antonio Arruda Mendonca" userId="3aad539f-dbfd-43d8-885a-30f586f60798" providerId="ADAL" clId="{ACED90E5-A558-4228-B972-C7B8DE2CE0BE}" dt="2025-03-17T20:34:23.735" v="594" actId="1076"/>
          <ac:spMkLst>
            <pc:docMk/>
            <pc:sldMk cId="3538757778" sldId="2147483204"/>
            <ac:spMk id="15" creationId="{B1791174-69C8-DA67-3855-4FD189374FD9}"/>
          </ac:spMkLst>
        </pc:spChg>
        <pc:picChg chg="add del mod">
          <ac:chgData name="Christyan Antonio Arruda Mendonca" userId="3aad539f-dbfd-43d8-885a-30f586f60798" providerId="ADAL" clId="{ACED90E5-A558-4228-B972-C7B8DE2CE0BE}" dt="2025-03-17T20:23:39.479" v="386" actId="478"/>
          <ac:picMkLst>
            <pc:docMk/>
            <pc:sldMk cId="3538757778" sldId="2147483204"/>
            <ac:picMk id="8" creationId="{878A8DA7-5591-1221-8C38-CBBA0CCEC127}"/>
          </ac:picMkLst>
        </pc:picChg>
        <pc:picChg chg="add del mod">
          <ac:chgData name="Christyan Antonio Arruda Mendonca" userId="3aad539f-dbfd-43d8-885a-30f586f60798" providerId="ADAL" clId="{ACED90E5-A558-4228-B972-C7B8DE2CE0BE}" dt="2025-03-17T20:26:27.015" v="411" actId="21"/>
          <ac:picMkLst>
            <pc:docMk/>
            <pc:sldMk cId="3538757778" sldId="2147483204"/>
            <ac:picMk id="10" creationId="{03B87285-DB67-C766-9CEF-D2954136A0A8}"/>
          </ac:picMkLst>
        </pc:picChg>
        <pc:picChg chg="mod">
          <ac:chgData name="Christyan Antonio Arruda Mendonca" userId="3aad539f-dbfd-43d8-885a-30f586f60798" providerId="ADAL" clId="{ACED90E5-A558-4228-B972-C7B8DE2CE0BE}" dt="2025-03-17T20:28:32.780" v="427" actId="14100"/>
          <ac:picMkLst>
            <pc:docMk/>
            <pc:sldMk cId="3538757778" sldId="2147483204"/>
            <ac:picMk id="59" creationId="{FEE26111-5239-D72E-1E64-ED1BE5E69D33}"/>
          </ac:picMkLst>
        </pc:picChg>
      </pc:sldChg>
      <pc:sldChg chg="modSp mod">
        <pc:chgData name="Christyan Antonio Arruda Mendonca" userId="3aad539f-dbfd-43d8-885a-30f586f60798" providerId="ADAL" clId="{ACED90E5-A558-4228-B972-C7B8DE2CE0BE}" dt="2025-02-18T11:18:00.173" v="51" actId="20577"/>
        <pc:sldMkLst>
          <pc:docMk/>
          <pc:sldMk cId="1228045085" sldId="2147483286"/>
        </pc:sldMkLst>
        <pc:spChg chg="mod">
          <ac:chgData name="Christyan Antonio Arruda Mendonca" userId="3aad539f-dbfd-43d8-885a-30f586f60798" providerId="ADAL" clId="{ACED90E5-A558-4228-B972-C7B8DE2CE0BE}" dt="2025-02-18T11:18:00.173" v="51" actId="20577"/>
          <ac:spMkLst>
            <pc:docMk/>
            <pc:sldMk cId="1228045085" sldId="2147483286"/>
            <ac:spMk id="5" creationId="{A7743A1B-929A-7233-8E12-903AE236D49A}"/>
          </ac:spMkLst>
        </pc:spChg>
        <pc:spChg chg="mod">
          <ac:chgData name="Christyan Antonio Arruda Mendonca" userId="3aad539f-dbfd-43d8-885a-30f586f60798" providerId="ADAL" clId="{ACED90E5-A558-4228-B972-C7B8DE2CE0BE}" dt="2025-02-18T11:17:51.635" v="50" actId="20577"/>
          <ac:spMkLst>
            <pc:docMk/>
            <pc:sldMk cId="1228045085" sldId="2147483286"/>
            <ac:spMk id="17" creationId="{CAF374FB-D53B-6867-316D-5758280609EC}"/>
          </ac:spMkLst>
        </pc:spChg>
        <pc:spChg chg="mod">
          <ac:chgData name="Christyan Antonio Arruda Mendonca" userId="3aad539f-dbfd-43d8-885a-30f586f60798" providerId="ADAL" clId="{ACED90E5-A558-4228-B972-C7B8DE2CE0BE}" dt="2025-02-18T11:17:32.240" v="28" actId="20577"/>
          <ac:spMkLst>
            <pc:docMk/>
            <pc:sldMk cId="1228045085" sldId="2147483286"/>
            <ac:spMk id="19" creationId="{3B13FA31-CD6D-DBB2-77CA-5072A472371F}"/>
          </ac:spMkLst>
        </pc:spChg>
      </pc:sldChg>
      <pc:sldChg chg="add del">
        <pc:chgData name="Christyan Antonio Arruda Mendonca" userId="3aad539f-dbfd-43d8-885a-30f586f60798" providerId="ADAL" clId="{ACED90E5-A558-4228-B972-C7B8DE2CE0BE}" dt="2025-02-18T11:14:56.216" v="6" actId="47"/>
        <pc:sldMkLst>
          <pc:docMk/>
          <pc:sldMk cId="779545013" sldId="2147483294"/>
        </pc:sldMkLst>
      </pc:sldChg>
      <pc:sldChg chg="del">
        <pc:chgData name="Christyan Antonio Arruda Mendonca" userId="3aad539f-dbfd-43d8-885a-30f586f60798" providerId="ADAL" clId="{ACED90E5-A558-4228-B972-C7B8DE2CE0BE}" dt="2025-02-18T11:14:53.595" v="4" actId="47"/>
        <pc:sldMkLst>
          <pc:docMk/>
          <pc:sldMk cId="209507973" sldId="2147483326"/>
        </pc:sldMkLst>
      </pc:sldChg>
      <pc:sldChg chg="add del">
        <pc:chgData name="Christyan Antonio Arruda Mendonca" userId="3aad539f-dbfd-43d8-885a-30f586f60798" providerId="ADAL" clId="{ACED90E5-A558-4228-B972-C7B8DE2CE0BE}" dt="2025-02-18T11:16:01.120" v="18" actId="47"/>
        <pc:sldMkLst>
          <pc:docMk/>
          <pc:sldMk cId="2523936827" sldId="2147483329"/>
        </pc:sldMkLst>
      </pc:sldChg>
      <pc:sldChg chg="del">
        <pc:chgData name="Christyan Antonio Arruda Mendonca" userId="3aad539f-dbfd-43d8-885a-30f586f60798" providerId="ADAL" clId="{ACED90E5-A558-4228-B972-C7B8DE2CE0BE}" dt="2025-02-18T11:15:41.009" v="11" actId="47"/>
        <pc:sldMkLst>
          <pc:docMk/>
          <pc:sldMk cId="3719634985" sldId="2147483332"/>
        </pc:sldMkLst>
      </pc:sldChg>
      <pc:sldChg chg="del">
        <pc:chgData name="Christyan Antonio Arruda Mendonca" userId="3aad539f-dbfd-43d8-885a-30f586f60798" providerId="ADAL" clId="{ACED90E5-A558-4228-B972-C7B8DE2CE0BE}" dt="2025-02-18T11:14:52.089" v="3" actId="47"/>
        <pc:sldMkLst>
          <pc:docMk/>
          <pc:sldMk cId="1709447644" sldId="2147483337"/>
        </pc:sldMkLst>
      </pc:sldChg>
      <pc:sldChg chg="del">
        <pc:chgData name="Christyan Antonio Arruda Mendonca" userId="3aad539f-dbfd-43d8-885a-30f586f60798" providerId="ADAL" clId="{ACED90E5-A558-4228-B972-C7B8DE2CE0BE}" dt="2025-02-18T11:16:07.726" v="20" actId="47"/>
        <pc:sldMkLst>
          <pc:docMk/>
          <pc:sldMk cId="2038300740" sldId="2147483338"/>
        </pc:sldMkLst>
      </pc:sldChg>
      <pc:sldChg chg="del">
        <pc:chgData name="Christyan Antonio Arruda Mendonca" userId="3aad539f-dbfd-43d8-885a-30f586f60798" providerId="ADAL" clId="{ACED90E5-A558-4228-B972-C7B8DE2CE0BE}" dt="2025-02-18T11:14:48.983" v="2" actId="47"/>
        <pc:sldMkLst>
          <pc:docMk/>
          <pc:sldMk cId="1692286211" sldId="2147483341"/>
        </pc:sldMkLst>
      </pc:sldChg>
      <pc:sldChg chg="del">
        <pc:chgData name="Christyan Antonio Arruda Mendonca" userId="3aad539f-dbfd-43d8-885a-30f586f60798" providerId="ADAL" clId="{ACED90E5-A558-4228-B972-C7B8DE2CE0BE}" dt="2025-02-18T11:15:43.348" v="12" actId="47"/>
        <pc:sldMkLst>
          <pc:docMk/>
          <pc:sldMk cId="765544672" sldId="2147483344"/>
        </pc:sldMkLst>
      </pc:sldChg>
      <pc:sldChg chg="add del ord">
        <pc:chgData name="Christyan Antonio Arruda Mendonca" userId="3aad539f-dbfd-43d8-885a-30f586f60798" providerId="ADAL" clId="{ACED90E5-A558-4228-B972-C7B8DE2CE0BE}" dt="2025-02-18T11:16:14.551" v="22"/>
        <pc:sldMkLst>
          <pc:docMk/>
          <pc:sldMk cId="714694233" sldId="2147483345"/>
        </pc:sldMkLst>
      </pc:sldChg>
      <pc:sldChg chg="delSp modSp mod">
        <pc:chgData name="Christyan Antonio Arruda Mendonca" userId="3aad539f-dbfd-43d8-885a-30f586f60798" providerId="ADAL" clId="{ACED90E5-A558-4228-B972-C7B8DE2CE0BE}" dt="2025-02-18T11:15:24.378" v="10" actId="14100"/>
        <pc:sldMkLst>
          <pc:docMk/>
          <pc:sldMk cId="2189723584" sldId="2147483352"/>
        </pc:sldMkLst>
        <pc:spChg chg="del">
          <ac:chgData name="Christyan Antonio Arruda Mendonca" userId="3aad539f-dbfd-43d8-885a-30f586f60798" providerId="ADAL" clId="{ACED90E5-A558-4228-B972-C7B8DE2CE0BE}" dt="2025-02-18T11:15:20.033" v="8" actId="21"/>
          <ac:spMkLst>
            <pc:docMk/>
            <pc:sldMk cId="2189723584" sldId="2147483352"/>
            <ac:spMk id="2" creationId="{4277BA33-1B80-E0B2-B0C6-4D9A697C733F}"/>
          </ac:spMkLst>
        </pc:spChg>
        <pc:spChg chg="del">
          <ac:chgData name="Christyan Antonio Arruda Mendonca" userId="3aad539f-dbfd-43d8-885a-30f586f60798" providerId="ADAL" clId="{ACED90E5-A558-4228-B972-C7B8DE2CE0BE}" dt="2025-02-18T11:15:20.033" v="8" actId="21"/>
          <ac:spMkLst>
            <pc:docMk/>
            <pc:sldMk cId="2189723584" sldId="2147483352"/>
            <ac:spMk id="3" creationId="{C9F9A28D-64C4-0CA2-D130-764DFBE1F89A}"/>
          </ac:spMkLst>
        </pc:spChg>
        <pc:picChg chg="mod">
          <ac:chgData name="Christyan Antonio Arruda Mendonca" userId="3aad539f-dbfd-43d8-885a-30f586f60798" providerId="ADAL" clId="{ACED90E5-A558-4228-B972-C7B8DE2CE0BE}" dt="2025-02-18T11:15:24.378" v="10" actId="14100"/>
          <ac:picMkLst>
            <pc:docMk/>
            <pc:sldMk cId="2189723584" sldId="2147483352"/>
            <ac:picMk id="4" creationId="{3D438FE9-69F1-76AB-C5D0-AA69346E374E}"/>
          </ac:picMkLst>
        </pc:picChg>
      </pc:sldChg>
      <pc:sldChg chg="add">
        <pc:chgData name="Christyan Antonio Arruda Mendonca" userId="3aad539f-dbfd-43d8-885a-30f586f60798" providerId="ADAL" clId="{ACED90E5-A558-4228-B972-C7B8DE2CE0BE}" dt="2025-02-18T11:14:44.120" v="1"/>
        <pc:sldMkLst>
          <pc:docMk/>
          <pc:sldMk cId="966444329" sldId="2147483355"/>
        </pc:sldMkLst>
      </pc:sldChg>
      <pc:sldChg chg="del">
        <pc:chgData name="Christyan Antonio Arruda Mendonca" userId="3aad539f-dbfd-43d8-885a-30f586f60798" providerId="ADAL" clId="{ACED90E5-A558-4228-B972-C7B8DE2CE0BE}" dt="2025-02-18T11:14:42.127" v="0" actId="2696"/>
        <pc:sldMkLst>
          <pc:docMk/>
          <pc:sldMk cId="1725487938" sldId="2147483355"/>
        </pc:sldMkLst>
      </pc:sldChg>
      <pc:sldChg chg="modSp mod">
        <pc:chgData name="Christyan Antonio Arruda Mendonca" userId="3aad539f-dbfd-43d8-885a-30f586f60798" providerId="ADAL" clId="{ACED90E5-A558-4228-B972-C7B8DE2CE0BE}" dt="2025-03-18T11:44:17.850" v="635" actId="20577"/>
        <pc:sldMkLst>
          <pc:docMk/>
          <pc:sldMk cId="198193388" sldId="2147483358"/>
        </pc:sldMkLst>
        <pc:spChg chg="mod">
          <ac:chgData name="Christyan Antonio Arruda Mendonca" userId="3aad539f-dbfd-43d8-885a-30f586f60798" providerId="ADAL" clId="{ACED90E5-A558-4228-B972-C7B8DE2CE0BE}" dt="2025-03-18T11:44:14.715" v="633" actId="20577"/>
          <ac:spMkLst>
            <pc:docMk/>
            <pc:sldMk cId="198193388" sldId="2147483358"/>
            <ac:spMk id="2102" creationId="{B16030AA-D90E-C425-FCBA-CB11931A7A37}"/>
          </ac:spMkLst>
        </pc:spChg>
        <pc:spChg chg="mod">
          <ac:chgData name="Christyan Antonio Arruda Mendonca" userId="3aad539f-dbfd-43d8-885a-30f586f60798" providerId="ADAL" clId="{ACED90E5-A558-4228-B972-C7B8DE2CE0BE}" dt="2025-03-18T11:44:17.850" v="635" actId="20577"/>
          <ac:spMkLst>
            <pc:docMk/>
            <pc:sldMk cId="198193388" sldId="2147483358"/>
            <ac:spMk id="2104" creationId="{CADF178C-133E-291C-0F4D-B168A9A49F39}"/>
          </ac:spMkLst>
        </pc:spChg>
      </pc:sldChg>
      <pc:sldChg chg="delSp modSp add mod ord modAnim">
        <pc:chgData name="Christyan Antonio Arruda Mendonca" userId="3aad539f-dbfd-43d8-885a-30f586f60798" providerId="ADAL" clId="{ACED90E5-A558-4228-B972-C7B8DE2CE0BE}" dt="2025-03-18T11:46:34.180" v="636"/>
        <pc:sldMkLst>
          <pc:docMk/>
          <pc:sldMk cId="186063458" sldId="2147483359"/>
        </pc:sldMkLst>
        <pc:spChg chg="mod">
          <ac:chgData name="Christyan Antonio Arruda Mendonca" userId="3aad539f-dbfd-43d8-885a-30f586f60798" providerId="ADAL" clId="{ACED90E5-A558-4228-B972-C7B8DE2CE0BE}" dt="2025-03-18T11:40:25.749" v="607" actId="122"/>
          <ac:spMkLst>
            <pc:docMk/>
            <pc:sldMk cId="186063458" sldId="2147483359"/>
            <ac:spMk id="14" creationId="{8A5A5F04-DF5D-DDBD-CA10-49D6FD16EC5E}"/>
          </ac:spMkLst>
        </pc:spChg>
        <pc:spChg chg="del">
          <ac:chgData name="Christyan Antonio Arruda Mendonca" userId="3aad539f-dbfd-43d8-885a-30f586f60798" providerId="ADAL" clId="{ACED90E5-A558-4228-B972-C7B8DE2CE0BE}" dt="2025-03-18T11:40:28.886" v="608" actId="21"/>
          <ac:spMkLst>
            <pc:docMk/>
            <pc:sldMk cId="186063458" sldId="2147483359"/>
            <ac:spMk id="15" creationId="{8C52DCCD-F5C2-9E06-FA0F-1D9F1C9AD0F6}"/>
          </ac:spMkLst>
        </pc:spChg>
        <pc:spChg chg="del">
          <ac:chgData name="Christyan Antonio Arruda Mendonca" userId="3aad539f-dbfd-43d8-885a-30f586f60798" providerId="ADAL" clId="{ACED90E5-A558-4228-B972-C7B8DE2CE0BE}" dt="2025-03-18T11:40:50.129" v="612" actId="21"/>
          <ac:spMkLst>
            <pc:docMk/>
            <pc:sldMk cId="186063458" sldId="2147483359"/>
            <ac:spMk id="16" creationId="{1DB85638-2F08-566B-AE2A-62862F9C4103}"/>
          </ac:spMkLst>
        </pc:spChg>
        <pc:grpChg chg="mod">
          <ac:chgData name="Christyan Antonio Arruda Mendonca" userId="3aad539f-dbfd-43d8-885a-30f586f60798" providerId="ADAL" clId="{ACED90E5-A558-4228-B972-C7B8DE2CE0BE}" dt="2025-03-18T11:40:46.316" v="611" actId="14100"/>
          <ac:grpSpMkLst>
            <pc:docMk/>
            <pc:sldMk cId="186063458" sldId="2147483359"/>
            <ac:grpSpMk id="17" creationId="{C54CCD29-5204-EB27-0EF6-2FD5C02B0485}"/>
          </ac:grpSpMkLst>
        </pc:grpChg>
      </pc:sldChg>
      <pc:sldChg chg="del">
        <pc:chgData name="Christyan Antonio Arruda Mendonca" userId="3aad539f-dbfd-43d8-885a-30f586f60798" providerId="ADAL" clId="{ACED90E5-A558-4228-B972-C7B8DE2CE0BE}" dt="2025-02-18T11:14:42.127" v="0" actId="2696"/>
        <pc:sldMkLst>
          <pc:docMk/>
          <pc:sldMk cId="2383474442" sldId="2147483359"/>
        </pc:sldMkLst>
      </pc:sldChg>
      <pc:sldChg chg="del">
        <pc:chgData name="Christyan Antonio Arruda Mendonca" userId="3aad539f-dbfd-43d8-885a-30f586f60798" providerId="ADAL" clId="{ACED90E5-A558-4228-B972-C7B8DE2CE0BE}" dt="2025-02-18T11:14:42.127" v="0" actId="2696"/>
        <pc:sldMkLst>
          <pc:docMk/>
          <pc:sldMk cId="1528884019" sldId="2147483360"/>
        </pc:sldMkLst>
      </pc:sldChg>
      <pc:sldChg chg="add">
        <pc:chgData name="Christyan Antonio Arruda Mendonca" userId="3aad539f-dbfd-43d8-885a-30f586f60798" providerId="ADAL" clId="{ACED90E5-A558-4228-B972-C7B8DE2CE0BE}" dt="2025-02-18T11:14:44.120" v="1"/>
        <pc:sldMkLst>
          <pc:docMk/>
          <pc:sldMk cId="3836565087" sldId="2147483360"/>
        </pc:sldMkLst>
      </pc:sldChg>
      <pc:sldChg chg="modSp mod">
        <pc:chgData name="Christyan Antonio Arruda Mendonca" userId="3aad539f-dbfd-43d8-885a-30f586f60798" providerId="ADAL" clId="{ACED90E5-A558-4228-B972-C7B8DE2CE0BE}" dt="2025-03-17T11:49:37.426" v="332" actId="14100"/>
        <pc:sldMkLst>
          <pc:docMk/>
          <pc:sldMk cId="2578260748" sldId="2147483364"/>
        </pc:sldMkLst>
        <pc:spChg chg="mod">
          <ac:chgData name="Christyan Antonio Arruda Mendonca" userId="3aad539f-dbfd-43d8-885a-30f586f60798" providerId="ADAL" clId="{ACED90E5-A558-4228-B972-C7B8DE2CE0BE}" dt="2025-03-17T11:49:37.426" v="332" actId="14100"/>
          <ac:spMkLst>
            <pc:docMk/>
            <pc:sldMk cId="2578260748" sldId="2147483364"/>
            <ac:spMk id="7" creationId="{A36E57A2-221F-78D9-35AD-3F9AB1E68FF2}"/>
          </ac:spMkLst>
        </pc:spChg>
      </pc:sldChg>
      <pc:sldChg chg="del">
        <pc:chgData name="Christyan Antonio Arruda Mendonca" userId="3aad539f-dbfd-43d8-885a-30f586f60798" providerId="ADAL" clId="{ACED90E5-A558-4228-B972-C7B8DE2CE0BE}" dt="2025-02-18T11:14:42.127" v="0" actId="2696"/>
        <pc:sldMkLst>
          <pc:docMk/>
          <pc:sldMk cId="320346120" sldId="2147483366"/>
        </pc:sldMkLst>
      </pc:sldChg>
      <pc:sldChg chg="add">
        <pc:chgData name="Christyan Antonio Arruda Mendonca" userId="3aad539f-dbfd-43d8-885a-30f586f60798" providerId="ADAL" clId="{ACED90E5-A558-4228-B972-C7B8DE2CE0BE}" dt="2025-02-18T11:14:44.120" v="1"/>
        <pc:sldMkLst>
          <pc:docMk/>
          <pc:sldMk cId="1860471931" sldId="2147483366"/>
        </pc:sldMkLst>
      </pc:sldChg>
      <pc:sldChg chg="del">
        <pc:chgData name="Christyan Antonio Arruda Mendonca" userId="3aad539f-dbfd-43d8-885a-30f586f60798" providerId="ADAL" clId="{ACED90E5-A558-4228-B972-C7B8DE2CE0BE}" dt="2025-02-18T11:14:42.127" v="0" actId="2696"/>
        <pc:sldMkLst>
          <pc:docMk/>
          <pc:sldMk cId="3377559507" sldId="2147483367"/>
        </pc:sldMkLst>
      </pc:sldChg>
      <pc:sldChg chg="add">
        <pc:chgData name="Christyan Antonio Arruda Mendonca" userId="3aad539f-dbfd-43d8-885a-30f586f60798" providerId="ADAL" clId="{ACED90E5-A558-4228-B972-C7B8DE2CE0BE}" dt="2025-02-18T11:14:44.120" v="1"/>
        <pc:sldMkLst>
          <pc:docMk/>
          <pc:sldMk cId="4028711470" sldId="2147483367"/>
        </pc:sldMkLst>
      </pc:sldChg>
      <pc:sldChg chg="del">
        <pc:chgData name="Christyan Antonio Arruda Mendonca" userId="3aad539f-dbfd-43d8-885a-30f586f60798" providerId="ADAL" clId="{ACED90E5-A558-4228-B972-C7B8DE2CE0BE}" dt="2025-02-18T11:14:42.127" v="0" actId="2696"/>
        <pc:sldMkLst>
          <pc:docMk/>
          <pc:sldMk cId="1941770597" sldId="2147483368"/>
        </pc:sldMkLst>
      </pc:sldChg>
      <pc:sldChg chg="add">
        <pc:chgData name="Christyan Antonio Arruda Mendonca" userId="3aad539f-dbfd-43d8-885a-30f586f60798" providerId="ADAL" clId="{ACED90E5-A558-4228-B972-C7B8DE2CE0BE}" dt="2025-02-18T11:14:44.120" v="1"/>
        <pc:sldMkLst>
          <pc:docMk/>
          <pc:sldMk cId="2258979481" sldId="2147483368"/>
        </pc:sldMkLst>
      </pc:sldChg>
      <pc:sldChg chg="add">
        <pc:chgData name="Christyan Antonio Arruda Mendonca" userId="3aad539f-dbfd-43d8-885a-30f586f60798" providerId="ADAL" clId="{ACED90E5-A558-4228-B972-C7B8DE2CE0BE}" dt="2025-02-18T18:08:27.702" v="52"/>
        <pc:sldMkLst>
          <pc:docMk/>
          <pc:sldMk cId="353106984" sldId="2147483369"/>
        </pc:sldMkLst>
      </pc:sldChg>
      <pc:sldChg chg="addSp delSp modSp new mod modShow">
        <pc:chgData name="Christyan Antonio Arruda Mendonca" userId="3aad539f-dbfd-43d8-885a-30f586f60798" providerId="ADAL" clId="{ACED90E5-A558-4228-B972-C7B8DE2CE0BE}" dt="2025-03-18T11:54:12.497" v="640" actId="729"/>
        <pc:sldMkLst>
          <pc:docMk/>
          <pc:sldMk cId="2881832780" sldId="2147483370"/>
        </pc:sldMkLst>
        <pc:spChg chg="del">
          <ac:chgData name="Christyan Antonio Arruda Mendonca" userId="3aad539f-dbfd-43d8-885a-30f586f60798" providerId="ADAL" clId="{ACED90E5-A558-4228-B972-C7B8DE2CE0BE}" dt="2025-02-25T11:17:39.726" v="54" actId="478"/>
          <ac:spMkLst>
            <pc:docMk/>
            <pc:sldMk cId="2881832780" sldId="2147483370"/>
            <ac:spMk id="2" creationId="{5A441CF0-4635-A3FD-7278-C17B3BCF28EF}"/>
          </ac:spMkLst>
        </pc:spChg>
        <pc:spChg chg="del">
          <ac:chgData name="Christyan Antonio Arruda Mendonca" userId="3aad539f-dbfd-43d8-885a-30f586f60798" providerId="ADAL" clId="{ACED90E5-A558-4228-B972-C7B8DE2CE0BE}" dt="2025-02-25T11:17:39.726" v="54" actId="478"/>
          <ac:spMkLst>
            <pc:docMk/>
            <pc:sldMk cId="2881832780" sldId="2147483370"/>
            <ac:spMk id="3" creationId="{144DF64C-91C6-3F0D-3112-13976A4ACEB5}"/>
          </ac:spMkLst>
        </pc:spChg>
        <pc:spChg chg="add mod">
          <ac:chgData name="Christyan Antonio Arruda Mendonca" userId="3aad539f-dbfd-43d8-885a-30f586f60798" providerId="ADAL" clId="{ACED90E5-A558-4228-B972-C7B8DE2CE0BE}" dt="2025-03-18T11:53:57.886" v="637" actId="1076"/>
          <ac:spMkLst>
            <pc:docMk/>
            <pc:sldMk cId="2881832780" sldId="2147483370"/>
            <ac:spMk id="5" creationId="{BBC94D46-B483-0E65-DE91-A767C86A3029}"/>
          </ac:spMkLst>
        </pc:spChg>
        <pc:spChg chg="add del mod">
          <ac:chgData name="Christyan Antonio Arruda Mendonca" userId="3aad539f-dbfd-43d8-885a-30f586f60798" providerId="ADAL" clId="{ACED90E5-A558-4228-B972-C7B8DE2CE0BE}" dt="2025-02-25T11:40:28.698" v="61" actId="22"/>
          <ac:spMkLst>
            <pc:docMk/>
            <pc:sldMk cId="2881832780" sldId="2147483370"/>
            <ac:spMk id="7" creationId="{F321CA9D-D388-DE46-5AA2-B7EBCDAF873D}"/>
          </ac:spMkLst>
        </pc:spChg>
        <pc:spChg chg="add mod">
          <ac:chgData name="Christyan Antonio Arruda Mendonca" userId="3aad539f-dbfd-43d8-885a-30f586f60798" providerId="ADAL" clId="{ACED90E5-A558-4228-B972-C7B8DE2CE0BE}" dt="2025-03-18T11:54:04.479" v="638" actId="14100"/>
          <ac:spMkLst>
            <pc:docMk/>
            <pc:sldMk cId="2881832780" sldId="2147483370"/>
            <ac:spMk id="9" creationId="{BD8D5B6E-223F-2C02-EA68-68001E47C9DE}"/>
          </ac:spMkLst>
        </pc:spChg>
        <pc:spChg chg="add mod">
          <ac:chgData name="Christyan Antonio Arruda Mendonca" userId="3aad539f-dbfd-43d8-885a-30f586f60798" providerId="ADAL" clId="{ACED90E5-A558-4228-B972-C7B8DE2CE0BE}" dt="2025-03-18T11:54:08.856" v="639" actId="1076"/>
          <ac:spMkLst>
            <pc:docMk/>
            <pc:sldMk cId="2881832780" sldId="2147483370"/>
            <ac:spMk id="11" creationId="{17A9FB55-46D2-8FD7-94AA-8481F177BE48}"/>
          </ac:spMkLst>
        </pc:spChg>
      </pc:sldChg>
      <pc:sldChg chg="addSp delSp modSp new del mod">
        <pc:chgData name="Christyan Antonio Arruda Mendonca" userId="3aad539f-dbfd-43d8-885a-30f586f60798" providerId="ADAL" clId="{ACED90E5-A558-4228-B972-C7B8DE2CE0BE}" dt="2025-03-17T20:26:29.622" v="412" actId="2696"/>
        <pc:sldMkLst>
          <pc:docMk/>
          <pc:sldMk cId="1886929136" sldId="2147483371"/>
        </pc:sldMkLst>
        <pc:spChg chg="del">
          <ac:chgData name="Christyan Antonio Arruda Mendonca" userId="3aad539f-dbfd-43d8-885a-30f586f60798" providerId="ADAL" clId="{ACED90E5-A558-4228-B972-C7B8DE2CE0BE}" dt="2025-03-17T20:23:59.005" v="393" actId="21"/>
          <ac:spMkLst>
            <pc:docMk/>
            <pc:sldMk cId="1886929136" sldId="2147483371"/>
            <ac:spMk id="2" creationId="{99ABD44E-80F1-91D7-2BB6-901A1C1CF228}"/>
          </ac:spMkLst>
        </pc:spChg>
        <pc:spChg chg="del">
          <ac:chgData name="Christyan Antonio Arruda Mendonca" userId="3aad539f-dbfd-43d8-885a-30f586f60798" providerId="ADAL" clId="{ACED90E5-A558-4228-B972-C7B8DE2CE0BE}" dt="2025-03-17T20:23:41.452" v="387"/>
          <ac:spMkLst>
            <pc:docMk/>
            <pc:sldMk cId="1886929136" sldId="2147483371"/>
            <ac:spMk id="3" creationId="{92490AC8-A0A0-6684-8828-5EC610DE317F}"/>
          </ac:spMkLst>
        </pc:spChg>
        <pc:picChg chg="add mod">
          <ac:chgData name="Christyan Antonio Arruda Mendonca" userId="3aad539f-dbfd-43d8-885a-30f586f60798" providerId="ADAL" clId="{ACED90E5-A558-4228-B972-C7B8DE2CE0BE}" dt="2025-03-17T20:24:03.980" v="395" actId="14100"/>
          <ac:picMkLst>
            <pc:docMk/>
            <pc:sldMk cId="1886929136" sldId="2147483371"/>
            <ac:picMk id="5" creationId="{4B4E9F76-6022-76F5-E3B4-4934579B3D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087EFB-0778-4205-9162-28D441272501}" type="datetimeFigureOut">
              <a:rPr lang="pt-BR" smtClean="0"/>
              <a:t>18/03/2025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0DA48-CCD9-4AAC-AA2E-60FDD1FB2808}" type="slidenum">
              <a:rPr lang="pt-BR" smtClean="0"/>
              <a:t>‹nº›</a:t>
            </a:fld>
            <a:endParaRPr lang="pt-BR"/>
          </a:p>
        </p:txBody>
      </p:sp>
    </p:spTree>
    <p:extLst>
      <p:ext uri="{BB962C8B-B14F-4D97-AF65-F5344CB8AC3E}">
        <p14:creationId xmlns:p14="http://schemas.microsoft.com/office/powerpoint/2010/main" val="3943171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fld id="{B3099791-9FCB-4E6E-8A97-0E5C67B388CE}" type="slidenum">
              <a:rPr lang="pt-BR" smtClean="0"/>
              <a:t>1</a:t>
            </a:fld>
            <a:endParaRPr lang="pt-BR"/>
          </a:p>
        </p:txBody>
      </p:sp>
    </p:spTree>
    <p:extLst>
      <p:ext uri="{BB962C8B-B14F-4D97-AF65-F5344CB8AC3E}">
        <p14:creationId xmlns:p14="http://schemas.microsoft.com/office/powerpoint/2010/main" val="129251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44EF7D-0361-4C4C-889F-1D7F655C6E4B}" type="slidenum">
              <a:rPr lang="pt-BR" smtClean="0"/>
              <a:t>2</a:t>
            </a:fld>
            <a:endParaRPr lang="pt-BR"/>
          </a:p>
        </p:txBody>
      </p:sp>
    </p:spTree>
    <p:extLst>
      <p:ext uri="{BB962C8B-B14F-4D97-AF65-F5344CB8AC3E}">
        <p14:creationId xmlns:p14="http://schemas.microsoft.com/office/powerpoint/2010/main" val="171666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B90F5E1-7BC3-4196-A899-F06911917441}" type="slidenum">
              <a:rPr lang="pt-BR" smtClean="0"/>
              <a:t>4</a:t>
            </a:fld>
            <a:endParaRPr lang="pt-BR"/>
          </a:p>
        </p:txBody>
      </p:sp>
    </p:spTree>
    <p:extLst>
      <p:ext uri="{BB962C8B-B14F-4D97-AF65-F5344CB8AC3E}">
        <p14:creationId xmlns:p14="http://schemas.microsoft.com/office/powerpoint/2010/main" val="1316199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6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B90F5E1-7BC3-4196-A899-F06911917441}" type="slidenum">
              <a:rPr lang="pt-BR" smtClean="0"/>
              <a:t>20</a:t>
            </a:fld>
            <a:endParaRPr lang="pt-BR"/>
          </a:p>
        </p:txBody>
      </p:sp>
    </p:spTree>
    <p:extLst>
      <p:ext uri="{BB962C8B-B14F-4D97-AF65-F5344CB8AC3E}">
        <p14:creationId xmlns:p14="http://schemas.microsoft.com/office/powerpoint/2010/main" val="323633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B90F5E1-7BC3-4196-A899-F06911917441}" type="slidenum">
              <a:rPr lang="pt-BR" smtClean="0"/>
              <a:t>21</a:t>
            </a:fld>
            <a:endParaRPr lang="pt-BR"/>
          </a:p>
        </p:txBody>
      </p:sp>
    </p:spTree>
    <p:extLst>
      <p:ext uri="{BB962C8B-B14F-4D97-AF65-F5344CB8AC3E}">
        <p14:creationId xmlns:p14="http://schemas.microsoft.com/office/powerpoint/2010/main" val="323633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881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52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pt-B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85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D5FF23-35CD-7B8E-EA50-DC86319AA99C}"/>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E1409877-CBCF-0A13-D739-817CE6D8B4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3BDFB10-BA3F-23CC-C63E-4FC2F3E0FB84}"/>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5B3FDFCA-A83C-8BEB-9601-18D105C9B75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A310D2B-2B4B-3299-92D9-9C76B08F4EBB}"/>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439425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4ECBB5-E914-0721-5FFE-09100AA0262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C64D7A4-5A2E-B668-B409-9462BBE926B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28C530C-A2B6-782C-ED3A-1D66014C8F23}"/>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50B245A5-4870-8D63-3CBD-2E785E60505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2A55EC8-D9DD-C760-C3B0-5816F9A2D28A}"/>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621223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B3447B3-92E9-481C-353C-A61DCB9E851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9EDEADF-13F0-1547-9F5C-44BD0F4C502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F80BD2A-AEEB-08C8-F506-472B3A1094C3}"/>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93A6399F-E3ED-9027-FEE9-A48162BC8B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178298F-D894-6378-5AD7-A6E512EFEEDC}"/>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68752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72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CBDAF2-A1A6-AF21-2F76-01EFC243FD8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1391221-9A4A-6DD0-9DE4-3F803E97073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1A5110B-F0D8-55F1-B1E2-6ADA6BE84596}"/>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0E5945ED-7CFD-692A-7DF0-D1787DF4F6F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931BE8D-6725-6CAF-C574-BC88FC37E14A}"/>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1657492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7D7DF-90B0-9BD5-9BD2-AD1AB97F557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46DCB9AD-DC6F-807F-70AE-FAD7D58242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16230AD-63E5-F5FF-E8F8-94C2A3FE226A}"/>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4DD07EA1-15E5-19B3-2D1D-81991AD1162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65A3E9-F6DE-89C2-99AD-BDAB3C28AC0F}"/>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42263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701C9-7A41-1CF1-F8E8-5AFFC15F744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315A999-001E-0E59-8A84-E611EC92AF44}"/>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2C2DF679-07D7-F162-0028-0AB37ADDAD9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7C0CE5FC-A87D-26BE-8D4D-206EB6447E30}"/>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6" name="Espaço Reservado para Rodapé 5">
            <a:extLst>
              <a:ext uri="{FF2B5EF4-FFF2-40B4-BE49-F238E27FC236}">
                <a16:creationId xmlns:a16="http://schemas.microsoft.com/office/drawing/2014/main" id="{33323773-7C24-6766-C9F7-43754586E11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D1C3B06-2999-7B94-12C7-A1D76A74E1D8}"/>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1899788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6A0D7-AA9F-1E15-6B22-2433B8EDAEA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77A5F50-E9B9-956A-3294-DB46B6BD8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F6CBD51-90F8-21D1-C217-415391A20D8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5E24A297-616C-9114-CD99-EF6AB9F51C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7763683-FAC5-9B23-C061-C8BE92A12990}"/>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04A3325-6637-E4DB-4546-4C760C466937}"/>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8" name="Espaço Reservado para Rodapé 7">
            <a:extLst>
              <a:ext uri="{FF2B5EF4-FFF2-40B4-BE49-F238E27FC236}">
                <a16:creationId xmlns:a16="http://schemas.microsoft.com/office/drawing/2014/main" id="{26BA3C2E-490C-B11D-4484-48CE31EDA37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78F0978-FA9D-321D-E32A-20E7435479CA}"/>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95372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60D854-1D31-2119-9EF3-4FAB980A246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AE0D2E-22BF-E2A4-3343-968E788E532D}"/>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4" name="Espaço Reservado para Rodapé 3">
            <a:extLst>
              <a:ext uri="{FF2B5EF4-FFF2-40B4-BE49-F238E27FC236}">
                <a16:creationId xmlns:a16="http://schemas.microsoft.com/office/drawing/2014/main" id="{DEFC0711-C20D-84BD-208D-F130A1E3CCD5}"/>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0560CEC-043D-42B3-9FDA-2A145C733F5C}"/>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083453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B19BB6B-9992-A33C-9276-B063B1F3900F}"/>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3" name="Espaço Reservado para Rodapé 2">
            <a:extLst>
              <a:ext uri="{FF2B5EF4-FFF2-40B4-BE49-F238E27FC236}">
                <a16:creationId xmlns:a16="http://schemas.microsoft.com/office/drawing/2014/main" id="{DAB68625-CBE4-1B65-A9FF-472CFB67D4F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652591C-E69B-9D5D-5300-6D68AF7B1EB1}"/>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258246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CBE46-43A5-5A38-70AE-61A06B5D7E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9FACDA7-2F51-A1B5-3055-2899D7C18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3F68A8B-9209-EDF0-B0A5-4ADB19673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862734E-33E5-129D-A366-E9A009C4B93B}"/>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6" name="Espaço Reservado para Rodapé 5">
            <a:extLst>
              <a:ext uri="{FF2B5EF4-FFF2-40B4-BE49-F238E27FC236}">
                <a16:creationId xmlns:a16="http://schemas.microsoft.com/office/drawing/2014/main" id="{4D195729-EB12-FF3B-F165-072119F83FE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79FBA9A-E02C-88DD-30AC-74CA66DEE23B}"/>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321423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F5A8-D395-E03A-B866-0AD9A356493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513EEBD-8D09-BBBB-21F6-76F3C602CE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05959AB7-53CA-BE89-E44C-5A258B6FD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C6554E6-E6D9-0A26-2F31-AF256C955226}"/>
              </a:ext>
            </a:extLst>
          </p:cNvPr>
          <p:cNvSpPr>
            <a:spLocks noGrp="1"/>
          </p:cNvSpPr>
          <p:nvPr>
            <p:ph type="dt" sz="half" idx="10"/>
          </p:nvPr>
        </p:nvSpPr>
        <p:spPr/>
        <p:txBody>
          <a:bodyPr/>
          <a:lstStyle/>
          <a:p>
            <a:fld id="{655B77D0-30CB-4564-958B-C08AA313665B}" type="datetimeFigureOut">
              <a:rPr lang="pt-BR" smtClean="0"/>
              <a:t>18/03/2025</a:t>
            </a:fld>
            <a:endParaRPr lang="pt-BR"/>
          </a:p>
        </p:txBody>
      </p:sp>
      <p:sp>
        <p:nvSpPr>
          <p:cNvPr id="6" name="Espaço Reservado para Rodapé 5">
            <a:extLst>
              <a:ext uri="{FF2B5EF4-FFF2-40B4-BE49-F238E27FC236}">
                <a16:creationId xmlns:a16="http://schemas.microsoft.com/office/drawing/2014/main" id="{F9778EBE-6031-CF22-AEE6-96838EB2939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A1CAA4-0251-30EE-70AB-7ABFCFE82CBF}"/>
              </a:ext>
            </a:extLst>
          </p:cNvPr>
          <p:cNvSpPr>
            <a:spLocks noGrp="1"/>
          </p:cNvSpPr>
          <p:nvPr>
            <p:ph type="sldNum" sz="quarter" idx="12"/>
          </p:nvPr>
        </p:nvSpPr>
        <p:spPr/>
        <p:txBody>
          <a:bodyPr/>
          <a:lstStyle/>
          <a:p>
            <a:fld id="{74B65CC7-2541-4B86-875B-9E73DB9A8EB7}" type="slidenum">
              <a:rPr lang="pt-BR" smtClean="0"/>
              <a:t>‹nº›</a:t>
            </a:fld>
            <a:endParaRPr lang="pt-BR"/>
          </a:p>
        </p:txBody>
      </p:sp>
    </p:spTree>
    <p:extLst>
      <p:ext uri="{BB962C8B-B14F-4D97-AF65-F5344CB8AC3E}">
        <p14:creationId xmlns:p14="http://schemas.microsoft.com/office/powerpoint/2010/main" val="2724207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82A7ACC-CE34-D5F8-29B2-8C2B416BF0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41F5A72-D40A-C68B-5299-B7B8EB51B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1B8C950-86EB-A309-4B81-94E804E2E2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B77D0-30CB-4564-958B-C08AA313665B}" type="datetimeFigureOut">
              <a:rPr lang="pt-BR" smtClean="0"/>
              <a:t>18/03/2025</a:t>
            </a:fld>
            <a:endParaRPr lang="pt-BR"/>
          </a:p>
        </p:txBody>
      </p:sp>
      <p:sp>
        <p:nvSpPr>
          <p:cNvPr id="5" name="Espaço Reservado para Rodapé 4">
            <a:extLst>
              <a:ext uri="{FF2B5EF4-FFF2-40B4-BE49-F238E27FC236}">
                <a16:creationId xmlns:a16="http://schemas.microsoft.com/office/drawing/2014/main" id="{4DB4396E-306D-F2BA-957E-F1C7C5A8B7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0344AEA-95CA-273B-ED9B-DA510C2FE7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65CC7-2541-4B86-875B-9E73DB9A8EB7}" type="slidenum">
              <a:rPr lang="pt-BR" smtClean="0"/>
              <a:t>‹nº›</a:t>
            </a:fld>
            <a:endParaRPr lang="pt-BR"/>
          </a:p>
        </p:txBody>
      </p:sp>
    </p:spTree>
    <p:extLst>
      <p:ext uri="{BB962C8B-B14F-4D97-AF65-F5344CB8AC3E}">
        <p14:creationId xmlns:p14="http://schemas.microsoft.com/office/powerpoint/2010/main" val="3694631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1.jpeg"/><Relationship Id="rId7" Type="http://schemas.openxmlformats.org/officeDocument/2006/relationships/image" Target="../media/image34.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2.png"/><Relationship Id="rId5" Type="http://schemas.openxmlformats.org/officeDocument/2006/relationships/image" Target="../media/image43.png"/><Relationship Id="rId10" Type="http://schemas.openxmlformats.org/officeDocument/2006/relationships/image" Target="../media/image14.png"/><Relationship Id="rId4" Type="http://schemas.openxmlformats.org/officeDocument/2006/relationships/image" Target="../media/image42.sv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18" Type="http://schemas.microsoft.com/office/2007/relationships/hdphoto" Target="../media/hdphoto4.wdp"/><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42.sv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3.png"/><Relationship Id="rId20" Type="http://schemas.microsoft.com/office/2007/relationships/hdphoto" Target="../media/hdphoto5.wdp"/><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41.png"/><Relationship Id="rId5" Type="http://schemas.openxmlformats.org/officeDocument/2006/relationships/image" Target="../media/image46.png"/><Relationship Id="rId15" Type="http://schemas.microsoft.com/office/2007/relationships/hdphoto" Target="../media/hdphoto3.wdp"/><Relationship Id="rId10" Type="http://schemas.microsoft.com/office/2007/relationships/hdphoto" Target="../media/hdphoto2.wdp"/><Relationship Id="rId19" Type="http://schemas.openxmlformats.org/officeDocument/2006/relationships/image" Target="../media/image55.png"/><Relationship Id="rId4" Type="http://schemas.openxmlformats.org/officeDocument/2006/relationships/image" Target="../media/image11.jpeg"/><Relationship Id="rId9" Type="http://schemas.openxmlformats.org/officeDocument/2006/relationships/image" Target="../media/image51.png"/><Relationship Id="rId1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46.png"/><Relationship Id="rId18" Type="http://schemas.openxmlformats.org/officeDocument/2006/relationships/image" Target="../media/image51.png"/><Relationship Id="rId26" Type="http://schemas.microsoft.com/office/2007/relationships/hdphoto" Target="../media/hdphoto4.wdp"/><Relationship Id="rId3" Type="http://schemas.openxmlformats.org/officeDocument/2006/relationships/image" Target="../media/image47.png"/><Relationship Id="rId21" Type="http://schemas.openxmlformats.org/officeDocument/2006/relationships/image" Target="../media/image63.png"/><Relationship Id="rId7" Type="http://schemas.openxmlformats.org/officeDocument/2006/relationships/image" Target="../media/image57.png"/><Relationship Id="rId12" Type="http://schemas.openxmlformats.org/officeDocument/2006/relationships/image" Target="../media/image61.png"/><Relationship Id="rId17" Type="http://schemas.openxmlformats.org/officeDocument/2006/relationships/image" Target="../media/image62.png"/><Relationship Id="rId25"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50.png"/><Relationship Id="rId20" Type="http://schemas.openxmlformats.org/officeDocument/2006/relationships/image" Target="../media/image40.png"/><Relationship Id="rId29" Type="http://schemas.openxmlformats.org/officeDocument/2006/relationships/image" Target="../media/image41.png"/><Relationship Id="rId1" Type="http://schemas.openxmlformats.org/officeDocument/2006/relationships/slideLayout" Target="../slideLayouts/slideLayout1.xml"/><Relationship Id="rId6" Type="http://schemas.microsoft.com/office/2007/relationships/hdphoto" Target="../media/hdphoto6.wdp"/><Relationship Id="rId11" Type="http://schemas.openxmlformats.org/officeDocument/2006/relationships/image" Target="../media/image60.png"/><Relationship Id="rId24" Type="http://schemas.microsoft.com/office/2007/relationships/hdphoto" Target="../media/hdphoto8.wdp"/><Relationship Id="rId32" Type="http://schemas.microsoft.com/office/2007/relationships/hdphoto" Target="../media/hdphoto3.wdp"/><Relationship Id="rId5" Type="http://schemas.openxmlformats.org/officeDocument/2006/relationships/image" Target="../media/image56.png"/><Relationship Id="rId15" Type="http://schemas.openxmlformats.org/officeDocument/2006/relationships/image" Target="../media/image49.png"/><Relationship Id="rId23" Type="http://schemas.openxmlformats.org/officeDocument/2006/relationships/image" Target="../media/image64.png"/><Relationship Id="rId28" Type="http://schemas.microsoft.com/office/2007/relationships/hdphoto" Target="../media/hdphoto5.wdp"/><Relationship Id="rId10" Type="http://schemas.openxmlformats.org/officeDocument/2006/relationships/image" Target="../media/image59.png"/><Relationship Id="rId19" Type="http://schemas.microsoft.com/office/2007/relationships/hdphoto" Target="../media/hdphoto2.wdp"/><Relationship Id="rId31" Type="http://schemas.openxmlformats.org/officeDocument/2006/relationships/image" Target="../media/image52.png"/><Relationship Id="rId4" Type="http://schemas.openxmlformats.org/officeDocument/2006/relationships/image" Target="../media/image11.jpeg"/><Relationship Id="rId9" Type="http://schemas.openxmlformats.org/officeDocument/2006/relationships/image" Target="../media/image58.png"/><Relationship Id="rId14" Type="http://schemas.openxmlformats.org/officeDocument/2006/relationships/image" Target="../media/image48.png"/><Relationship Id="rId22" Type="http://schemas.openxmlformats.org/officeDocument/2006/relationships/image" Target="../media/image53.png"/><Relationship Id="rId27" Type="http://schemas.openxmlformats.org/officeDocument/2006/relationships/image" Target="../media/image55.png"/><Relationship Id="rId30"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databricks.com/br/glossary/data-migration" TargetMode="External"/><Relationship Id="rId1" Type="http://schemas.openxmlformats.org/officeDocument/2006/relationships/slideLayout" Target="../slideLayouts/slideLayout2.xml"/><Relationship Id="rId4" Type="http://schemas.microsoft.com/office/2007/relationships/hdphoto" Target="../media/hdphoto9.wdp"/></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7.png"/><Relationship Id="rId3" Type="http://schemas.openxmlformats.org/officeDocument/2006/relationships/image" Target="../media/image85.jpeg"/><Relationship Id="rId7" Type="http://schemas.microsoft.com/office/2007/relationships/hdphoto" Target="../media/hdphoto10.wdp"/><Relationship Id="rId12" Type="http://schemas.openxmlformats.org/officeDocument/2006/relationships/image" Target="../media/image93.jpeg"/><Relationship Id="rId17" Type="http://schemas.openxmlformats.org/officeDocument/2006/relationships/image" Target="../media/image11.jpeg"/><Relationship Id="rId2" Type="http://schemas.openxmlformats.org/officeDocument/2006/relationships/image" Target="../media/image84.jpeg"/><Relationship Id="rId16"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5" Type="http://schemas.microsoft.com/office/2007/relationships/hdphoto" Target="../media/hdphoto11.wdp"/><Relationship Id="rId10" Type="http://schemas.openxmlformats.org/officeDocument/2006/relationships/image" Target="../media/image91.png"/><Relationship Id="rId19" Type="http://schemas.openxmlformats.org/officeDocument/2006/relationships/image" Target="../media/image98.png"/><Relationship Id="rId4" Type="http://schemas.openxmlformats.org/officeDocument/2006/relationships/image" Target="../media/image86.png"/><Relationship Id="rId9" Type="http://schemas.openxmlformats.org/officeDocument/2006/relationships/image" Target="../media/image90.png"/><Relationship Id="rId14" Type="http://schemas.openxmlformats.org/officeDocument/2006/relationships/image" Target="../media/image95.png"/></Relationships>
</file>

<file path=ppt/slides/_rels/slide38.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5.png"/><Relationship Id="rId26" Type="http://schemas.openxmlformats.org/officeDocument/2006/relationships/image" Target="../media/image121.png"/><Relationship Id="rId39" Type="http://schemas.openxmlformats.org/officeDocument/2006/relationships/image" Target="../media/image131.png"/><Relationship Id="rId21" Type="http://schemas.openxmlformats.org/officeDocument/2006/relationships/image" Target="../media/image118.png"/><Relationship Id="rId34" Type="http://schemas.microsoft.com/office/2007/relationships/hdphoto" Target="../media/hdphoto15.wdp"/><Relationship Id="rId42" Type="http://schemas.openxmlformats.org/officeDocument/2006/relationships/image" Target="../media/image133.png"/><Relationship Id="rId7" Type="http://schemas.openxmlformats.org/officeDocument/2006/relationships/image" Target="../media/image104.png"/><Relationship Id="rId2" Type="http://schemas.openxmlformats.org/officeDocument/2006/relationships/image" Target="../media/image99.jpeg"/><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24.png"/><Relationship Id="rId41"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3.png"/><Relationship Id="rId11" Type="http://schemas.openxmlformats.org/officeDocument/2006/relationships/image" Target="../media/image108.png"/><Relationship Id="rId24" Type="http://schemas.microsoft.com/office/2007/relationships/hdphoto" Target="../media/hdphoto13.wdp"/><Relationship Id="rId32" Type="http://schemas.microsoft.com/office/2007/relationships/hdphoto" Target="../media/hdphoto14.wdp"/><Relationship Id="rId37" Type="http://schemas.microsoft.com/office/2007/relationships/hdphoto" Target="../media/hdphoto16.wdp"/><Relationship Id="rId40" Type="http://schemas.openxmlformats.org/officeDocument/2006/relationships/image" Target="../media/image11.jpeg"/><Relationship Id="rId5" Type="http://schemas.openxmlformats.org/officeDocument/2006/relationships/image" Target="../media/image102.png"/><Relationship Id="rId15" Type="http://schemas.openxmlformats.org/officeDocument/2006/relationships/image" Target="../media/image112.jpeg"/><Relationship Id="rId23" Type="http://schemas.openxmlformats.org/officeDocument/2006/relationships/image" Target="../media/image119.png"/><Relationship Id="rId28" Type="http://schemas.openxmlformats.org/officeDocument/2006/relationships/image" Target="../media/image123.png"/><Relationship Id="rId36" Type="http://schemas.openxmlformats.org/officeDocument/2006/relationships/image" Target="../media/image129.png"/><Relationship Id="rId10" Type="http://schemas.openxmlformats.org/officeDocument/2006/relationships/image" Target="../media/image107.png"/><Relationship Id="rId19" Type="http://schemas.openxmlformats.org/officeDocument/2006/relationships/image" Target="../media/image116.png"/><Relationship Id="rId31" Type="http://schemas.openxmlformats.org/officeDocument/2006/relationships/image" Target="../media/image126.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microsoft.com/office/2007/relationships/hdphoto" Target="../media/hdphoto12.wdp"/><Relationship Id="rId27" Type="http://schemas.openxmlformats.org/officeDocument/2006/relationships/image" Target="../media/image122.png"/><Relationship Id="rId30" Type="http://schemas.openxmlformats.org/officeDocument/2006/relationships/image" Target="../media/image125.png"/><Relationship Id="rId35" Type="http://schemas.openxmlformats.org/officeDocument/2006/relationships/image" Target="../media/image128.png"/><Relationship Id="rId43" Type="http://schemas.openxmlformats.org/officeDocument/2006/relationships/image" Target="../media/image134.png"/><Relationship Id="rId8" Type="http://schemas.openxmlformats.org/officeDocument/2006/relationships/image" Target="../media/image105.png"/><Relationship Id="rId3" Type="http://schemas.openxmlformats.org/officeDocument/2006/relationships/image" Target="../media/image100.png"/><Relationship Id="rId12" Type="http://schemas.openxmlformats.org/officeDocument/2006/relationships/image" Target="../media/image109.png"/><Relationship Id="rId17" Type="http://schemas.openxmlformats.org/officeDocument/2006/relationships/image" Target="../media/image114.png"/><Relationship Id="rId25" Type="http://schemas.openxmlformats.org/officeDocument/2006/relationships/image" Target="../media/image120.png"/><Relationship Id="rId33" Type="http://schemas.openxmlformats.org/officeDocument/2006/relationships/image" Target="../media/image127.png"/><Relationship Id="rId38" Type="http://schemas.openxmlformats.org/officeDocument/2006/relationships/image" Target="../media/image130.jpeg"/></Relationships>
</file>

<file path=ppt/slides/_rels/slide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40.png"/><Relationship Id="rId4" Type="http://schemas.openxmlformats.org/officeDocument/2006/relationships/image" Target="../media/image11.jpe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2.png"/><Relationship Id="rId5" Type="http://schemas.microsoft.com/office/2007/relationships/hdphoto" Target="../media/hdphoto17.wdp"/><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145.png"/><Relationship Id="rId18" Type="http://schemas.openxmlformats.org/officeDocument/2006/relationships/image" Target="../media/image146.png"/><Relationship Id="rId3" Type="http://schemas.openxmlformats.org/officeDocument/2006/relationships/image" Target="../media/image85.jpeg"/><Relationship Id="rId7" Type="http://schemas.openxmlformats.org/officeDocument/2006/relationships/image" Target="../media/image88.png"/><Relationship Id="rId12" Type="http://schemas.openxmlformats.org/officeDocument/2006/relationships/image" Target="../media/image92.png"/><Relationship Id="rId17" Type="http://schemas.microsoft.com/office/2007/relationships/hdphoto" Target="../media/hdphoto11.wdp"/><Relationship Id="rId2" Type="http://schemas.openxmlformats.org/officeDocument/2006/relationships/image" Target="../media/image84.jpeg"/><Relationship Id="rId16" Type="http://schemas.openxmlformats.org/officeDocument/2006/relationships/image" Target="../media/image95.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png"/><Relationship Id="rId15" Type="http://schemas.openxmlformats.org/officeDocument/2006/relationships/image" Target="../media/image94.png"/><Relationship Id="rId10" Type="http://schemas.openxmlformats.org/officeDocument/2006/relationships/image" Target="../media/image90.png"/><Relationship Id="rId19" Type="http://schemas.openxmlformats.org/officeDocument/2006/relationships/image" Target="../media/image96.png"/><Relationship Id="rId4" Type="http://schemas.openxmlformats.org/officeDocument/2006/relationships/image" Target="../media/image144.png"/><Relationship Id="rId9" Type="http://schemas.openxmlformats.org/officeDocument/2006/relationships/image" Target="../media/image89.png"/><Relationship Id="rId14" Type="http://schemas.openxmlformats.org/officeDocument/2006/relationships/image" Target="../media/image93.jpeg"/></Relationships>
</file>

<file path=ppt/slides/_rels/slide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8.png"/><Relationship Id="rId5" Type="http://schemas.microsoft.com/office/2007/relationships/hdphoto" Target="../media/hdphoto17.wdp"/><Relationship Id="rId4" Type="http://schemas.openxmlformats.org/officeDocument/2006/relationships/image" Target="../media/image141.png"/></Relationships>
</file>

<file path=ppt/slides/_rels/slide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xml"/><Relationship Id="rId4" Type="http://schemas.openxmlformats.org/officeDocument/2006/relationships/image" Target="../media/image15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pt-br/sql/relational-databases/data-collection/management-data-warehouse?view=sql-server-ver16" TargetMode="External"/><Relationship Id="rId2" Type="http://schemas.openxmlformats.org/officeDocument/2006/relationships/hyperlink" Target="https://awari.com.br/guia-completo-como-criar-um-data-warehouse-no-sql-serve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57.png"/><Relationship Id="rId3" Type="http://schemas.openxmlformats.org/officeDocument/2006/relationships/image" Target="../media/image154.png"/><Relationship Id="rId7" Type="http://schemas.openxmlformats.org/officeDocument/2006/relationships/image" Target="../media/image11.jpeg"/><Relationship Id="rId12" Type="http://schemas.openxmlformats.org/officeDocument/2006/relationships/image" Target="../media/image155.png"/><Relationship Id="rId17" Type="http://schemas.openxmlformats.org/officeDocument/2006/relationships/image" Target="../media/image33.png"/><Relationship Id="rId2" Type="http://schemas.openxmlformats.org/officeDocument/2006/relationships/notesSlide" Target="../notesSlides/notesSlide9.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20.svg"/><Relationship Id="rId5" Type="http://schemas.openxmlformats.org/officeDocument/2006/relationships/image" Target="../media/image98.png"/><Relationship Id="rId15" Type="http://schemas.openxmlformats.org/officeDocument/2006/relationships/image" Target="../media/image156.png"/><Relationship Id="rId10" Type="http://schemas.openxmlformats.org/officeDocument/2006/relationships/image" Target="../media/image19.png"/><Relationship Id="rId19" Type="http://schemas.openxmlformats.org/officeDocument/2006/relationships/image" Target="../media/image158.png"/><Relationship Id="rId4" Type="http://schemas.openxmlformats.org/officeDocument/2006/relationships/image" Target="../media/image144.png"/><Relationship Id="rId9" Type="http://schemas.openxmlformats.org/officeDocument/2006/relationships/image" Target="../media/image18.svg"/><Relationship Id="rId14"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7CE4F3B4-AFB6-E955-8D30-D7ABA3B5A0B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5464763" y="6358261"/>
            <a:ext cx="1638802" cy="201563"/>
          </a:xfrm>
          <a:prstGeom prst="rect">
            <a:avLst/>
          </a:prstGeom>
        </p:spPr>
      </p:pic>
      <p:sp>
        <p:nvSpPr>
          <p:cNvPr id="17" name="CaixaDeTexto 16">
            <a:extLst>
              <a:ext uri="{FF2B5EF4-FFF2-40B4-BE49-F238E27FC236}">
                <a16:creationId xmlns:a16="http://schemas.microsoft.com/office/drawing/2014/main" id="{CAF374FB-D53B-6867-316D-5758280609EC}"/>
              </a:ext>
            </a:extLst>
          </p:cNvPr>
          <p:cNvSpPr txBox="1"/>
          <p:nvPr/>
        </p:nvSpPr>
        <p:spPr>
          <a:xfrm>
            <a:off x="431619" y="2590123"/>
            <a:ext cx="11198431" cy="450499"/>
          </a:xfrm>
          <a:prstGeom prst="rect">
            <a:avLst/>
          </a:prstGeom>
          <a:noFill/>
        </p:spPr>
        <p:txBody>
          <a:bodyPr wrap="square" lIns="36000" tIns="36000" rIns="36000" bIns="36000">
            <a:spAutoFit/>
          </a:bodyPr>
          <a:lstStyle/>
          <a:p>
            <a:pPr>
              <a:lnSpc>
                <a:spcPct val="85000"/>
              </a:lnSpc>
              <a:spcAft>
                <a:spcPts val="600"/>
              </a:spcAft>
              <a:defRPr/>
            </a:pPr>
            <a:r>
              <a:rPr lang="pt-BR" sz="1200" u="sng" dirty="0">
                <a:solidFill>
                  <a:srgbClr val="5C5C5C"/>
                </a:solidFill>
                <a:latin typeface="Segoe UI" panose="020B0502040204020203" pitchFamily="34" charset="0"/>
                <a:cs typeface="Segoe UI" panose="020B0502040204020203" pitchFamily="34" charset="0"/>
              </a:rPr>
              <a:t>Objetivo dessa reunião</a:t>
            </a:r>
            <a:r>
              <a:rPr lang="pt-BR" sz="1200" dirty="0">
                <a:solidFill>
                  <a:srgbClr val="5C5C5C"/>
                </a:solidFill>
                <a:latin typeface="Segoe UI" panose="020B0502040204020203" pitchFamily="34" charset="0"/>
                <a:cs typeface="Segoe UI" panose="020B0502040204020203" pitchFamily="34" charset="0"/>
              </a:rPr>
              <a:t>: </a:t>
            </a:r>
          </a:p>
          <a:p>
            <a:pPr>
              <a:lnSpc>
                <a:spcPct val="85000"/>
              </a:lnSpc>
              <a:spcAft>
                <a:spcPts val="600"/>
              </a:spcAft>
              <a:defRPr/>
            </a:pPr>
            <a:r>
              <a:rPr lang="pt-BR" sz="1100" dirty="0">
                <a:solidFill>
                  <a:srgbClr val="5C5C5C"/>
                </a:solidFill>
                <a:latin typeface="Segoe UI" panose="020B0502040204020203" pitchFamily="34" charset="0"/>
                <a:cs typeface="Segoe UI" panose="020B0502040204020203" pitchFamily="34" charset="0"/>
              </a:rPr>
              <a:t>Apresentar evolução do tema e obter direcionamentos para seguir com a implementação na HDA;</a:t>
            </a:r>
            <a:endParaRPr kumimoji="0" lang="pt-BR" b="0" i="0" u="none" strike="noStrike" kern="1200" cap="none" spc="0" normalizeH="0" baseline="0" noProof="0" dirty="0">
              <a:ln>
                <a:noFill/>
              </a:ln>
              <a:solidFill>
                <a:srgbClr val="5C5C5C"/>
              </a:solidFill>
              <a:effectLst/>
              <a:uLnTx/>
              <a:uFillTx/>
              <a:latin typeface="Segoe UI" panose="020B0502040204020203" pitchFamily="34" charset="0"/>
              <a:ea typeface="+mn-ea"/>
              <a:cs typeface="Segoe UI" panose="020B0502040204020203" pitchFamily="34" charset="0"/>
            </a:endParaRPr>
          </a:p>
        </p:txBody>
      </p:sp>
      <p:sp>
        <p:nvSpPr>
          <p:cNvPr id="18" name="Retângulo 17">
            <a:extLst>
              <a:ext uri="{FF2B5EF4-FFF2-40B4-BE49-F238E27FC236}">
                <a16:creationId xmlns:a16="http://schemas.microsoft.com/office/drawing/2014/main" id="{CBBE09B9-F314-2546-0208-9D8AA81B3241}"/>
              </a:ext>
            </a:extLst>
          </p:cNvPr>
          <p:cNvSpPr/>
          <p:nvPr/>
        </p:nvSpPr>
        <p:spPr>
          <a:xfrm>
            <a:off x="369455" y="3750565"/>
            <a:ext cx="3881717" cy="54831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Google Shape;239;p38">
            <a:extLst>
              <a:ext uri="{FF2B5EF4-FFF2-40B4-BE49-F238E27FC236}">
                <a16:creationId xmlns:a16="http://schemas.microsoft.com/office/drawing/2014/main" id="{3B13FA31-CD6D-DBB2-77CA-5072A472371F}"/>
              </a:ext>
            </a:extLst>
          </p:cNvPr>
          <p:cNvSpPr txBox="1">
            <a:spLocks/>
          </p:cNvSpPr>
          <p:nvPr/>
        </p:nvSpPr>
        <p:spPr>
          <a:xfrm>
            <a:off x="369455" y="1496966"/>
            <a:ext cx="12030075" cy="860611"/>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80000"/>
              </a:lnSpc>
              <a:spcBef>
                <a:spcPts val="0"/>
              </a:spcBef>
              <a:spcAft>
                <a:spcPts val="0"/>
              </a:spcAft>
              <a:buClr>
                <a:srgbClr val="222222"/>
              </a:buClr>
              <a:buSzPts val="2800"/>
              <a:buFont typeface="Open Sans"/>
              <a:buNone/>
              <a:tabLst/>
              <a:defRPr/>
            </a:pPr>
            <a:r>
              <a:rPr lang="en-US" sz="3600" dirty="0">
                <a:solidFill>
                  <a:srgbClr val="CC0000"/>
                </a:solidFill>
                <a:latin typeface="Segoe UI Black" panose="020B0A02040204020203" pitchFamily="34" charset="0"/>
                <a:cs typeface="Segoe UI Light" panose="020B0502040204020203" pitchFamily="34" charset="0"/>
              </a:rPr>
              <a:t>[Soudan] </a:t>
            </a:r>
            <a:r>
              <a:rPr lang="en-US" sz="3600" dirty="0" err="1">
                <a:solidFill>
                  <a:srgbClr val="CC0000"/>
                </a:solidFill>
                <a:latin typeface="Segoe UI Black" panose="020B0A02040204020203" pitchFamily="34" charset="0"/>
                <a:cs typeface="Segoe UI Light" panose="020B0502040204020203" pitchFamily="34" charset="0"/>
              </a:rPr>
              <a:t>Projeto</a:t>
            </a:r>
            <a:r>
              <a:rPr lang="en-US" sz="3600" dirty="0">
                <a:solidFill>
                  <a:srgbClr val="CC0000"/>
                </a:solidFill>
                <a:latin typeface="Segoe UI Black" panose="020B0A02040204020203" pitchFamily="34" charset="0"/>
                <a:cs typeface="Segoe UI Light" panose="020B0502040204020203" pitchFamily="34" charset="0"/>
              </a:rPr>
              <a:t> </a:t>
            </a:r>
            <a:r>
              <a:rPr lang="en-US" sz="3600" dirty="0" err="1">
                <a:solidFill>
                  <a:srgbClr val="CC0000"/>
                </a:solidFill>
                <a:latin typeface="Segoe UI Black" panose="020B0A02040204020203" pitchFamily="34" charset="0"/>
                <a:cs typeface="Segoe UI Light" panose="020B0502040204020203" pitchFamily="34" charset="0"/>
              </a:rPr>
              <a:t>Estrutura</a:t>
            </a:r>
            <a:r>
              <a:rPr lang="en-US" sz="3600" dirty="0">
                <a:solidFill>
                  <a:srgbClr val="CC0000"/>
                </a:solidFill>
                <a:latin typeface="Segoe UI Black" panose="020B0A02040204020203" pitchFamily="34" charset="0"/>
                <a:cs typeface="Segoe UI Light" panose="020B0502040204020203" pitchFamily="34" charset="0"/>
              </a:rPr>
              <a:t> </a:t>
            </a:r>
            <a:r>
              <a:rPr lang="en-US" sz="3600" dirty="0" err="1">
                <a:solidFill>
                  <a:srgbClr val="CC0000"/>
                </a:solidFill>
                <a:latin typeface="Segoe UI Black" panose="020B0A02040204020203" pitchFamily="34" charset="0"/>
                <a:cs typeface="Segoe UI Light" panose="020B0502040204020203" pitchFamily="34" charset="0"/>
              </a:rPr>
              <a:t>Básica</a:t>
            </a:r>
            <a:r>
              <a:rPr lang="en-US" sz="3600" dirty="0">
                <a:solidFill>
                  <a:srgbClr val="CC0000"/>
                </a:solidFill>
                <a:latin typeface="Segoe UI Black" panose="020B0A02040204020203" pitchFamily="34" charset="0"/>
                <a:cs typeface="Segoe UI Light" panose="020B0502040204020203" pitchFamily="34" charset="0"/>
              </a:rPr>
              <a:t> de DW da HDA </a:t>
            </a:r>
          </a:p>
          <a:p>
            <a:pPr marL="0" marR="0" lvl="0" indent="0" defTabSz="914400" rtl="0" eaLnBrk="1" fontAlgn="auto" latinLnBrk="0" hangingPunct="1">
              <a:lnSpc>
                <a:spcPct val="80000"/>
              </a:lnSpc>
              <a:spcBef>
                <a:spcPts val="0"/>
              </a:spcBef>
              <a:spcAft>
                <a:spcPts val="0"/>
              </a:spcAft>
              <a:buClr>
                <a:srgbClr val="222222"/>
              </a:buClr>
              <a:buSzPts val="2800"/>
              <a:buFont typeface="Open Sans"/>
              <a:buNone/>
              <a:tabLst/>
              <a:defRPr/>
            </a:pPr>
            <a:r>
              <a:rPr lang="en-US" sz="2800" dirty="0">
                <a:solidFill>
                  <a:srgbClr val="CC0000"/>
                </a:solidFill>
                <a:latin typeface="Segoe UI Black" panose="020B0A02040204020203" pitchFamily="34" charset="0"/>
                <a:cs typeface="Segoe UI Light" panose="020B0502040204020203" pitchFamily="34" charset="0"/>
              </a:rPr>
              <a:t>(OLAP)</a:t>
            </a:r>
            <a:endParaRPr kumimoji="0" lang="en-US" sz="2800" i="0" u="none" strike="noStrike" kern="0" cap="none" spc="0" normalizeH="0" baseline="0" noProof="0" dirty="0">
              <a:ln>
                <a:noFill/>
              </a:ln>
              <a:solidFill>
                <a:srgbClr val="CC0000"/>
              </a:solidFill>
              <a:effectLst/>
              <a:uLnTx/>
              <a:uFillTx/>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A7495DAD-61C8-2CB4-3E06-4B0AD429ADAB}"/>
              </a:ext>
            </a:extLst>
          </p:cNvPr>
          <p:cNvSpPr txBox="1"/>
          <p:nvPr/>
        </p:nvSpPr>
        <p:spPr>
          <a:xfrm>
            <a:off x="508636" y="3831404"/>
            <a:ext cx="1583792" cy="386635"/>
          </a:xfrm>
          <a:prstGeom prst="rect">
            <a:avLst/>
          </a:prstGeom>
          <a:noFill/>
        </p:spPr>
        <p:txBody>
          <a:bodyPr wrap="square" lIns="36000" tIns="36000" rIns="36000" bIns="36000">
            <a:spAutoFit/>
          </a:bodyPr>
          <a:lstStyle/>
          <a:p>
            <a:pPr lvl="0">
              <a:lnSpc>
                <a:spcPct val="85000"/>
              </a:lnSpc>
              <a:spcAft>
                <a:spcPts val="600"/>
              </a:spcAft>
              <a:defRPr/>
            </a:pPr>
            <a:r>
              <a:rPr lang="en-US" sz="2400" kern="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DTI HDA</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3" name="CaixaDeTexto 2">
            <a:extLst>
              <a:ext uri="{FF2B5EF4-FFF2-40B4-BE49-F238E27FC236}">
                <a16:creationId xmlns:a16="http://schemas.microsoft.com/office/drawing/2014/main" id="{B53DB20D-3903-80B9-E92F-BC33EF3C263A}"/>
              </a:ext>
            </a:extLst>
          </p:cNvPr>
          <p:cNvSpPr txBox="1"/>
          <p:nvPr/>
        </p:nvSpPr>
        <p:spPr>
          <a:xfrm>
            <a:off x="10133869" y="-800219"/>
            <a:ext cx="2058131" cy="800219"/>
          </a:xfrm>
          <a:prstGeom prst="rect">
            <a:avLst/>
          </a:prstGeom>
          <a:noFill/>
        </p:spPr>
        <p:txBody>
          <a:bodyPr wrap="square">
            <a:spAutoFit/>
          </a:bodyPr>
          <a:lstStyle/>
          <a:p>
            <a:pPr algn="l"/>
            <a:endParaRPr lang="pt-BR" sz="1000" b="0" i="0" u="none" strike="noStrike" baseline="0" dirty="0">
              <a:solidFill>
                <a:srgbClr val="000000"/>
              </a:solidFill>
              <a:latin typeface="Segoe UI" panose="020B0502040204020203" pitchFamily="34" charset="0"/>
            </a:endParaRPr>
          </a:p>
          <a:p>
            <a:r>
              <a:rPr lang="pt-BR" sz="1000" b="0" i="0" u="none" strike="noStrike" baseline="0" dirty="0">
                <a:solidFill>
                  <a:srgbClr val="000000"/>
                </a:solidFill>
                <a:latin typeface="Segoe UI" panose="020B0502040204020203" pitchFamily="34" charset="0"/>
              </a:rPr>
              <a:t> </a:t>
            </a:r>
            <a:r>
              <a:rPr lang="pt-BR" sz="1200" b="1" i="0" u="none" strike="noStrike" baseline="0" dirty="0">
                <a:solidFill>
                  <a:srgbClr val="5C5C5C"/>
                </a:solidFill>
                <a:latin typeface="Segoe UI" panose="020B0502040204020203" pitchFamily="34" charset="0"/>
              </a:rPr>
              <a:t>Andre Marsal</a:t>
            </a:r>
          </a:p>
          <a:p>
            <a:r>
              <a:rPr lang="pt-BR" sz="1200" b="1" i="0" u="none" strike="noStrike" baseline="0" dirty="0">
                <a:solidFill>
                  <a:srgbClr val="5C5C5C"/>
                </a:solidFill>
                <a:latin typeface="Segoe UI" panose="020B0502040204020203" pitchFamily="34" charset="0"/>
              </a:rPr>
              <a:t>DTI </a:t>
            </a:r>
            <a:r>
              <a:rPr lang="pt-BR" sz="1200" b="1" i="0" u="none" strike="noStrike" baseline="0" dirty="0" err="1">
                <a:solidFill>
                  <a:srgbClr val="5C5C5C"/>
                </a:solidFill>
                <a:latin typeface="Segoe UI" panose="020B0502040204020203" pitchFamily="34" charset="0"/>
              </a:rPr>
              <a:t>Architecture</a:t>
            </a:r>
            <a:r>
              <a:rPr lang="pt-BR" sz="1200" b="1" i="0" u="none" strike="noStrike" baseline="0" dirty="0">
                <a:solidFill>
                  <a:srgbClr val="5C5C5C"/>
                </a:solidFill>
                <a:latin typeface="Segoe UI" panose="020B0502040204020203" pitchFamily="34" charset="0"/>
              </a:rPr>
              <a:t> Manager</a:t>
            </a:r>
          </a:p>
          <a:p>
            <a:r>
              <a:rPr lang="pt-BR" sz="1200" b="0" i="0" u="none" strike="noStrike" baseline="0" dirty="0">
                <a:solidFill>
                  <a:srgbClr val="5C5C5C"/>
                </a:solidFill>
                <a:latin typeface="Segoe UI" panose="020B0502040204020203" pitchFamily="34" charset="0"/>
              </a:rPr>
              <a:t>Project </a:t>
            </a:r>
            <a:r>
              <a:rPr lang="pt-BR" sz="1200" b="0" i="0" u="none" strike="noStrike" baseline="0" dirty="0" err="1">
                <a:solidFill>
                  <a:srgbClr val="5C5C5C"/>
                </a:solidFill>
                <a:latin typeface="Segoe UI" panose="020B0502040204020203" pitchFamily="34" charset="0"/>
              </a:rPr>
              <a:t>Evaluator</a:t>
            </a:r>
            <a:endParaRPr lang="pt-BR" sz="1200" dirty="0"/>
          </a:p>
        </p:txBody>
      </p:sp>
      <p:sp>
        <p:nvSpPr>
          <p:cNvPr id="5" name="CaixaDeTexto 4">
            <a:extLst>
              <a:ext uri="{FF2B5EF4-FFF2-40B4-BE49-F238E27FC236}">
                <a16:creationId xmlns:a16="http://schemas.microsoft.com/office/drawing/2014/main" id="{A7743A1B-929A-7233-8E12-903AE236D49A}"/>
              </a:ext>
            </a:extLst>
          </p:cNvPr>
          <p:cNvSpPr txBox="1"/>
          <p:nvPr/>
        </p:nvSpPr>
        <p:spPr>
          <a:xfrm>
            <a:off x="369455" y="4298303"/>
            <a:ext cx="5617566" cy="1165310"/>
          </a:xfrm>
          <a:prstGeom prst="rect">
            <a:avLst/>
          </a:prstGeom>
          <a:noFill/>
        </p:spPr>
        <p:txBody>
          <a:bodyPr wrap="square" lIns="36000" tIns="36000" rIns="36000" bIns="36000">
            <a:spAutoFit/>
          </a:bodyPr>
          <a:lstStyle/>
          <a:p>
            <a:pPr lvl="0">
              <a:lnSpc>
                <a:spcPct val="85000"/>
              </a:lnSpc>
              <a:spcAft>
                <a:spcPts val="600"/>
              </a:spcAft>
              <a:defRPr/>
            </a:pPr>
            <a:r>
              <a:rPr kumimoji="0" lang="pt-BR" sz="1200" b="1" i="0" u="none" strike="noStrike" kern="1200" cap="none" spc="0" normalizeH="0" baseline="0" noProof="0" dirty="0" err="1">
                <a:ln>
                  <a:noFill/>
                </a:ln>
                <a:solidFill>
                  <a:srgbClr val="5C5C5C"/>
                </a:solidFill>
                <a:effectLst/>
                <a:uLnTx/>
                <a:uFillTx/>
                <a:latin typeface="Segoe UI" panose="020B0502040204020203" pitchFamily="34" charset="0"/>
                <a:ea typeface="+mn-ea"/>
                <a:cs typeface="Segoe UI" panose="020B0502040204020203" pitchFamily="34" charset="0"/>
              </a:rPr>
              <a:t>Presenter</a:t>
            </a:r>
            <a:r>
              <a:rPr kumimoji="0" lang="pt-BR" sz="1200" b="1" i="0" u="none" strike="noStrike" kern="1200" cap="none" spc="0" normalizeH="0" baseline="0" noProof="0" dirty="0">
                <a:ln>
                  <a:noFill/>
                </a:ln>
                <a:solidFill>
                  <a:srgbClr val="5C5C5C"/>
                </a:solidFill>
                <a:effectLst/>
                <a:uLnTx/>
                <a:uFillTx/>
                <a:latin typeface="Segoe UI" panose="020B0502040204020203" pitchFamily="34" charset="0"/>
                <a:ea typeface="+mn-ea"/>
                <a:cs typeface="Segoe UI" panose="020B0502040204020203" pitchFamily="34" charset="0"/>
              </a:rPr>
              <a:t>: Christyan Mendonça – IT HDA </a:t>
            </a:r>
            <a:r>
              <a:rPr lang="en-US" sz="1200" b="1" dirty="0">
                <a:solidFill>
                  <a:srgbClr val="5C5C5C"/>
                </a:solidFill>
                <a:latin typeface="Segoe UI" panose="020B0502040204020203" pitchFamily="34" charset="0"/>
                <a:cs typeface="Segoe UI" panose="020B0502040204020203" pitchFamily="34" charset="0"/>
              </a:rPr>
              <a:t>Architecture</a:t>
            </a:r>
            <a:endParaRPr lang="pt-BR" sz="1400" b="1" dirty="0">
              <a:solidFill>
                <a:srgbClr val="5C5C5C"/>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85000"/>
              </a:lnSpc>
              <a:spcBef>
                <a:spcPts val="0"/>
              </a:spcBef>
              <a:spcAft>
                <a:spcPts val="600"/>
              </a:spcAft>
              <a:buClrTx/>
              <a:buSzTx/>
              <a:buFontTx/>
              <a:buNone/>
              <a:tabLst/>
              <a:defRPr/>
            </a:pPr>
            <a:r>
              <a:rPr kumimoji="0" lang="pt-BR" sz="1200" b="0" i="0" u="none" strike="noStrike" kern="1200" cap="none" spc="0" normalizeH="0" baseline="0" noProof="0" dirty="0">
                <a:ln>
                  <a:noFill/>
                </a:ln>
                <a:solidFill>
                  <a:srgbClr val="5C5C5C"/>
                </a:solidFill>
                <a:effectLst/>
                <a:uLnTx/>
                <a:uFillTx/>
                <a:latin typeface="Segoe UI" panose="020B0502040204020203" pitchFamily="34" charset="0"/>
                <a:cs typeface="Segoe UI" panose="020B0502040204020203" pitchFamily="34" charset="0"/>
              </a:rPr>
              <a:t>4 </a:t>
            </a:r>
            <a:r>
              <a:rPr kumimoji="0" lang="pt-BR" sz="1200" b="0" i="0" u="none" strike="noStrike" kern="1200" cap="none" spc="0" normalizeH="0" baseline="0" noProof="0" dirty="0" err="1">
                <a:ln>
                  <a:noFill/>
                </a:ln>
                <a:solidFill>
                  <a:srgbClr val="5C5C5C"/>
                </a:solidFill>
                <a:effectLst/>
                <a:uLnTx/>
                <a:uFillTx/>
                <a:latin typeface="Segoe UI" panose="020B0502040204020203" pitchFamily="34" charset="0"/>
                <a:cs typeface="Segoe UI" panose="020B0502040204020203" pitchFamily="34" charset="0"/>
              </a:rPr>
              <a:t>pages</a:t>
            </a:r>
            <a:r>
              <a:rPr kumimoji="0" lang="pt-BR" sz="1200" b="0" i="0" u="none" strike="noStrike" kern="1200" cap="none" spc="0" normalizeH="0" baseline="0" noProof="0" dirty="0">
                <a:ln>
                  <a:noFill/>
                </a:ln>
                <a:solidFill>
                  <a:srgbClr val="5C5C5C"/>
                </a:solidFill>
                <a:effectLst/>
                <a:uLnTx/>
                <a:uFillTx/>
                <a:latin typeface="Segoe UI" panose="020B0502040204020203" pitchFamily="34" charset="0"/>
                <a:cs typeface="Segoe UI" panose="020B0502040204020203" pitchFamily="34" charset="0"/>
              </a:rPr>
              <a:t>/15 minutes</a:t>
            </a:r>
          </a:p>
          <a:p>
            <a:pPr marL="0" marR="0" lvl="0" indent="0" algn="l" defTabSz="914400" rtl="0" eaLnBrk="1" fontAlgn="auto" latinLnBrk="0" hangingPunct="1">
              <a:lnSpc>
                <a:spcPct val="85000"/>
              </a:lnSpc>
              <a:spcBef>
                <a:spcPts val="0"/>
              </a:spcBef>
              <a:spcAft>
                <a:spcPts val="600"/>
              </a:spcAft>
              <a:buClrTx/>
              <a:buSzTx/>
              <a:buFontTx/>
              <a:buNone/>
              <a:tabLst/>
              <a:defRPr/>
            </a:pPr>
            <a:endParaRPr kumimoji="0" lang="pt-BR" sz="1200" b="0" i="0" u="none" strike="noStrike" kern="1200" cap="none" spc="0" normalizeH="0" baseline="0" noProof="0" dirty="0">
              <a:ln>
                <a:noFill/>
              </a:ln>
              <a:solidFill>
                <a:srgbClr val="5C5C5C"/>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85000"/>
              </a:lnSpc>
              <a:spcBef>
                <a:spcPts val="0"/>
              </a:spcBef>
              <a:spcAft>
                <a:spcPts val="600"/>
              </a:spcAft>
              <a:buClrTx/>
              <a:buSzTx/>
              <a:buFontTx/>
              <a:buNone/>
              <a:tabLst/>
              <a:defRPr/>
            </a:pPr>
            <a:endParaRPr lang="pt-BR" sz="1200" dirty="0">
              <a:solidFill>
                <a:srgbClr val="5C5C5C"/>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85000"/>
              </a:lnSpc>
              <a:spcBef>
                <a:spcPts val="0"/>
              </a:spcBef>
              <a:spcAft>
                <a:spcPts val="600"/>
              </a:spcAft>
              <a:buClrTx/>
              <a:buSzTx/>
              <a:buFontTx/>
              <a:buNone/>
              <a:tabLst/>
              <a:defRPr/>
            </a:pPr>
            <a:r>
              <a:rPr lang="pt-BR" sz="1200" dirty="0">
                <a:solidFill>
                  <a:srgbClr val="5C5C5C"/>
                </a:solidFill>
                <a:latin typeface="Segoe UI" panose="020B0502040204020203" pitchFamily="34" charset="0"/>
                <a:cs typeface="Segoe UI" panose="020B0502040204020203" pitchFamily="34" charset="0"/>
              </a:rPr>
              <a:t>31/03/2025</a:t>
            </a:r>
          </a:p>
        </p:txBody>
      </p:sp>
      <p:pic>
        <p:nvPicPr>
          <p:cNvPr id="13" name="Imagem 12">
            <a:extLst>
              <a:ext uri="{FF2B5EF4-FFF2-40B4-BE49-F238E27FC236}">
                <a16:creationId xmlns:a16="http://schemas.microsoft.com/office/drawing/2014/main" id="{98A0EFB3-F695-DF91-9FE7-A9549D416B74}"/>
              </a:ext>
            </a:extLst>
          </p:cNvPr>
          <p:cNvPicPr>
            <a:picLocks noChangeAspect="1"/>
          </p:cNvPicPr>
          <p:nvPr/>
        </p:nvPicPr>
        <p:blipFill rotWithShape="1">
          <a:blip r:embed="rId4"/>
          <a:srcRect b="48736"/>
          <a:stretch/>
        </p:blipFill>
        <p:spPr>
          <a:xfrm>
            <a:off x="-358956" y="7286906"/>
            <a:ext cx="4610128" cy="1592127"/>
          </a:xfrm>
          <a:prstGeom prst="rect">
            <a:avLst/>
          </a:prstGeom>
        </p:spPr>
      </p:pic>
      <p:sp>
        <p:nvSpPr>
          <p:cNvPr id="14" name="Google Shape;239;p38">
            <a:extLst>
              <a:ext uri="{FF2B5EF4-FFF2-40B4-BE49-F238E27FC236}">
                <a16:creationId xmlns:a16="http://schemas.microsoft.com/office/drawing/2014/main" id="{D30C524B-F242-8999-8920-BA5B870F0744}"/>
              </a:ext>
            </a:extLst>
          </p:cNvPr>
          <p:cNvSpPr txBox="1">
            <a:spLocks/>
          </p:cNvSpPr>
          <p:nvPr/>
        </p:nvSpPr>
        <p:spPr>
          <a:xfrm>
            <a:off x="46308" y="7065839"/>
            <a:ext cx="31789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a:ln>
                  <a:noFill/>
                </a:ln>
                <a:solidFill>
                  <a:srgbClr val="CC0000"/>
                </a:solidFill>
                <a:effectLst/>
                <a:uLnTx/>
                <a:uFillTx/>
                <a:latin typeface="Segoe UI Black" panose="020B0A02040204020203" pitchFamily="34" charset="0"/>
                <a:ea typeface="Segoe UI Black" panose="020B0A02040204020203" pitchFamily="34" charset="0"/>
                <a:cs typeface="Arial"/>
              </a:rPr>
              <a:t>Agenda</a:t>
            </a:r>
          </a:p>
        </p:txBody>
      </p:sp>
      <p:cxnSp>
        <p:nvCxnSpPr>
          <p:cNvPr id="15" name="Conector reto 14">
            <a:extLst>
              <a:ext uri="{FF2B5EF4-FFF2-40B4-BE49-F238E27FC236}">
                <a16:creationId xmlns:a16="http://schemas.microsoft.com/office/drawing/2014/main" id="{48C85238-CD00-B93C-49B5-E4ACF152BFCF}"/>
              </a:ext>
            </a:extLst>
          </p:cNvPr>
          <p:cNvCxnSpPr>
            <a:cxnSpLocks/>
          </p:cNvCxnSpPr>
          <p:nvPr/>
        </p:nvCxnSpPr>
        <p:spPr>
          <a:xfrm>
            <a:off x="46308" y="7346291"/>
            <a:ext cx="385311" cy="0"/>
          </a:xfrm>
          <a:prstGeom prst="line">
            <a:avLst/>
          </a:prstGeom>
          <a:ln w="44450">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CaixaDeTexto 1">
            <a:extLst>
              <a:ext uri="{FF2B5EF4-FFF2-40B4-BE49-F238E27FC236}">
                <a16:creationId xmlns:a16="http://schemas.microsoft.com/office/drawing/2014/main" id="{642327D1-6270-C699-3998-62EB0A1B0097}"/>
              </a:ext>
            </a:extLst>
          </p:cNvPr>
          <p:cNvSpPr txBox="1"/>
          <p:nvPr/>
        </p:nvSpPr>
        <p:spPr>
          <a:xfrm>
            <a:off x="10062417" y="7065839"/>
            <a:ext cx="2083275" cy="800219"/>
          </a:xfrm>
          <a:prstGeom prst="rect">
            <a:avLst/>
          </a:prstGeom>
          <a:noFill/>
          <a:ln>
            <a:solidFill>
              <a:schemeClr val="tx1"/>
            </a:solidFill>
          </a:ln>
        </p:spPr>
        <p:txBody>
          <a:bodyPr wrap="square">
            <a:spAutoFit/>
          </a:bodyPr>
          <a:lstStyle/>
          <a:p>
            <a:pPr algn="l"/>
            <a:endParaRPr lang="pt-BR" sz="1000" b="0" i="0" u="none" strike="noStrike" baseline="0" dirty="0">
              <a:solidFill>
                <a:srgbClr val="000000"/>
              </a:solidFill>
              <a:latin typeface="Segoe UI" panose="020B0502040204020203" pitchFamily="34" charset="0"/>
            </a:endParaRPr>
          </a:p>
          <a:p>
            <a:r>
              <a:rPr lang="pt-BR" sz="1000" b="0" i="0" u="none" strike="noStrike" baseline="0" dirty="0">
                <a:solidFill>
                  <a:srgbClr val="000000"/>
                </a:solidFill>
                <a:latin typeface="Segoe UI" panose="020B0502040204020203" pitchFamily="34" charset="0"/>
              </a:rPr>
              <a:t> </a:t>
            </a:r>
            <a:r>
              <a:rPr lang="pt-BR" sz="1200" b="1" i="0" u="none" strike="noStrike" baseline="0" dirty="0">
                <a:solidFill>
                  <a:srgbClr val="5C5C5C"/>
                </a:solidFill>
                <a:latin typeface="Segoe UI" panose="020B0502040204020203" pitchFamily="34" charset="0"/>
              </a:rPr>
              <a:t>Ricardo Bandeira</a:t>
            </a:r>
          </a:p>
          <a:p>
            <a:r>
              <a:rPr lang="pt-BR" sz="1200" b="1" i="0" u="none" strike="noStrike" baseline="0" dirty="0">
                <a:solidFill>
                  <a:srgbClr val="5C5C5C"/>
                </a:solidFill>
                <a:latin typeface="Segoe UI" panose="020B0502040204020203" pitchFamily="34" charset="0"/>
              </a:rPr>
              <a:t>DTI General Manager</a:t>
            </a:r>
          </a:p>
          <a:p>
            <a:r>
              <a:rPr lang="pt-BR" sz="1200" b="0" i="0" u="none" strike="noStrike" baseline="0" dirty="0" err="1">
                <a:solidFill>
                  <a:srgbClr val="5C5C5C"/>
                </a:solidFill>
                <a:latin typeface="Segoe UI" panose="020B0502040204020203" pitchFamily="34" charset="0"/>
              </a:rPr>
              <a:t>Evaluator</a:t>
            </a:r>
            <a:endParaRPr lang="pt-BR" sz="1200" dirty="0"/>
          </a:p>
        </p:txBody>
      </p:sp>
      <p:sp>
        <p:nvSpPr>
          <p:cNvPr id="6" name="CaixaDeTexto 5">
            <a:extLst>
              <a:ext uri="{FF2B5EF4-FFF2-40B4-BE49-F238E27FC236}">
                <a16:creationId xmlns:a16="http://schemas.microsoft.com/office/drawing/2014/main" id="{A5DD3154-115C-BD0C-2284-8E4BD9A86224}"/>
              </a:ext>
            </a:extLst>
          </p:cNvPr>
          <p:cNvSpPr txBox="1"/>
          <p:nvPr/>
        </p:nvSpPr>
        <p:spPr>
          <a:xfrm>
            <a:off x="7853607" y="7065840"/>
            <a:ext cx="2083275" cy="800219"/>
          </a:xfrm>
          <a:prstGeom prst="rect">
            <a:avLst/>
          </a:prstGeom>
          <a:noFill/>
          <a:ln>
            <a:solidFill>
              <a:schemeClr val="tx1"/>
            </a:solidFill>
          </a:ln>
        </p:spPr>
        <p:txBody>
          <a:bodyPr wrap="square">
            <a:spAutoFit/>
          </a:bodyPr>
          <a:lstStyle/>
          <a:p>
            <a:pPr algn="l"/>
            <a:endParaRPr lang="pt-BR" sz="1000" b="0" i="0" u="none" strike="noStrike" baseline="0" dirty="0">
              <a:solidFill>
                <a:srgbClr val="000000"/>
              </a:solidFill>
              <a:latin typeface="Segoe UI" panose="020B0502040204020203" pitchFamily="34" charset="0"/>
            </a:endParaRPr>
          </a:p>
          <a:p>
            <a:r>
              <a:rPr lang="pt-BR" sz="1200" b="1" i="0" u="none" strike="noStrike" baseline="0" dirty="0">
                <a:solidFill>
                  <a:srgbClr val="5C5C5C"/>
                </a:solidFill>
                <a:latin typeface="Segoe UI" panose="020B0502040204020203" pitchFamily="34" charset="0"/>
              </a:rPr>
              <a:t>Claudio Spindola</a:t>
            </a:r>
          </a:p>
          <a:p>
            <a:r>
              <a:rPr lang="pt-BR" sz="1200" b="1" i="0" u="none" strike="noStrike" baseline="0" dirty="0">
                <a:solidFill>
                  <a:srgbClr val="5C5C5C"/>
                </a:solidFill>
                <a:latin typeface="Segoe UI" panose="020B0502040204020203" pitchFamily="34" charset="0"/>
              </a:rPr>
              <a:t>DTI Manager</a:t>
            </a:r>
          </a:p>
          <a:p>
            <a:r>
              <a:rPr lang="pt-BR" sz="1200" b="0" i="0" u="none" strike="noStrike" baseline="0" dirty="0" err="1">
                <a:solidFill>
                  <a:srgbClr val="5C5C5C"/>
                </a:solidFill>
                <a:latin typeface="Segoe UI" panose="020B0502040204020203" pitchFamily="34" charset="0"/>
              </a:rPr>
              <a:t>Evaluator</a:t>
            </a:r>
            <a:endParaRPr lang="pt-BR" sz="1200" dirty="0"/>
          </a:p>
        </p:txBody>
      </p:sp>
      <p:sp>
        <p:nvSpPr>
          <p:cNvPr id="7" name="CaixaDeTexto 6">
            <a:extLst>
              <a:ext uri="{FF2B5EF4-FFF2-40B4-BE49-F238E27FC236}">
                <a16:creationId xmlns:a16="http://schemas.microsoft.com/office/drawing/2014/main" id="{530913A5-9620-34BA-37D8-A5A04B79D0E8}"/>
              </a:ext>
            </a:extLst>
          </p:cNvPr>
          <p:cNvSpPr txBox="1"/>
          <p:nvPr/>
        </p:nvSpPr>
        <p:spPr>
          <a:xfrm>
            <a:off x="9739270" y="3750565"/>
            <a:ext cx="2083275" cy="800219"/>
          </a:xfrm>
          <a:prstGeom prst="rect">
            <a:avLst/>
          </a:prstGeom>
          <a:noFill/>
          <a:ln>
            <a:solidFill>
              <a:schemeClr val="tx1"/>
            </a:solidFill>
          </a:ln>
        </p:spPr>
        <p:txBody>
          <a:bodyPr wrap="square">
            <a:spAutoFit/>
          </a:bodyPr>
          <a:lstStyle/>
          <a:p>
            <a:pPr algn="l"/>
            <a:endParaRPr lang="pt-BR" sz="1000" b="0" i="0" u="none" strike="noStrike" baseline="0" dirty="0">
              <a:solidFill>
                <a:srgbClr val="000000"/>
              </a:solidFill>
              <a:latin typeface="Segoe UI" panose="020B0502040204020203" pitchFamily="34" charset="0"/>
            </a:endParaRPr>
          </a:p>
          <a:p>
            <a:r>
              <a:rPr lang="pt-BR" sz="1200" b="1" i="0" u="none" strike="noStrike" baseline="0" dirty="0">
                <a:solidFill>
                  <a:srgbClr val="5C5C5C"/>
                </a:solidFill>
                <a:latin typeface="Segoe UI" panose="020B0502040204020203" pitchFamily="34" charset="0"/>
              </a:rPr>
              <a:t>Claudio Spindola</a:t>
            </a:r>
          </a:p>
          <a:p>
            <a:r>
              <a:rPr lang="pt-BR" sz="1200" b="1" i="0" u="none" strike="noStrike" baseline="0" dirty="0">
                <a:solidFill>
                  <a:srgbClr val="5C5C5C"/>
                </a:solidFill>
                <a:latin typeface="Segoe UI" panose="020B0502040204020203" pitchFamily="34" charset="0"/>
              </a:rPr>
              <a:t>DTI Manager</a:t>
            </a:r>
          </a:p>
          <a:p>
            <a:r>
              <a:rPr lang="pt-BR" sz="1200" b="0" i="0" u="none" strike="noStrike" baseline="0" dirty="0">
                <a:solidFill>
                  <a:srgbClr val="5C5C5C"/>
                </a:solidFill>
                <a:latin typeface="Segoe UI" panose="020B0502040204020203" pitchFamily="34" charset="0"/>
              </a:rPr>
              <a:t>Project </a:t>
            </a:r>
            <a:r>
              <a:rPr lang="pt-BR" sz="1200" b="0" i="0" u="none" strike="noStrike" baseline="0" dirty="0" err="1">
                <a:solidFill>
                  <a:srgbClr val="5C5C5C"/>
                </a:solidFill>
                <a:latin typeface="Segoe UI" panose="020B0502040204020203" pitchFamily="34" charset="0"/>
              </a:rPr>
              <a:t>Evaluator</a:t>
            </a:r>
            <a:endParaRPr lang="pt-BR" sz="1200" dirty="0"/>
          </a:p>
        </p:txBody>
      </p:sp>
      <p:sp>
        <p:nvSpPr>
          <p:cNvPr id="8" name="CaixaDeTexto 7">
            <a:extLst>
              <a:ext uri="{FF2B5EF4-FFF2-40B4-BE49-F238E27FC236}">
                <a16:creationId xmlns:a16="http://schemas.microsoft.com/office/drawing/2014/main" id="{56642C9F-903F-07E4-F03A-028486543AFC}"/>
              </a:ext>
            </a:extLst>
          </p:cNvPr>
          <p:cNvSpPr txBox="1"/>
          <p:nvPr/>
        </p:nvSpPr>
        <p:spPr>
          <a:xfrm>
            <a:off x="6647727" y="-1600438"/>
            <a:ext cx="2083275" cy="800219"/>
          </a:xfrm>
          <a:prstGeom prst="rect">
            <a:avLst/>
          </a:prstGeom>
          <a:noFill/>
          <a:ln>
            <a:solidFill>
              <a:schemeClr val="tx1"/>
            </a:solidFill>
          </a:ln>
        </p:spPr>
        <p:txBody>
          <a:bodyPr wrap="square">
            <a:spAutoFit/>
          </a:bodyPr>
          <a:lstStyle/>
          <a:p>
            <a:pPr algn="l"/>
            <a:endParaRPr lang="pt-BR" sz="1000" b="0" i="0" u="none" strike="noStrike" baseline="0" dirty="0">
              <a:solidFill>
                <a:srgbClr val="000000"/>
              </a:solidFill>
              <a:latin typeface="Segoe UI" panose="020B0502040204020203" pitchFamily="34" charset="0"/>
            </a:endParaRPr>
          </a:p>
          <a:p>
            <a:r>
              <a:rPr lang="pt-BR" sz="1200" b="1" dirty="0">
                <a:solidFill>
                  <a:srgbClr val="5C5C5C"/>
                </a:solidFill>
                <a:latin typeface="Segoe UI" panose="020B0502040204020203" pitchFamily="34" charset="0"/>
              </a:rPr>
              <a:t>Alan K Souza</a:t>
            </a:r>
            <a:endParaRPr lang="pt-BR" sz="1200" b="1" i="0" u="none" strike="noStrike" baseline="0" dirty="0">
              <a:solidFill>
                <a:srgbClr val="5C5C5C"/>
              </a:solidFill>
              <a:latin typeface="Segoe UI" panose="020B0502040204020203" pitchFamily="34" charset="0"/>
            </a:endParaRPr>
          </a:p>
          <a:p>
            <a:r>
              <a:rPr lang="pt-BR" sz="1200" b="1" i="0" u="none" strike="noStrike" baseline="0" dirty="0">
                <a:solidFill>
                  <a:srgbClr val="5C5C5C"/>
                </a:solidFill>
                <a:latin typeface="Segoe UI" panose="020B0502040204020203" pitchFamily="34" charset="0"/>
              </a:rPr>
              <a:t>DTI Supervisor</a:t>
            </a:r>
          </a:p>
          <a:p>
            <a:r>
              <a:rPr lang="pt-BR" sz="1200" b="0" i="0" u="none" strike="noStrike" baseline="0" dirty="0" err="1">
                <a:solidFill>
                  <a:srgbClr val="5C5C5C"/>
                </a:solidFill>
                <a:latin typeface="Segoe UI" panose="020B0502040204020203" pitchFamily="34" charset="0"/>
              </a:rPr>
              <a:t>Evaluator</a:t>
            </a:r>
            <a:endParaRPr lang="pt-BR" sz="1200" dirty="0"/>
          </a:p>
        </p:txBody>
      </p:sp>
    </p:spTree>
    <p:extLst>
      <p:ext uri="{BB962C8B-B14F-4D97-AF65-F5344CB8AC3E}">
        <p14:creationId xmlns:p14="http://schemas.microsoft.com/office/powerpoint/2010/main" val="1228045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B84F8BFA-7030-9FC7-E3C4-0EE16D210990}"/>
              </a:ext>
            </a:extLst>
          </p:cNvPr>
          <p:cNvSpPr/>
          <p:nvPr/>
        </p:nvSpPr>
        <p:spPr>
          <a:xfrm>
            <a:off x="147426" y="646843"/>
            <a:ext cx="8018283" cy="60133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134">
            <a:extLst>
              <a:ext uri="{FF2B5EF4-FFF2-40B4-BE49-F238E27FC236}">
                <a16:creationId xmlns:a16="http://schemas.microsoft.com/office/drawing/2014/main" id="{0E9F31BC-CCAF-E183-0BE9-3E69A640ADAD}"/>
              </a:ext>
            </a:extLst>
          </p:cNvPr>
          <p:cNvSpPr txBox="1"/>
          <p:nvPr/>
        </p:nvSpPr>
        <p:spPr>
          <a:xfrm>
            <a:off x="135851" y="393469"/>
            <a:ext cx="8064000" cy="231705"/>
          </a:xfrm>
          <a:prstGeom prst="round2SameRect">
            <a:avLst/>
          </a:prstGeom>
          <a:solidFill>
            <a:srgbClr val="7AC2C8"/>
          </a:solidFill>
          <a:ln>
            <a:noFill/>
          </a:ln>
        </p:spPr>
        <p:txBody>
          <a:bodyPr wrap="square" lIns="0" tIns="0" rIns="0" bIns="3600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0" cap="none" spc="0" normalizeH="0" baseline="0" noProof="0" dirty="0" err="1">
                <a:ln>
                  <a:noFill/>
                </a:ln>
                <a:solidFill>
                  <a:prstClr val="black"/>
                </a:solidFill>
                <a:effectLst/>
                <a:uLnTx/>
                <a:uFillTx/>
                <a:latin typeface="Calibri"/>
                <a:ea typeface="+mn-ea"/>
                <a:cs typeface="+mn-cs"/>
              </a:rPr>
              <a:t>Datawarehouses</a:t>
            </a:r>
            <a:r>
              <a:rPr kumimoji="0" lang="pt-BR" sz="1200" b="1" i="0" u="none" strike="noStrike" kern="0" cap="none" spc="0" normalizeH="0" baseline="0" noProof="0" dirty="0">
                <a:ln>
                  <a:noFill/>
                </a:ln>
                <a:solidFill>
                  <a:prstClr val="black"/>
                </a:solidFill>
                <a:effectLst/>
                <a:uLnTx/>
                <a:uFillTx/>
                <a:latin typeface="Calibri"/>
                <a:ea typeface="+mn-ea"/>
                <a:cs typeface="+mn-cs"/>
              </a:rPr>
              <a:t> HDA</a:t>
            </a:r>
          </a:p>
        </p:txBody>
      </p:sp>
      <p:sp>
        <p:nvSpPr>
          <p:cNvPr id="6" name="Retângulo 5">
            <a:extLst>
              <a:ext uri="{FF2B5EF4-FFF2-40B4-BE49-F238E27FC236}">
                <a16:creationId xmlns:a16="http://schemas.microsoft.com/office/drawing/2014/main" id="{FC7743B4-BB7F-A8F3-FA40-3DE5C469143E}"/>
              </a:ext>
            </a:extLst>
          </p:cNvPr>
          <p:cNvSpPr/>
          <p:nvPr/>
        </p:nvSpPr>
        <p:spPr>
          <a:xfrm>
            <a:off x="612469" y="1559309"/>
            <a:ext cx="7309662" cy="1073078"/>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ilindro 6">
            <a:extLst>
              <a:ext uri="{FF2B5EF4-FFF2-40B4-BE49-F238E27FC236}">
                <a16:creationId xmlns:a16="http://schemas.microsoft.com/office/drawing/2014/main" id="{0129F53C-8DA7-9960-A5F5-3EA0B0EC5E39}"/>
              </a:ext>
            </a:extLst>
          </p:cNvPr>
          <p:cNvSpPr/>
          <p:nvPr/>
        </p:nvSpPr>
        <p:spPr>
          <a:xfrm>
            <a:off x="5006666" y="1701785"/>
            <a:ext cx="985520" cy="614920"/>
          </a:xfrm>
          <a:prstGeom prst="ca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9D9D96C8-D6B3-C5BB-B918-796FB82E9838}"/>
              </a:ext>
            </a:extLst>
          </p:cNvPr>
          <p:cNvSpPr txBox="1"/>
          <p:nvPr/>
        </p:nvSpPr>
        <p:spPr>
          <a:xfrm>
            <a:off x="5096354" y="1833278"/>
            <a:ext cx="811280" cy="600164"/>
          </a:xfrm>
          <a:prstGeom prst="rect">
            <a:avLst/>
          </a:prstGeom>
          <a:noFill/>
        </p:spPr>
        <p:txBody>
          <a:bodyPr wrap="square" rtlCol="0">
            <a:spAutoFit/>
          </a:bodyPr>
          <a:lstStyle/>
          <a:p>
            <a:pPr algn="ctr"/>
            <a:r>
              <a:rPr lang="pt-BR" sz="1100" b="1" dirty="0">
                <a:solidFill>
                  <a:srgbClr val="0070C0"/>
                </a:solidFill>
              </a:rPr>
              <a:t>BD JOB CONTROL</a:t>
            </a:r>
          </a:p>
        </p:txBody>
      </p:sp>
      <p:sp>
        <p:nvSpPr>
          <p:cNvPr id="9" name="CaixaDeTexto 8">
            <a:extLst>
              <a:ext uri="{FF2B5EF4-FFF2-40B4-BE49-F238E27FC236}">
                <a16:creationId xmlns:a16="http://schemas.microsoft.com/office/drawing/2014/main" id="{7DBBBBFD-00A2-7898-ADB3-425B92A41E29}"/>
              </a:ext>
            </a:extLst>
          </p:cNvPr>
          <p:cNvSpPr txBox="1"/>
          <p:nvPr/>
        </p:nvSpPr>
        <p:spPr>
          <a:xfrm>
            <a:off x="1194247" y="1174328"/>
            <a:ext cx="1638718" cy="400110"/>
          </a:xfrm>
          <a:prstGeom prst="rect">
            <a:avLst/>
          </a:prstGeom>
          <a:noFill/>
        </p:spPr>
        <p:txBody>
          <a:bodyPr wrap="square">
            <a:spAutoFit/>
          </a:bodyPr>
          <a:lstStyle/>
          <a:p>
            <a:r>
              <a:rPr lang="pt-BR" sz="1000" u="sng" dirty="0"/>
              <a:t>PRD:  </a:t>
            </a:r>
            <a:r>
              <a:rPr lang="pt-BR" sz="1000" u="sng" dirty="0">
                <a:solidFill>
                  <a:srgbClr val="00B0F0"/>
                </a:solidFill>
              </a:rPr>
              <a:t>SAHDAMVPSQL010</a:t>
            </a:r>
          </a:p>
          <a:p>
            <a:r>
              <a:rPr lang="pt-BR" sz="1000" u="sng" dirty="0"/>
              <a:t>HML: </a:t>
            </a:r>
            <a:r>
              <a:rPr lang="pt-BR" sz="1000" u="sng" dirty="0">
                <a:solidFill>
                  <a:srgbClr val="00B0F0"/>
                </a:solidFill>
              </a:rPr>
              <a:t>SAHDAMVQSQL009</a:t>
            </a:r>
          </a:p>
        </p:txBody>
      </p:sp>
      <p:sp>
        <p:nvSpPr>
          <p:cNvPr id="10" name="CaixaDeTexto 9">
            <a:extLst>
              <a:ext uri="{FF2B5EF4-FFF2-40B4-BE49-F238E27FC236}">
                <a16:creationId xmlns:a16="http://schemas.microsoft.com/office/drawing/2014/main" id="{A5016B5B-BF05-6BE1-E347-937C217DE757}"/>
              </a:ext>
            </a:extLst>
          </p:cNvPr>
          <p:cNvSpPr txBox="1"/>
          <p:nvPr/>
        </p:nvSpPr>
        <p:spPr>
          <a:xfrm>
            <a:off x="596480" y="2425937"/>
            <a:ext cx="867545" cy="230832"/>
          </a:xfrm>
          <a:prstGeom prst="rect">
            <a:avLst/>
          </a:prstGeom>
          <a:noFill/>
        </p:spPr>
        <p:txBody>
          <a:bodyPr wrap="none" rtlCol="0">
            <a:spAutoFit/>
          </a:bodyPr>
          <a:lstStyle/>
          <a:p>
            <a:r>
              <a:rPr lang="pt-BR" sz="900" i="1"/>
              <a:t>S.O.: Windows</a:t>
            </a:r>
          </a:p>
        </p:txBody>
      </p:sp>
      <p:pic>
        <p:nvPicPr>
          <p:cNvPr id="11" name="Picture 2" descr="Computador Servidor Hardware Base - Gráfico vetorial grátis no Pixabay">
            <a:extLst>
              <a:ext uri="{FF2B5EF4-FFF2-40B4-BE49-F238E27FC236}">
                <a16:creationId xmlns:a16="http://schemas.microsoft.com/office/drawing/2014/main" id="{C648ADCF-4637-A88B-DB41-3AA725F38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33" y="1215853"/>
            <a:ext cx="740875" cy="11373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Sql server - Free logo icons">
            <a:extLst>
              <a:ext uri="{FF2B5EF4-FFF2-40B4-BE49-F238E27FC236}">
                <a16:creationId xmlns:a16="http://schemas.microsoft.com/office/drawing/2014/main" id="{4B13B6C2-47B7-3751-34BD-CA8999365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805" y="1548292"/>
            <a:ext cx="627816" cy="7076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3D023CDA-7C35-953E-E1D7-D9139D3D2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512" y="1733684"/>
            <a:ext cx="393087" cy="407686"/>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5E09C550-9FB9-C049-D982-77D96AC8C523}"/>
              </a:ext>
            </a:extLst>
          </p:cNvPr>
          <p:cNvSpPr txBox="1"/>
          <p:nvPr/>
        </p:nvSpPr>
        <p:spPr>
          <a:xfrm>
            <a:off x="258154" y="996906"/>
            <a:ext cx="915506" cy="261610"/>
          </a:xfrm>
          <a:prstGeom prst="rect">
            <a:avLst/>
          </a:prstGeom>
          <a:noFill/>
        </p:spPr>
        <p:txBody>
          <a:bodyPr wrap="square" rtlCol="0">
            <a:spAutoFit/>
          </a:bodyPr>
          <a:lstStyle/>
          <a:p>
            <a:r>
              <a:rPr lang="pt-BR" sz="1100" b="1" dirty="0"/>
              <a:t>Servidor DB</a:t>
            </a:r>
          </a:p>
        </p:txBody>
      </p:sp>
      <p:grpSp>
        <p:nvGrpSpPr>
          <p:cNvPr id="15" name="Agrupar 14">
            <a:extLst>
              <a:ext uri="{FF2B5EF4-FFF2-40B4-BE49-F238E27FC236}">
                <a16:creationId xmlns:a16="http://schemas.microsoft.com/office/drawing/2014/main" id="{E2822A78-3055-FD9D-1855-C2CA20052674}"/>
              </a:ext>
            </a:extLst>
          </p:cNvPr>
          <p:cNvGrpSpPr/>
          <p:nvPr/>
        </p:nvGrpSpPr>
        <p:grpSpPr>
          <a:xfrm>
            <a:off x="7583544" y="199677"/>
            <a:ext cx="697627" cy="650581"/>
            <a:chOff x="145276" y="1991081"/>
            <a:chExt cx="932884" cy="873081"/>
          </a:xfrm>
        </p:grpSpPr>
        <p:sp>
          <p:nvSpPr>
            <p:cNvPr id="16" name="Elipse 15">
              <a:extLst>
                <a:ext uri="{FF2B5EF4-FFF2-40B4-BE49-F238E27FC236}">
                  <a16:creationId xmlns:a16="http://schemas.microsoft.com/office/drawing/2014/main" id="{81A69DA1-56CE-1A1F-C51B-76AA783E01A0}"/>
                </a:ext>
              </a:extLst>
            </p:cNvPr>
            <p:cNvSpPr/>
            <p:nvPr/>
          </p:nvSpPr>
          <p:spPr>
            <a:xfrm>
              <a:off x="202631" y="2075202"/>
              <a:ext cx="840187" cy="788960"/>
            </a:xfrm>
            <a:prstGeom prst="ellipse">
              <a:avLst/>
            </a:prstGeom>
            <a:solidFill>
              <a:srgbClr val="FFFF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descr="Ícone, Código QR&#10;&#10;Descrição gerada automaticamente">
              <a:extLst>
                <a:ext uri="{FF2B5EF4-FFF2-40B4-BE49-F238E27FC236}">
                  <a16:creationId xmlns:a16="http://schemas.microsoft.com/office/drawing/2014/main" id="{BFFF2DD2-D4E4-F204-2073-1ADD10C648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857" y="1991081"/>
              <a:ext cx="737654" cy="737655"/>
            </a:xfrm>
            <a:prstGeom prst="rect">
              <a:avLst/>
            </a:prstGeom>
          </p:spPr>
        </p:pic>
        <p:sp>
          <p:nvSpPr>
            <p:cNvPr id="18" name="CaixaDeTexto 17">
              <a:extLst>
                <a:ext uri="{FF2B5EF4-FFF2-40B4-BE49-F238E27FC236}">
                  <a16:creationId xmlns:a16="http://schemas.microsoft.com/office/drawing/2014/main" id="{AB55DBB6-91AC-8F2C-DE11-23A9BCD5EE4C}"/>
                </a:ext>
              </a:extLst>
            </p:cNvPr>
            <p:cNvSpPr txBox="1"/>
            <p:nvPr/>
          </p:nvSpPr>
          <p:spPr>
            <a:xfrm>
              <a:off x="145276" y="2563064"/>
              <a:ext cx="932884" cy="268474"/>
            </a:xfrm>
            <a:prstGeom prst="rect">
              <a:avLst/>
            </a:prstGeom>
            <a:noFill/>
          </p:spPr>
          <p:txBody>
            <a:bodyPr wrap="none" rtlCol="0">
              <a:spAutoFit/>
            </a:bodyPr>
            <a:lstStyle/>
            <a:p>
              <a:r>
                <a:rPr lang="pt-BR" sz="700" b="1" dirty="0"/>
                <a:t>ON PREMISES</a:t>
              </a:r>
            </a:p>
          </p:txBody>
        </p:sp>
      </p:grpSp>
      <p:pic>
        <p:nvPicPr>
          <p:cNvPr id="19" name="Imagem 18">
            <a:extLst>
              <a:ext uri="{FF2B5EF4-FFF2-40B4-BE49-F238E27FC236}">
                <a16:creationId xmlns:a16="http://schemas.microsoft.com/office/drawing/2014/main" id="{68656F5C-4ADE-0449-F0D9-E632443E8A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8505" y="655762"/>
            <a:ext cx="1047791" cy="355379"/>
          </a:xfrm>
          <a:prstGeom prst="rect">
            <a:avLst/>
          </a:prstGeom>
        </p:spPr>
      </p:pic>
    </p:spTree>
    <p:extLst>
      <p:ext uri="{BB962C8B-B14F-4D97-AF65-F5344CB8AC3E}">
        <p14:creationId xmlns:p14="http://schemas.microsoft.com/office/powerpoint/2010/main" val="402871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xtPage">
            <a:extLst>
              <a:ext uri="{FF2B5EF4-FFF2-40B4-BE49-F238E27FC236}">
                <a16:creationId xmlns:a16="http://schemas.microsoft.com/office/drawing/2014/main" id="{CE98B778-0A80-9852-1774-BBCF357175CD}"/>
              </a:ext>
            </a:extLst>
          </p:cNvPr>
          <p:cNvSpPr txBox="1"/>
          <p:nvPr/>
        </p:nvSpPr>
        <p:spPr>
          <a:xfrm>
            <a:off x="11430000" y="444500"/>
            <a:ext cx="762000" cy="215444"/>
          </a:xfrm>
          <a:prstGeom prst="rect">
            <a:avLst/>
          </a:prstGeom>
          <a:noFill/>
        </p:spPr>
        <p:txBody>
          <a:bodyPr vert="horz" rtlCol="0">
            <a:spAutoFit/>
          </a:bodyPr>
          <a:lstStyle/>
          <a:p>
            <a:pPr algn="r"/>
            <a:r>
              <a:rPr lang="pt-BR" sz="800" dirty="0">
                <a:solidFill>
                  <a:srgbClr val="1F497F"/>
                </a:solidFill>
              </a:rPr>
              <a:t>Page: 4 / 4</a:t>
            </a:r>
          </a:p>
        </p:txBody>
      </p:sp>
      <p:sp>
        <p:nvSpPr>
          <p:cNvPr id="7" name="Retângulo 6">
            <a:extLst>
              <a:ext uri="{FF2B5EF4-FFF2-40B4-BE49-F238E27FC236}">
                <a16:creationId xmlns:a16="http://schemas.microsoft.com/office/drawing/2014/main" id="{1BF98238-AE88-9C60-9F68-9A6636BEC80F}"/>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hspLogo" descr="selo B">
            <a:extLst>
              <a:ext uri="{FF2B5EF4-FFF2-40B4-BE49-F238E27FC236}">
                <a16:creationId xmlns:a16="http://schemas.microsoft.com/office/drawing/2014/main" id="{11104EC0-9F06-1928-9510-19341DF6F8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EF3BC7A0-9BCC-AEFE-472C-647C94FD362E}"/>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dirty="0">
                <a:solidFill>
                  <a:schemeClr val="bg1"/>
                </a:solidFill>
              </a:rPr>
              <a:t>PROJETO LAKEHOUSE AWS DA HDA</a:t>
            </a:r>
            <a:endParaRPr lang="pt-BR" b="1" u="sng" dirty="0">
              <a:solidFill>
                <a:schemeClr val="bg1"/>
              </a:solidFill>
            </a:endParaRPr>
          </a:p>
        </p:txBody>
      </p:sp>
      <p:graphicFrame>
        <p:nvGraphicFramePr>
          <p:cNvPr id="2" name="Tabela 1">
            <a:extLst>
              <a:ext uri="{FF2B5EF4-FFF2-40B4-BE49-F238E27FC236}">
                <a16:creationId xmlns:a16="http://schemas.microsoft.com/office/drawing/2014/main" id="{1BD28AFD-1ECC-9528-2255-62113DBAA200}"/>
              </a:ext>
            </a:extLst>
          </p:cNvPr>
          <p:cNvGraphicFramePr>
            <a:graphicFrameLocks noGrp="1"/>
          </p:cNvGraphicFramePr>
          <p:nvPr>
            <p:extLst>
              <p:ext uri="{D42A27DB-BD31-4B8C-83A1-F6EECF244321}">
                <p14:modId xmlns:p14="http://schemas.microsoft.com/office/powerpoint/2010/main" val="282642990"/>
              </p:ext>
            </p:extLst>
          </p:nvPr>
        </p:nvGraphicFramePr>
        <p:xfrm>
          <a:off x="211162" y="1562440"/>
          <a:ext cx="10979352" cy="1573293"/>
        </p:xfrm>
        <a:graphic>
          <a:graphicData uri="http://schemas.openxmlformats.org/drawingml/2006/table">
            <a:tbl>
              <a:tblPr firstRow="1" bandRow="1">
                <a:tableStyleId>{073A0DAA-6AF3-43AB-8588-CEC1D06C72B9}</a:tableStyleId>
              </a:tblPr>
              <a:tblGrid>
                <a:gridCol w="447176">
                  <a:extLst>
                    <a:ext uri="{9D8B030D-6E8A-4147-A177-3AD203B41FA5}">
                      <a16:colId xmlns:a16="http://schemas.microsoft.com/office/drawing/2014/main" val="599045589"/>
                    </a:ext>
                  </a:extLst>
                </a:gridCol>
                <a:gridCol w="10532176">
                  <a:extLst>
                    <a:ext uri="{9D8B030D-6E8A-4147-A177-3AD203B41FA5}">
                      <a16:colId xmlns:a16="http://schemas.microsoft.com/office/drawing/2014/main" val="2537128736"/>
                    </a:ext>
                  </a:extLst>
                </a:gridCol>
              </a:tblGrid>
              <a:tr h="558600">
                <a:tc>
                  <a:txBody>
                    <a:bodyPr/>
                    <a:lstStyle/>
                    <a:p>
                      <a:pPr algn="ctr"/>
                      <a:r>
                        <a:rPr lang="pt-BR" sz="1400" dirty="0"/>
                        <a:t>IT</a:t>
                      </a:r>
                    </a:p>
                  </a:txBody>
                  <a:tcPr marL="133877" marR="133877" anchor="ctr"/>
                </a:tc>
                <a:tc>
                  <a:txBody>
                    <a:bodyPr/>
                    <a:lstStyle/>
                    <a:p>
                      <a:pPr algn="ctr"/>
                      <a:r>
                        <a:rPr lang="pt-BR" sz="1400" dirty="0"/>
                        <a:t>DESCRIÇÃO</a:t>
                      </a:r>
                    </a:p>
                  </a:txBody>
                  <a:tcPr marL="133877" marR="133877" anchor="ctr"/>
                </a:tc>
                <a:extLst>
                  <a:ext uri="{0D108BD9-81ED-4DB2-BD59-A6C34878D82A}">
                    <a16:rowId xmlns:a16="http://schemas.microsoft.com/office/drawing/2014/main" val="3860748548"/>
                  </a:ext>
                </a:extLst>
              </a:tr>
              <a:tr h="496533">
                <a:tc>
                  <a:txBody>
                    <a:bodyPr/>
                    <a:lstStyle/>
                    <a:p>
                      <a:pPr algn="ctr"/>
                      <a:r>
                        <a:rPr lang="pt-BR" sz="1400" dirty="0"/>
                        <a:t>1</a:t>
                      </a:r>
                    </a:p>
                  </a:txBody>
                  <a:tcPr marL="133877" marR="13387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dirty="0"/>
                        <a:t>Podemos marcar devolutiva do J0 de estrutura básica de BI da HDA com Sergio com esse schedule/budget? ou vamos seguir com o J0 do </a:t>
                      </a:r>
                      <a:r>
                        <a:rPr lang="pt-BR" sz="1400" dirty="0" err="1"/>
                        <a:t>datalake</a:t>
                      </a:r>
                      <a:r>
                        <a:rPr lang="pt-BR" sz="1400" dirty="0"/>
                        <a:t> para levar para ele (novo tema)? </a:t>
                      </a:r>
                    </a:p>
                  </a:txBody>
                  <a:tcPr marL="133877" marR="133877" anchor="ctr"/>
                </a:tc>
                <a:extLst>
                  <a:ext uri="{0D108BD9-81ED-4DB2-BD59-A6C34878D82A}">
                    <a16:rowId xmlns:a16="http://schemas.microsoft.com/office/drawing/2014/main" val="1756105661"/>
                  </a:ext>
                </a:extLst>
              </a:tr>
              <a:tr h="496533">
                <a:tc>
                  <a:txBody>
                    <a:bodyPr/>
                    <a:lstStyle/>
                    <a:p>
                      <a:pPr algn="ctr"/>
                      <a:r>
                        <a:rPr lang="pt-BR" sz="1400" dirty="0"/>
                        <a:t>2</a:t>
                      </a:r>
                    </a:p>
                  </a:txBody>
                  <a:tcPr marL="133877" marR="13387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dirty="0"/>
                        <a:t>Após ajustar o J0, faremos previas com gerencias de arquitetura e inovação da HSA ou somente com gestores da HDA?</a:t>
                      </a:r>
                    </a:p>
                  </a:txBody>
                  <a:tcPr marL="133877" marR="133877" anchor="ctr"/>
                </a:tc>
                <a:extLst>
                  <a:ext uri="{0D108BD9-81ED-4DB2-BD59-A6C34878D82A}">
                    <a16:rowId xmlns:a16="http://schemas.microsoft.com/office/drawing/2014/main" val="2720576296"/>
                  </a:ext>
                </a:extLst>
              </a:tr>
            </a:tbl>
          </a:graphicData>
        </a:graphic>
      </p:graphicFrame>
      <p:sp>
        <p:nvSpPr>
          <p:cNvPr id="3" name="Google Shape;239;p38">
            <a:extLst>
              <a:ext uri="{FF2B5EF4-FFF2-40B4-BE49-F238E27FC236}">
                <a16:creationId xmlns:a16="http://schemas.microsoft.com/office/drawing/2014/main" id="{CF7559DA-6D7B-5854-B80D-3E295BFBD0DC}"/>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Pontos</a:t>
            </a:r>
            <a:r>
              <a:rPr kumimoji="0" lang="en-US" sz="1800" b="0" i="0" u="none" strike="noStrike" kern="0" cap="none" spc="0" normalizeH="0" baseline="0" noProof="0" dirty="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 de </a:t>
            </a:r>
            <a:r>
              <a:rPr kumimoji="0" lang="en-US" sz="1800" b="0" i="0" u="none" strike="noStrike" kern="0" cap="none" spc="0" normalizeH="0" baseline="0" noProof="0" dirty="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Decisão</a:t>
            </a:r>
            <a:endParaRPr kumimoji="0" lang="en-US" sz="1800" b="0" i="0" u="none" strike="noStrike" kern="0" cap="none" spc="0" normalizeH="0" baseline="0" noProof="0" dirty="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3" name="Botão de Ação: Obter Informações 12">
            <a:hlinkClick r:id="" action="ppaction://customshow?id=1&amp;return=true" highlightClick="1"/>
            <a:extLst>
              <a:ext uri="{FF2B5EF4-FFF2-40B4-BE49-F238E27FC236}">
                <a16:creationId xmlns:a16="http://schemas.microsoft.com/office/drawing/2014/main" id="{B149705C-F49A-AA67-E408-3D34650DE7F8}"/>
              </a:ext>
            </a:extLst>
          </p:cNvPr>
          <p:cNvSpPr/>
          <p:nvPr/>
        </p:nvSpPr>
        <p:spPr>
          <a:xfrm>
            <a:off x="11632322" y="2324334"/>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C663990-A494-4892-E95F-3EF29976D9E0}"/>
              </a:ext>
            </a:extLst>
          </p:cNvPr>
          <p:cNvSpPr txBox="1"/>
          <p:nvPr/>
        </p:nvSpPr>
        <p:spPr>
          <a:xfrm>
            <a:off x="11172070" y="2078113"/>
            <a:ext cx="949299" cy="246221"/>
          </a:xfrm>
          <a:prstGeom prst="rect">
            <a:avLst/>
          </a:prstGeom>
          <a:noFill/>
        </p:spPr>
        <p:txBody>
          <a:bodyPr wrap="none" rtlCol="0">
            <a:spAutoFit/>
          </a:bodyPr>
          <a:lstStyle/>
          <a:p>
            <a:r>
              <a:rPr lang="pt-BR" sz="1000" i="1" dirty="0">
                <a:solidFill>
                  <a:schemeClr val="bg1">
                    <a:lumMod val="65000"/>
                  </a:schemeClr>
                </a:solidFill>
              </a:rPr>
              <a:t>Caso negativo:</a:t>
            </a:r>
          </a:p>
        </p:txBody>
      </p:sp>
    </p:spTree>
    <p:extLst>
      <p:ext uri="{BB962C8B-B14F-4D97-AF65-F5344CB8AC3E}">
        <p14:creationId xmlns:p14="http://schemas.microsoft.com/office/powerpoint/2010/main" val="77954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0000" fill="hold"/>
                                        <p:tgtEl>
                                          <p:spTgt spid="7"/>
                                        </p:tgtEl>
                                        <p:attrNameLst>
                                          <p:attrName>ppt_x</p:attrName>
                                        </p:attrNameLst>
                                      </p:cBhvr>
                                      <p:tavLst>
                                        <p:tav tm="0">
                                          <p:val>
                                            <p:strVal val="0-#ppt_w/2"/>
                                          </p:val>
                                        </p:tav>
                                        <p:tav tm="100000">
                                          <p:val>
                                            <p:strVal val="#ppt_x"/>
                                          </p:val>
                                        </p:tav>
                                      </p:tavLst>
                                    </p:anim>
                                    <p:anim calcmode="lin" valueType="num">
                                      <p:cBhvr additive="base">
                                        <p:cTn id="8" dur="120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0A62195-26B6-E539-A99F-60B4AC36A6B0}"/>
              </a:ext>
            </a:extLst>
          </p:cNvPr>
          <p:cNvSpPr txBox="1"/>
          <p:nvPr/>
        </p:nvSpPr>
        <p:spPr>
          <a:xfrm>
            <a:off x="2423103" y="797261"/>
            <a:ext cx="6096000" cy="369332"/>
          </a:xfrm>
          <a:prstGeom prst="rect">
            <a:avLst/>
          </a:prstGeom>
          <a:noFill/>
        </p:spPr>
        <p:txBody>
          <a:bodyPr wrap="square">
            <a:spAutoFit/>
          </a:bodyPr>
          <a:lstStyle/>
          <a:p>
            <a:pPr algn="ctr"/>
            <a:r>
              <a:rPr lang="pt-BR" sz="1800" b="0" i="0" u="none" strike="noStrike" baseline="0" dirty="0">
                <a:solidFill>
                  <a:srgbClr val="303030"/>
                </a:solidFill>
                <a:latin typeface="Montserrat" panose="00000500000000000000" pitchFamily="2" charset="0"/>
              </a:rPr>
              <a:t>Assessment executado pela </a:t>
            </a:r>
            <a:r>
              <a:rPr lang="pt-BR" sz="1800" b="0" i="0" u="none" strike="noStrike" baseline="0" dirty="0" err="1">
                <a:solidFill>
                  <a:srgbClr val="303030"/>
                </a:solidFill>
                <a:latin typeface="Montserrat" panose="00000500000000000000" pitchFamily="2" charset="0"/>
              </a:rPr>
              <a:t>Keyrus</a:t>
            </a:r>
            <a:endParaRPr lang="pt-BR" dirty="0"/>
          </a:p>
        </p:txBody>
      </p:sp>
      <p:sp>
        <p:nvSpPr>
          <p:cNvPr id="9" name="CaixaDeTexto 8">
            <a:extLst>
              <a:ext uri="{FF2B5EF4-FFF2-40B4-BE49-F238E27FC236}">
                <a16:creationId xmlns:a16="http://schemas.microsoft.com/office/drawing/2014/main" id="{3221F3E5-AFE5-0ABB-F9D7-02AF91121C1E}"/>
              </a:ext>
            </a:extLst>
          </p:cNvPr>
          <p:cNvSpPr txBox="1"/>
          <p:nvPr/>
        </p:nvSpPr>
        <p:spPr>
          <a:xfrm>
            <a:off x="7600122" y="2072199"/>
            <a:ext cx="4285371" cy="338554"/>
          </a:xfrm>
          <a:prstGeom prst="rect">
            <a:avLst/>
          </a:prstGeom>
          <a:noFill/>
        </p:spPr>
        <p:txBody>
          <a:bodyPr wrap="square">
            <a:spAutoFit/>
          </a:bodyPr>
          <a:lstStyle/>
          <a:p>
            <a:pPr algn="l"/>
            <a:r>
              <a:rPr lang="pt-BR" sz="1600" b="0" i="0" u="none" strike="noStrike" baseline="0" dirty="0">
                <a:solidFill>
                  <a:srgbClr val="303030"/>
                </a:solidFill>
                <a:latin typeface="Montserrat" panose="00000500000000000000" pitchFamily="2" charset="0"/>
              </a:rPr>
              <a:t>Capacidade de uso em escala de dados.</a:t>
            </a:r>
            <a:endParaRPr lang="pt-BR" sz="1600" dirty="0"/>
          </a:p>
        </p:txBody>
      </p:sp>
      <p:sp>
        <p:nvSpPr>
          <p:cNvPr id="11" name="CaixaDeTexto 10">
            <a:extLst>
              <a:ext uri="{FF2B5EF4-FFF2-40B4-BE49-F238E27FC236}">
                <a16:creationId xmlns:a16="http://schemas.microsoft.com/office/drawing/2014/main" id="{507A9218-75BF-AE95-BC5B-64B0777305B5}"/>
              </a:ext>
            </a:extLst>
          </p:cNvPr>
          <p:cNvSpPr txBox="1"/>
          <p:nvPr/>
        </p:nvSpPr>
        <p:spPr>
          <a:xfrm>
            <a:off x="357808" y="2081520"/>
            <a:ext cx="2984276" cy="584775"/>
          </a:xfrm>
          <a:prstGeom prst="rect">
            <a:avLst/>
          </a:prstGeom>
          <a:noFill/>
        </p:spPr>
        <p:txBody>
          <a:bodyPr wrap="square">
            <a:spAutoFit/>
          </a:bodyPr>
          <a:lstStyle/>
          <a:p>
            <a:pPr algn="ctr"/>
            <a:r>
              <a:rPr lang="pt-BR" sz="1600" b="0" i="0" u="none" strike="noStrike" baseline="0" dirty="0">
                <a:solidFill>
                  <a:srgbClr val="303030"/>
                </a:solidFill>
                <a:latin typeface="Montserrat" panose="00000500000000000000" pitchFamily="2" charset="0"/>
              </a:rPr>
              <a:t>Fonte única de dados</a:t>
            </a:r>
          </a:p>
          <a:p>
            <a:pPr algn="ctr"/>
            <a:r>
              <a:rPr lang="pt-BR" sz="1600" dirty="0">
                <a:solidFill>
                  <a:srgbClr val="303030"/>
                </a:solidFill>
                <a:latin typeface="Montserrat" panose="00000500000000000000" pitchFamily="2" charset="0"/>
              </a:rPr>
              <a:t>(</a:t>
            </a:r>
            <a:r>
              <a:rPr lang="pt-BR" sz="1600" b="0" i="0" u="none" strike="noStrike" baseline="0" dirty="0">
                <a:solidFill>
                  <a:srgbClr val="303030"/>
                </a:solidFill>
                <a:latin typeface="Montserrat" panose="00000500000000000000" pitchFamily="2" charset="0"/>
              </a:rPr>
              <a:t>criação de </a:t>
            </a:r>
            <a:r>
              <a:rPr lang="pt-BR" sz="1600" b="0" i="0" u="none" strike="noStrike" baseline="0" dirty="0" err="1">
                <a:solidFill>
                  <a:srgbClr val="303030"/>
                </a:solidFill>
                <a:latin typeface="Montserrat" panose="00000500000000000000" pitchFamily="2" charset="0"/>
              </a:rPr>
              <a:t>Lakehouses</a:t>
            </a:r>
            <a:r>
              <a:rPr lang="pt-BR" sz="1600" dirty="0">
                <a:solidFill>
                  <a:srgbClr val="303030"/>
                </a:solidFill>
                <a:latin typeface="Montserrat" panose="00000500000000000000" pitchFamily="2" charset="0"/>
              </a:rPr>
              <a:t>)</a:t>
            </a:r>
            <a:endParaRPr lang="pt-BR" sz="1600" dirty="0"/>
          </a:p>
        </p:txBody>
      </p:sp>
      <p:sp>
        <p:nvSpPr>
          <p:cNvPr id="13" name="CaixaDeTexto 12">
            <a:extLst>
              <a:ext uri="{FF2B5EF4-FFF2-40B4-BE49-F238E27FC236}">
                <a16:creationId xmlns:a16="http://schemas.microsoft.com/office/drawing/2014/main" id="{07F361E3-DD48-25AD-4F73-EEE33B6A3924}"/>
              </a:ext>
            </a:extLst>
          </p:cNvPr>
          <p:cNvSpPr txBox="1"/>
          <p:nvPr/>
        </p:nvSpPr>
        <p:spPr>
          <a:xfrm>
            <a:off x="3460474" y="2071057"/>
            <a:ext cx="4021258" cy="584775"/>
          </a:xfrm>
          <a:prstGeom prst="rect">
            <a:avLst/>
          </a:prstGeom>
          <a:noFill/>
        </p:spPr>
        <p:txBody>
          <a:bodyPr wrap="square">
            <a:spAutoFit/>
          </a:bodyPr>
          <a:lstStyle/>
          <a:p>
            <a:pPr algn="l"/>
            <a:r>
              <a:rPr lang="pt-BR" sz="1600" b="0" i="0" u="none" strike="noStrike" baseline="0" dirty="0">
                <a:solidFill>
                  <a:srgbClr val="303030"/>
                </a:solidFill>
                <a:latin typeface="Montserrat" panose="00000500000000000000" pitchFamily="2" charset="0"/>
              </a:rPr>
              <a:t>Independência das áreas de negócio</a:t>
            </a:r>
          </a:p>
          <a:p>
            <a:r>
              <a:rPr lang="pt-BR" sz="1600" dirty="0">
                <a:solidFill>
                  <a:srgbClr val="303030"/>
                </a:solidFill>
                <a:latin typeface="Montserrat" panose="00000500000000000000" pitchFamily="2" charset="0"/>
              </a:rPr>
              <a:t>(</a:t>
            </a:r>
            <a:r>
              <a:rPr lang="pt-BR" sz="1600" b="0" i="0" u="none" strike="noStrike" baseline="0" dirty="0">
                <a:solidFill>
                  <a:srgbClr val="303030"/>
                </a:solidFill>
                <a:latin typeface="Montserrat" panose="00000500000000000000" pitchFamily="2" charset="0"/>
              </a:rPr>
              <a:t>Eficiência Operacional </a:t>
            </a:r>
            <a:r>
              <a:rPr lang="pt-BR" sz="1600" b="0" i="0" u="none" strike="noStrike" baseline="0" dirty="0"/>
              <a:t>- </a:t>
            </a:r>
            <a:r>
              <a:rPr lang="pt-BR" sz="1600" b="0" i="0" u="none" strike="noStrike" baseline="0" dirty="0" err="1"/>
              <a:t>SelfService</a:t>
            </a:r>
            <a:r>
              <a:rPr lang="pt-BR" sz="1600" dirty="0">
                <a:solidFill>
                  <a:srgbClr val="303030"/>
                </a:solidFill>
                <a:latin typeface="Montserrat" panose="00000500000000000000" pitchFamily="2" charset="0"/>
              </a:rPr>
              <a:t>)</a:t>
            </a:r>
            <a:endParaRPr lang="pt-BR" sz="1600" b="0" i="0" u="none" strike="noStrike" baseline="0" dirty="0">
              <a:solidFill>
                <a:srgbClr val="303030"/>
              </a:solidFill>
              <a:latin typeface="Montserrat" panose="00000500000000000000" pitchFamily="2" charset="0"/>
            </a:endParaRPr>
          </a:p>
        </p:txBody>
      </p:sp>
      <p:cxnSp>
        <p:nvCxnSpPr>
          <p:cNvPr id="17" name="Conector: Angulado 16">
            <a:extLst>
              <a:ext uri="{FF2B5EF4-FFF2-40B4-BE49-F238E27FC236}">
                <a16:creationId xmlns:a16="http://schemas.microsoft.com/office/drawing/2014/main" id="{8C16945F-0B56-4150-FE81-7D2F7078EF5A}"/>
              </a:ext>
            </a:extLst>
          </p:cNvPr>
          <p:cNvCxnSpPr>
            <a:cxnSpLocks/>
            <a:stCxn id="11" idx="0"/>
            <a:endCxn id="5" idx="2"/>
          </p:cNvCxnSpPr>
          <p:nvPr/>
        </p:nvCxnSpPr>
        <p:spPr>
          <a:xfrm rot="5400000" flipH="1" flipV="1">
            <a:off x="3203061" y="-186521"/>
            <a:ext cx="914927" cy="36211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do 20">
            <a:extLst>
              <a:ext uri="{FF2B5EF4-FFF2-40B4-BE49-F238E27FC236}">
                <a16:creationId xmlns:a16="http://schemas.microsoft.com/office/drawing/2014/main" id="{F8A55668-4F64-B2E7-2468-5373BBB5ABE5}"/>
              </a:ext>
            </a:extLst>
          </p:cNvPr>
          <p:cNvCxnSpPr>
            <a:cxnSpLocks/>
            <a:stCxn id="13" idx="0"/>
            <a:endCxn id="5" idx="2"/>
          </p:cNvCxnSpPr>
          <p:nvPr/>
        </p:nvCxnSpPr>
        <p:spPr>
          <a:xfrm rot="5400000" flipH="1" flipV="1">
            <a:off x="5018871" y="1618825"/>
            <a:ext cx="904464"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do 28">
            <a:extLst>
              <a:ext uri="{FF2B5EF4-FFF2-40B4-BE49-F238E27FC236}">
                <a16:creationId xmlns:a16="http://schemas.microsoft.com/office/drawing/2014/main" id="{EA32089E-1DB7-0305-3453-7D2E185665BA}"/>
              </a:ext>
            </a:extLst>
          </p:cNvPr>
          <p:cNvCxnSpPr>
            <a:cxnSpLocks/>
            <a:stCxn id="9" idx="0"/>
            <a:endCxn id="5" idx="2"/>
          </p:cNvCxnSpPr>
          <p:nvPr/>
        </p:nvCxnSpPr>
        <p:spPr>
          <a:xfrm rot="16200000" flipV="1">
            <a:off x="7154153" y="-516457"/>
            <a:ext cx="905606" cy="42717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06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FB7E0-80A6-BD17-04D5-DC2D62232B5C}"/>
              </a:ext>
            </a:extLst>
          </p:cNvPr>
          <p:cNvSpPr>
            <a:spLocks noGrp="1"/>
          </p:cNvSpPr>
          <p:nvPr>
            <p:ph type="title"/>
          </p:nvPr>
        </p:nvSpPr>
        <p:spPr>
          <a:xfrm>
            <a:off x="838200" y="365125"/>
            <a:ext cx="4256314" cy="1325563"/>
          </a:xfrm>
        </p:spPr>
        <p:txBody>
          <a:bodyPr>
            <a:normAutofit/>
          </a:bodyPr>
          <a:lstStyle/>
          <a:p>
            <a:r>
              <a:rPr lang="pt-BR" sz="3600" dirty="0"/>
              <a:t>Desafios</a:t>
            </a:r>
          </a:p>
        </p:txBody>
      </p:sp>
      <p:sp>
        <p:nvSpPr>
          <p:cNvPr id="3" name="Espaço Reservado para Conteúdo 2">
            <a:extLst>
              <a:ext uri="{FF2B5EF4-FFF2-40B4-BE49-F238E27FC236}">
                <a16:creationId xmlns:a16="http://schemas.microsoft.com/office/drawing/2014/main" id="{A2AC8343-C9AA-F204-7060-C826C55AAA23}"/>
              </a:ext>
            </a:extLst>
          </p:cNvPr>
          <p:cNvSpPr>
            <a:spLocks noGrp="1"/>
          </p:cNvSpPr>
          <p:nvPr>
            <p:ph idx="1"/>
          </p:nvPr>
        </p:nvSpPr>
        <p:spPr>
          <a:xfrm>
            <a:off x="838200" y="1825625"/>
            <a:ext cx="4883331" cy="4351338"/>
          </a:xfrm>
        </p:spPr>
        <p:txBody>
          <a:bodyPr>
            <a:normAutofit/>
          </a:bodyPr>
          <a:lstStyle/>
          <a:p>
            <a:r>
              <a:rPr lang="pt-BR" sz="2000" dirty="0"/>
              <a:t>Engajamento das áreas de negócio</a:t>
            </a:r>
          </a:p>
          <a:p>
            <a:r>
              <a:rPr lang="pt-BR" sz="2000" dirty="0"/>
              <a:t>Custos de implementação</a:t>
            </a:r>
          </a:p>
          <a:p>
            <a:r>
              <a:rPr lang="pt-BR" sz="2000" dirty="0"/>
              <a:t>Demonstração do ROI</a:t>
            </a:r>
          </a:p>
          <a:p>
            <a:r>
              <a:rPr lang="pt-BR" sz="2000" dirty="0"/>
              <a:t>Falta de Casos de Uso</a:t>
            </a:r>
          </a:p>
        </p:txBody>
      </p:sp>
      <p:sp>
        <p:nvSpPr>
          <p:cNvPr id="4" name="Título 1">
            <a:extLst>
              <a:ext uri="{FF2B5EF4-FFF2-40B4-BE49-F238E27FC236}">
                <a16:creationId xmlns:a16="http://schemas.microsoft.com/office/drawing/2014/main" id="{E09E8224-B8FB-3C4D-0596-D3026320EF2A}"/>
              </a:ext>
            </a:extLst>
          </p:cNvPr>
          <p:cNvSpPr txBox="1">
            <a:spLocks/>
          </p:cNvSpPr>
          <p:nvPr/>
        </p:nvSpPr>
        <p:spPr>
          <a:xfrm>
            <a:off x="6611983" y="365125"/>
            <a:ext cx="53895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dirty="0"/>
              <a:t>Desafios</a:t>
            </a:r>
          </a:p>
        </p:txBody>
      </p:sp>
      <p:sp>
        <p:nvSpPr>
          <p:cNvPr id="5" name="Espaço Reservado para Conteúdo 2">
            <a:extLst>
              <a:ext uri="{FF2B5EF4-FFF2-40B4-BE49-F238E27FC236}">
                <a16:creationId xmlns:a16="http://schemas.microsoft.com/office/drawing/2014/main" id="{4CC254E9-38DB-681A-E67C-032E16BC6A66}"/>
              </a:ext>
            </a:extLst>
          </p:cNvPr>
          <p:cNvSpPr txBox="1">
            <a:spLocks/>
          </p:cNvSpPr>
          <p:nvPr/>
        </p:nvSpPr>
        <p:spPr>
          <a:xfrm>
            <a:off x="6611983" y="1825625"/>
            <a:ext cx="488333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dirty="0"/>
              <a:t>Engajamento das áreas de negócio</a:t>
            </a:r>
          </a:p>
          <a:p>
            <a:r>
              <a:rPr lang="pt-BR" sz="2000" dirty="0"/>
              <a:t>Custos de implementação</a:t>
            </a:r>
          </a:p>
          <a:p>
            <a:r>
              <a:rPr lang="pt-BR" sz="2000" dirty="0"/>
              <a:t>Demonstração do ROI</a:t>
            </a:r>
          </a:p>
          <a:p>
            <a:r>
              <a:rPr lang="pt-BR" sz="2000" dirty="0"/>
              <a:t>Falta de Casos de Uso</a:t>
            </a:r>
          </a:p>
        </p:txBody>
      </p:sp>
    </p:spTree>
    <p:extLst>
      <p:ext uri="{BB962C8B-B14F-4D97-AF65-F5344CB8AC3E}">
        <p14:creationId xmlns:p14="http://schemas.microsoft.com/office/powerpoint/2010/main" val="714694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aixaDeTexto 61">
            <a:extLst>
              <a:ext uri="{FF2B5EF4-FFF2-40B4-BE49-F238E27FC236}">
                <a16:creationId xmlns:a16="http://schemas.microsoft.com/office/drawing/2014/main" id="{BECF8F33-ADB8-0BC6-3407-50DBEA6A139F}"/>
              </a:ext>
            </a:extLst>
          </p:cNvPr>
          <p:cNvSpPr txBox="1"/>
          <p:nvPr/>
        </p:nvSpPr>
        <p:spPr>
          <a:xfrm>
            <a:off x="11785600" y="-356303"/>
            <a:ext cx="423098" cy="276999"/>
          </a:xfrm>
          <a:prstGeom prst="rect">
            <a:avLst/>
          </a:prstGeom>
          <a:noFill/>
        </p:spPr>
        <p:txBody>
          <a:bodyPr wrap="square">
            <a:spAutoFit/>
          </a:bodyPr>
          <a:lstStyle/>
          <a:p>
            <a:r>
              <a:rPr lang="en-US" sz="1200" b="1">
                <a:solidFill>
                  <a:schemeClr val="bg1"/>
                </a:solidFill>
                <a:latin typeface="Bahnschrift" panose="020B0502040204020203" pitchFamily="34" charset="0"/>
              </a:rPr>
              <a:t>6/6</a:t>
            </a:r>
            <a:endParaRPr lang="pt-BR" sz="1200">
              <a:solidFill>
                <a:schemeClr val="bg1"/>
              </a:solidFill>
            </a:endParaRPr>
          </a:p>
        </p:txBody>
      </p:sp>
      <p:pic>
        <p:nvPicPr>
          <p:cNvPr id="2" name="Imagem 1">
            <a:extLst>
              <a:ext uri="{FF2B5EF4-FFF2-40B4-BE49-F238E27FC236}">
                <a16:creationId xmlns:a16="http://schemas.microsoft.com/office/drawing/2014/main" id="{2892B2BD-F3F4-E813-70C7-F5A5958FF561}"/>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45713"/>
          <a:stretch/>
        </p:blipFill>
        <p:spPr>
          <a:xfrm>
            <a:off x="10314669" y="6358261"/>
            <a:ext cx="1638802" cy="201563"/>
          </a:xfrm>
          <a:prstGeom prst="rect">
            <a:avLst/>
          </a:prstGeom>
          <a:effectLst>
            <a:glow rad="63500">
              <a:schemeClr val="bg1">
                <a:alpha val="40000"/>
              </a:schemeClr>
            </a:glow>
          </a:effectLst>
        </p:spPr>
      </p:pic>
      <p:cxnSp>
        <p:nvCxnSpPr>
          <p:cNvPr id="3" name="Conector reto 2">
            <a:extLst>
              <a:ext uri="{FF2B5EF4-FFF2-40B4-BE49-F238E27FC236}">
                <a16:creationId xmlns:a16="http://schemas.microsoft.com/office/drawing/2014/main" id="{527FDE3C-90C5-F4C7-F959-E82A5A48E947}"/>
              </a:ext>
            </a:extLst>
          </p:cNvPr>
          <p:cNvCxnSpPr>
            <a:cxnSpLocks/>
          </p:cNvCxnSpPr>
          <p:nvPr/>
        </p:nvCxnSpPr>
        <p:spPr>
          <a:xfrm>
            <a:off x="7309127" y="5705273"/>
            <a:ext cx="693525" cy="1152727"/>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9E8E8CB8-C8BD-5CCA-BB4E-F5D9E2878D6D}"/>
              </a:ext>
            </a:extLst>
          </p:cNvPr>
          <p:cNvSpPr txBox="1"/>
          <p:nvPr/>
        </p:nvSpPr>
        <p:spPr>
          <a:xfrm>
            <a:off x="6839547" y="4724607"/>
            <a:ext cx="4946053" cy="909855"/>
          </a:xfrm>
          <a:prstGeom prst="rect">
            <a:avLst/>
          </a:prstGeom>
          <a:solidFill>
            <a:schemeClr val="bg1">
              <a:alpha val="75000"/>
            </a:schemeClr>
          </a:solidFill>
        </p:spPr>
        <p:txBody>
          <a:bodyPr wrap="square" lIns="36000" tIns="36000" rIns="36000" bIns="36000">
            <a:spAutoFit/>
          </a:bodyPr>
          <a:lstStyle/>
          <a:p>
            <a:pPr lvl="0" algn="r">
              <a:lnSpc>
                <a:spcPct val="85000"/>
              </a:lnSpc>
              <a:spcAft>
                <a:spcPts val="600"/>
              </a:spcAft>
              <a:defRPr/>
            </a:pPr>
            <a:r>
              <a:rPr lang="pt-BR" sz="3200" dirty="0" err="1">
                <a:solidFill>
                  <a:srgbClr val="5C5C5C"/>
                </a:solidFill>
                <a:latin typeface="Segoe UI" panose="020B0502040204020203" pitchFamily="34" charset="0"/>
                <a:cs typeface="Segoe UI" panose="020B0502040204020203" pitchFamily="34" charset="0"/>
              </a:rPr>
              <a:t>Questions</a:t>
            </a:r>
            <a:r>
              <a:rPr lang="pt-BR" sz="3200" dirty="0">
                <a:solidFill>
                  <a:srgbClr val="5C5C5C"/>
                </a:solidFill>
                <a:latin typeface="Segoe UI" panose="020B0502040204020203" pitchFamily="34" charset="0"/>
                <a:cs typeface="Segoe UI" panose="020B0502040204020203" pitchFamily="34" charset="0"/>
              </a:rPr>
              <a:t> &amp; </a:t>
            </a:r>
            <a:r>
              <a:rPr lang="pt-BR" sz="3200" dirty="0" err="1">
                <a:solidFill>
                  <a:srgbClr val="5C5C5C"/>
                </a:solidFill>
                <a:latin typeface="Segoe UI" panose="020B0502040204020203" pitchFamily="34" charset="0"/>
                <a:cs typeface="Segoe UI" panose="020B0502040204020203" pitchFamily="34" charset="0"/>
              </a:rPr>
              <a:t>Appointments</a:t>
            </a:r>
            <a:endParaRPr lang="pt-BR" sz="3200" dirty="0">
              <a:solidFill>
                <a:srgbClr val="5C5C5C"/>
              </a:solidFill>
              <a:latin typeface="Segoe UI" panose="020B0502040204020203" pitchFamily="34" charset="0"/>
              <a:cs typeface="Segoe UI" panose="020B0502040204020203" pitchFamily="34" charset="0"/>
            </a:endParaRPr>
          </a:p>
        </p:txBody>
      </p:sp>
      <p:sp>
        <p:nvSpPr>
          <p:cNvPr id="5" name="Elipse 4">
            <a:extLst>
              <a:ext uri="{FF2B5EF4-FFF2-40B4-BE49-F238E27FC236}">
                <a16:creationId xmlns:a16="http://schemas.microsoft.com/office/drawing/2014/main" id="{3295919E-D074-10F5-4FB6-88592F3AC84A}"/>
              </a:ext>
            </a:extLst>
          </p:cNvPr>
          <p:cNvSpPr/>
          <p:nvPr/>
        </p:nvSpPr>
        <p:spPr>
          <a:xfrm>
            <a:off x="6269615" y="4645588"/>
            <a:ext cx="1039512" cy="103951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Gráfico 59">
            <a:extLst>
              <a:ext uri="{FF2B5EF4-FFF2-40B4-BE49-F238E27FC236}">
                <a16:creationId xmlns:a16="http://schemas.microsoft.com/office/drawing/2014/main" id="{37D719D4-17A4-C049-3D45-5878DB371669}"/>
              </a:ext>
            </a:extLst>
          </p:cNvPr>
          <p:cNvSpPr/>
          <p:nvPr/>
        </p:nvSpPr>
        <p:spPr>
          <a:xfrm>
            <a:off x="6492874" y="4829382"/>
            <a:ext cx="592994" cy="593074"/>
          </a:xfrm>
          <a:custGeom>
            <a:avLst/>
            <a:gdLst>
              <a:gd name="connsiteX0" fmla="*/ 980383 w 1782893"/>
              <a:gd name="connsiteY0" fmla="*/ 626 h 1783149"/>
              <a:gd name="connsiteX1" fmla="*/ 124773 w 1782893"/>
              <a:gd name="connsiteY1" fmla="*/ 793847 h 1783149"/>
              <a:gd name="connsiteX2" fmla="*/ 0 w 1782893"/>
              <a:gd name="connsiteY2" fmla="*/ 1284041 h 1783149"/>
              <a:gd name="connsiteX3" fmla="*/ 44563 w 1782893"/>
              <a:gd name="connsiteY3" fmla="*/ 1337519 h 1783149"/>
              <a:gd name="connsiteX4" fmla="*/ 178252 w 1782893"/>
              <a:gd name="connsiteY4" fmla="*/ 1337519 h 1783149"/>
              <a:gd name="connsiteX5" fmla="*/ 178252 w 1782893"/>
              <a:gd name="connsiteY5" fmla="*/ 1560334 h 1783149"/>
              <a:gd name="connsiteX6" fmla="*/ 222815 w 1782893"/>
              <a:gd name="connsiteY6" fmla="*/ 1604897 h 1783149"/>
              <a:gd name="connsiteX7" fmla="*/ 445630 w 1782893"/>
              <a:gd name="connsiteY7" fmla="*/ 1604897 h 1783149"/>
              <a:gd name="connsiteX8" fmla="*/ 445630 w 1782893"/>
              <a:gd name="connsiteY8" fmla="*/ 1738586 h 1783149"/>
              <a:gd name="connsiteX9" fmla="*/ 490193 w 1782893"/>
              <a:gd name="connsiteY9" fmla="*/ 1783149 h 1783149"/>
              <a:gd name="connsiteX10" fmla="*/ 1461666 w 1782893"/>
              <a:gd name="connsiteY10" fmla="*/ 1783149 h 1783149"/>
              <a:gd name="connsiteX11" fmla="*/ 1639918 w 1782893"/>
              <a:gd name="connsiteY11" fmla="*/ 1257306 h 1783149"/>
              <a:gd name="connsiteX12" fmla="*/ 980386 w 1782893"/>
              <a:gd name="connsiteY12" fmla="*/ 629 h 1783149"/>
              <a:gd name="connsiteX13" fmla="*/ 980383 w 1782893"/>
              <a:gd name="connsiteY13" fmla="*/ 1604894 h 1783149"/>
              <a:gd name="connsiteX14" fmla="*/ 891257 w 1782893"/>
              <a:gd name="connsiteY14" fmla="*/ 1515768 h 1783149"/>
              <a:gd name="connsiteX15" fmla="*/ 980383 w 1782893"/>
              <a:gd name="connsiteY15" fmla="*/ 1426642 h 1783149"/>
              <a:gd name="connsiteX16" fmla="*/ 1069509 w 1782893"/>
              <a:gd name="connsiteY16" fmla="*/ 1515768 h 1783149"/>
              <a:gd name="connsiteX17" fmla="*/ 980383 w 1782893"/>
              <a:gd name="connsiteY17" fmla="*/ 1604894 h 1783149"/>
              <a:gd name="connsiteX18" fmla="*/ 1221029 w 1782893"/>
              <a:gd name="connsiteY18" fmla="*/ 882973 h 1783149"/>
              <a:gd name="connsiteX19" fmla="*/ 1069509 w 1782893"/>
              <a:gd name="connsiteY19" fmla="*/ 1159267 h 1783149"/>
              <a:gd name="connsiteX20" fmla="*/ 980383 w 1782893"/>
              <a:gd name="connsiteY20" fmla="*/ 1248393 h 1783149"/>
              <a:gd name="connsiteX21" fmla="*/ 891257 w 1782893"/>
              <a:gd name="connsiteY21" fmla="*/ 1159267 h 1783149"/>
              <a:gd name="connsiteX22" fmla="*/ 1096240 w 1782893"/>
              <a:gd name="connsiteY22" fmla="*/ 758200 h 1783149"/>
              <a:gd name="connsiteX23" fmla="*/ 1007114 w 1782893"/>
              <a:gd name="connsiteY23" fmla="*/ 455175 h 1783149"/>
              <a:gd name="connsiteX24" fmla="*/ 802131 w 1782893"/>
              <a:gd name="connsiteY24" fmla="*/ 624511 h 1783149"/>
              <a:gd name="connsiteX25" fmla="*/ 713005 w 1782893"/>
              <a:gd name="connsiteY25" fmla="*/ 713637 h 1783149"/>
              <a:gd name="connsiteX26" fmla="*/ 623879 w 1782893"/>
              <a:gd name="connsiteY26" fmla="*/ 624511 h 1783149"/>
              <a:gd name="connsiteX27" fmla="*/ 1042771 w 1782893"/>
              <a:gd name="connsiteY27" fmla="*/ 276920 h 1783149"/>
              <a:gd name="connsiteX28" fmla="*/ 1221023 w 1782893"/>
              <a:gd name="connsiteY28" fmla="*/ 882977 h 178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82893" h="1783149">
                <a:moveTo>
                  <a:pt x="980383" y="626"/>
                </a:moveTo>
                <a:cubicBezTo>
                  <a:pt x="516928" y="-17204"/>
                  <a:pt x="133686" y="348217"/>
                  <a:pt x="124773" y="793847"/>
                </a:cubicBezTo>
                <a:cubicBezTo>
                  <a:pt x="124773" y="802763"/>
                  <a:pt x="0" y="1266215"/>
                  <a:pt x="0" y="1284041"/>
                </a:cubicBezTo>
                <a:cubicBezTo>
                  <a:pt x="0" y="1310786"/>
                  <a:pt x="17830" y="1337519"/>
                  <a:pt x="44563" y="1337519"/>
                </a:cubicBezTo>
                <a:lnTo>
                  <a:pt x="178252" y="1337519"/>
                </a:lnTo>
                <a:lnTo>
                  <a:pt x="178252" y="1560334"/>
                </a:lnTo>
                <a:cubicBezTo>
                  <a:pt x="178252" y="1587067"/>
                  <a:pt x="196082" y="1604897"/>
                  <a:pt x="222815" y="1604897"/>
                </a:cubicBezTo>
                <a:lnTo>
                  <a:pt x="445630" y="1604897"/>
                </a:lnTo>
                <a:lnTo>
                  <a:pt x="445630" y="1738586"/>
                </a:lnTo>
                <a:cubicBezTo>
                  <a:pt x="445630" y="1765319"/>
                  <a:pt x="463460" y="1783149"/>
                  <a:pt x="490193" y="1783149"/>
                </a:cubicBezTo>
                <a:lnTo>
                  <a:pt x="1461666" y="1783149"/>
                </a:lnTo>
                <a:cubicBezTo>
                  <a:pt x="1461666" y="1604897"/>
                  <a:pt x="1506229" y="1435558"/>
                  <a:pt x="1639918" y="1257306"/>
                </a:cubicBezTo>
                <a:cubicBezTo>
                  <a:pt x="2014248" y="722550"/>
                  <a:pt x="1604271" y="18454"/>
                  <a:pt x="980386" y="629"/>
                </a:cubicBezTo>
                <a:close/>
                <a:moveTo>
                  <a:pt x="980383" y="1604894"/>
                </a:moveTo>
                <a:cubicBezTo>
                  <a:pt x="935820" y="1604894"/>
                  <a:pt x="891257" y="1560331"/>
                  <a:pt x="891257" y="1515768"/>
                </a:cubicBezTo>
                <a:cubicBezTo>
                  <a:pt x="891257" y="1462289"/>
                  <a:pt x="935820" y="1426642"/>
                  <a:pt x="980383" y="1426642"/>
                </a:cubicBezTo>
                <a:cubicBezTo>
                  <a:pt x="1033862" y="1426642"/>
                  <a:pt x="1069509" y="1462289"/>
                  <a:pt x="1069509" y="1515768"/>
                </a:cubicBezTo>
                <a:cubicBezTo>
                  <a:pt x="1069509" y="1569247"/>
                  <a:pt x="1033862" y="1604894"/>
                  <a:pt x="980383" y="1604894"/>
                </a:cubicBezTo>
                <a:close/>
                <a:moveTo>
                  <a:pt x="1221029" y="882973"/>
                </a:moveTo>
                <a:cubicBezTo>
                  <a:pt x="1122988" y="981015"/>
                  <a:pt x="1069509" y="1043407"/>
                  <a:pt x="1069509" y="1159267"/>
                </a:cubicBezTo>
                <a:cubicBezTo>
                  <a:pt x="1069509" y="1203830"/>
                  <a:pt x="1024946" y="1248393"/>
                  <a:pt x="980383" y="1248393"/>
                </a:cubicBezTo>
                <a:cubicBezTo>
                  <a:pt x="935820" y="1248393"/>
                  <a:pt x="891257" y="1203830"/>
                  <a:pt x="891257" y="1159267"/>
                </a:cubicBezTo>
                <a:cubicBezTo>
                  <a:pt x="891257" y="963184"/>
                  <a:pt x="998214" y="847326"/>
                  <a:pt x="1096240" y="758200"/>
                </a:cubicBezTo>
                <a:cubicBezTo>
                  <a:pt x="1203198" y="660158"/>
                  <a:pt x="1149719" y="472991"/>
                  <a:pt x="1007114" y="455175"/>
                </a:cubicBezTo>
                <a:cubicBezTo>
                  <a:pt x="900169" y="428430"/>
                  <a:pt x="802131" y="517557"/>
                  <a:pt x="802131" y="624511"/>
                </a:cubicBezTo>
                <a:cubicBezTo>
                  <a:pt x="802131" y="669074"/>
                  <a:pt x="766484" y="713637"/>
                  <a:pt x="713005" y="713637"/>
                </a:cubicBezTo>
                <a:cubicBezTo>
                  <a:pt x="659526" y="713637"/>
                  <a:pt x="623879" y="669074"/>
                  <a:pt x="623879" y="624511"/>
                </a:cubicBezTo>
                <a:cubicBezTo>
                  <a:pt x="623879" y="401696"/>
                  <a:pt x="819962" y="232357"/>
                  <a:pt x="1042771" y="276920"/>
                </a:cubicBezTo>
                <a:cubicBezTo>
                  <a:pt x="1327968" y="321483"/>
                  <a:pt x="1434925" y="686899"/>
                  <a:pt x="1221023" y="882977"/>
                </a:cubicBezTo>
                <a:close/>
              </a:path>
            </a:pathLst>
          </a:custGeom>
          <a:grpFill/>
          <a:ln w="158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Google Shape;239;p38">
            <a:extLst>
              <a:ext uri="{FF2B5EF4-FFF2-40B4-BE49-F238E27FC236}">
                <a16:creationId xmlns:a16="http://schemas.microsoft.com/office/drawing/2014/main" id="{2CDD7CF5-7595-7BA5-D5DA-642F69F1B4FD}"/>
              </a:ext>
            </a:extLst>
          </p:cNvPr>
          <p:cNvSpPr txBox="1">
            <a:spLocks/>
          </p:cNvSpPr>
          <p:nvPr/>
        </p:nvSpPr>
        <p:spPr>
          <a:xfrm>
            <a:off x="191835" y="878178"/>
            <a:ext cx="3726674" cy="959100"/>
          </a:xfrm>
          <a:prstGeom prst="rect">
            <a:avLst/>
          </a:prstGeom>
          <a:solidFill>
            <a:schemeClr val="bg1">
              <a:alpha val="75000"/>
            </a:schemeClr>
          </a:solid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80000"/>
              </a:lnSpc>
              <a:spcBef>
                <a:spcPts val="0"/>
              </a:spcBef>
              <a:spcAft>
                <a:spcPts val="0"/>
              </a:spcAft>
              <a:buClr>
                <a:srgbClr val="222222"/>
              </a:buClr>
              <a:buSzPts val="2800"/>
              <a:buFont typeface="Open Sans"/>
              <a:buNone/>
              <a:tabLst/>
              <a:defRPr/>
            </a:pPr>
            <a:r>
              <a:rPr kumimoji="0" lang="en-US" sz="3600" b="0" i="0" u="none" strike="noStrike" kern="0" cap="none" spc="0" normalizeH="0" baseline="0" noProof="0" dirty="0">
                <a:ln>
                  <a:noFill/>
                </a:ln>
                <a:solidFill>
                  <a:srgbClr val="002060"/>
                </a:solidFill>
                <a:effectLst/>
                <a:uLnTx/>
                <a:uFillTx/>
                <a:latin typeface="Segoe UI Black" panose="020B0A02040204020203" pitchFamily="34" charset="0"/>
                <a:ea typeface="Segoe UI Black" panose="020B0A02040204020203" pitchFamily="34" charset="0"/>
                <a:cs typeface="Segoe UI Light" panose="020B0502040204020203" pitchFamily="34" charset="0"/>
              </a:rPr>
              <a:t>Information Technology</a:t>
            </a:r>
          </a:p>
        </p:txBody>
      </p:sp>
      <p:sp>
        <p:nvSpPr>
          <p:cNvPr id="6" name="Retângulo 5">
            <a:extLst>
              <a:ext uri="{FF2B5EF4-FFF2-40B4-BE49-F238E27FC236}">
                <a16:creationId xmlns:a16="http://schemas.microsoft.com/office/drawing/2014/main" id="{0212FA07-E02D-3E04-5196-595B52CDF091}"/>
              </a:ext>
            </a:extLst>
          </p:cNvPr>
          <p:cNvSpPr/>
          <p:nvPr/>
        </p:nvSpPr>
        <p:spPr>
          <a:xfrm>
            <a:off x="191836" y="1950972"/>
            <a:ext cx="3726674" cy="6099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DBAE04F6-1682-6CD7-E66B-5D4EB16A563F}"/>
              </a:ext>
            </a:extLst>
          </p:cNvPr>
          <p:cNvSpPr txBox="1"/>
          <p:nvPr/>
        </p:nvSpPr>
        <p:spPr>
          <a:xfrm>
            <a:off x="339957" y="2070732"/>
            <a:ext cx="3409083" cy="386635"/>
          </a:xfrm>
          <a:prstGeom prst="rect">
            <a:avLst/>
          </a:prstGeom>
          <a:noFill/>
        </p:spPr>
        <p:txBody>
          <a:bodyPr wrap="square" lIns="36000" tIns="36000" rIns="36000" bIns="36000">
            <a:spAutoFit/>
          </a:bodyPr>
          <a:lstStyle/>
          <a:p>
            <a:pPr lvl="0">
              <a:lnSpc>
                <a:spcPct val="85000"/>
              </a:lnSpc>
              <a:spcAft>
                <a:spcPts val="600"/>
              </a:spcAft>
              <a:defRPr/>
            </a:pPr>
            <a:r>
              <a:rPr lang="pt-BR" sz="2400" b="1" dirty="0" err="1">
                <a:solidFill>
                  <a:prstClr val="white"/>
                </a:solidFill>
                <a:latin typeface="Segoe UI" panose="020B0502040204020203" pitchFamily="34" charset="0"/>
                <a:cs typeface="Segoe UI" panose="020B0502040204020203" pitchFamily="34" charset="0"/>
              </a:rPr>
              <a:t>Architecture</a:t>
            </a:r>
            <a:endParaRPr lang="pt-BR" sz="2400" b="1" dirty="0">
              <a:solidFill>
                <a:prstClr val="white"/>
              </a:solidFill>
              <a:latin typeface="Segoe UI" panose="020B0502040204020203" pitchFamily="34" charset="0"/>
              <a:cs typeface="Segoe UI" panose="020B0502040204020203" pitchFamily="34" charset="0"/>
            </a:endParaRPr>
          </a:p>
        </p:txBody>
      </p:sp>
      <p:cxnSp>
        <p:nvCxnSpPr>
          <p:cNvPr id="10" name="Conector reto 9">
            <a:extLst>
              <a:ext uri="{FF2B5EF4-FFF2-40B4-BE49-F238E27FC236}">
                <a16:creationId xmlns:a16="http://schemas.microsoft.com/office/drawing/2014/main" id="{06C91C9C-6F61-C020-286D-A11D50B00565}"/>
              </a:ext>
            </a:extLst>
          </p:cNvPr>
          <p:cNvCxnSpPr>
            <a:cxnSpLocks/>
          </p:cNvCxnSpPr>
          <p:nvPr/>
        </p:nvCxnSpPr>
        <p:spPr>
          <a:xfrm>
            <a:off x="3498529" y="2764864"/>
            <a:ext cx="385311" cy="0"/>
          </a:xfrm>
          <a:prstGeom prst="line">
            <a:avLst/>
          </a:prstGeom>
          <a:ln w="444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283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446511B7-2194-4CD5-45C5-050830D26BDD}"/>
              </a:ext>
            </a:extLst>
          </p:cNvPr>
          <p:cNvSpPr/>
          <p:nvPr/>
        </p:nvSpPr>
        <p:spPr>
          <a:xfrm>
            <a:off x="9411419" y="495299"/>
            <a:ext cx="2780581" cy="5867402"/>
          </a:xfrm>
          <a:prstGeom prst="rect">
            <a:avLst/>
          </a:prstGeom>
          <a:solidFill>
            <a:srgbClr val="FFFC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Imagem 3">
            <a:extLst>
              <a:ext uri="{FF2B5EF4-FFF2-40B4-BE49-F238E27FC236}">
                <a16:creationId xmlns:a16="http://schemas.microsoft.com/office/drawing/2014/main" id="{63B3A368-6570-6649-3BEB-9EEA61FFE756}"/>
              </a:ext>
            </a:extLst>
          </p:cNvPr>
          <p:cNvPicPr>
            <a:picLocks noChangeAspect="1"/>
          </p:cNvPicPr>
          <p:nvPr/>
        </p:nvPicPr>
        <p:blipFill>
          <a:blip r:embed="rId2"/>
          <a:srcRect l="1580" t="2642" r="1510" b="2515"/>
          <a:stretch/>
        </p:blipFill>
        <p:spPr>
          <a:xfrm>
            <a:off x="0" y="495299"/>
            <a:ext cx="9497683" cy="5896875"/>
          </a:xfrm>
          <a:prstGeom prst="rect">
            <a:avLst/>
          </a:prstGeom>
        </p:spPr>
      </p:pic>
      <p:sp>
        <p:nvSpPr>
          <p:cNvPr id="5" name="Matome">
            <a:extLst>
              <a:ext uri="{FF2B5EF4-FFF2-40B4-BE49-F238E27FC236}">
                <a16:creationId xmlns:a16="http://schemas.microsoft.com/office/drawing/2014/main" id="{D0BB0198-56E8-6E9E-44E4-16BDB33836A5}"/>
              </a:ext>
            </a:extLst>
          </p:cNvPr>
          <p:cNvSpPr/>
          <p:nvPr/>
        </p:nvSpPr>
        <p:spPr>
          <a:xfrm>
            <a:off x="12700" y="6392174"/>
            <a:ext cx="12192000" cy="465826"/>
          </a:xfrm>
          <a:prstGeom prst="rect">
            <a:avLst/>
          </a:prstGeom>
          <a:solidFill>
            <a:srgbClr val="FFFF00"/>
          </a:solidFill>
          <a:ln w="285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rgbClr val="000000"/>
                </a:solidFill>
              </a:rPr>
              <a:t>1º Step: Criar um grande Projeto de TI com vários subtemas visando preparar a estrutura do DTI para plataformas mais avançadas de </a:t>
            </a:r>
            <a:r>
              <a:rPr lang="pt-BR" sz="1200" b="1" dirty="0" err="1">
                <a:solidFill>
                  <a:srgbClr val="000000"/>
                </a:solidFill>
              </a:rPr>
              <a:t>BigData</a:t>
            </a:r>
            <a:r>
              <a:rPr lang="pt-BR" sz="1200" b="1" dirty="0">
                <a:solidFill>
                  <a:srgbClr val="000000"/>
                </a:solidFill>
              </a:rPr>
              <a:t> e BI, e Investir na captura de informação (coleta, armazenamento, processamento de dados); 2º Step: Desenvolver temas das áreas (BI Moderno);</a:t>
            </a:r>
          </a:p>
        </p:txBody>
      </p:sp>
      <p:sp>
        <p:nvSpPr>
          <p:cNvPr id="6" name="CaixaDeTexto 5">
            <a:extLst>
              <a:ext uri="{FF2B5EF4-FFF2-40B4-BE49-F238E27FC236}">
                <a16:creationId xmlns:a16="http://schemas.microsoft.com/office/drawing/2014/main" id="{6AD35DC9-449F-19FF-04C0-255A3EE3A7F4}"/>
              </a:ext>
            </a:extLst>
          </p:cNvPr>
          <p:cNvSpPr txBox="1"/>
          <p:nvPr/>
        </p:nvSpPr>
        <p:spPr>
          <a:xfrm>
            <a:off x="4951847" y="465826"/>
            <a:ext cx="2313710" cy="369332"/>
          </a:xfrm>
          <a:prstGeom prst="rect">
            <a:avLst/>
          </a:prstGeom>
          <a:noFill/>
        </p:spPr>
        <p:txBody>
          <a:bodyPr wrap="none" rtlCol="0">
            <a:spAutoFit/>
          </a:bodyPr>
          <a:lstStyle/>
          <a:p>
            <a:pPr algn="ctr"/>
            <a:r>
              <a:rPr lang="en-US" b="1" dirty="0" err="1"/>
              <a:t>Proposta</a:t>
            </a:r>
            <a:r>
              <a:rPr lang="en-US" b="1" dirty="0"/>
              <a:t> </a:t>
            </a:r>
            <a:r>
              <a:rPr lang="en-US" b="1" dirty="0" err="1"/>
              <a:t>BigData</a:t>
            </a:r>
            <a:r>
              <a:rPr lang="en-US" b="1" dirty="0"/>
              <a:t> HDA</a:t>
            </a:r>
            <a:endParaRPr lang="pt-BR" b="1" dirty="0"/>
          </a:p>
        </p:txBody>
      </p:sp>
      <p:pic>
        <p:nvPicPr>
          <p:cNvPr id="7" name="hspLogo" descr="selo B">
            <a:extLst>
              <a:ext uri="{FF2B5EF4-FFF2-40B4-BE49-F238E27FC236}">
                <a16:creationId xmlns:a16="http://schemas.microsoft.com/office/drawing/2014/main" id="{C9C2327D-0758-2C7B-C285-432E0B72C2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54ACFAAE-8F93-31AE-51C0-A82E3C651640}"/>
              </a:ext>
            </a:extLst>
          </p:cNvPr>
          <p:cNvSpPr txBox="1"/>
          <p:nvPr/>
        </p:nvSpPr>
        <p:spPr>
          <a:xfrm>
            <a:off x="8950325" y="5289566"/>
            <a:ext cx="3241675" cy="646331"/>
          </a:xfrm>
          <a:prstGeom prst="rect">
            <a:avLst/>
          </a:prstGeom>
          <a:noFill/>
        </p:spPr>
        <p:txBody>
          <a:bodyPr wrap="square">
            <a:spAutoFit/>
          </a:bodyPr>
          <a:lstStyle/>
          <a:p>
            <a:r>
              <a:rPr lang="pt-BR" sz="900" b="1" i="1" dirty="0">
                <a:solidFill>
                  <a:schemeClr val="bg1">
                    <a:lumMod val="50000"/>
                  </a:schemeClr>
                </a:solidFill>
              </a:rPr>
              <a:t>RESUMO:</a:t>
            </a:r>
          </a:p>
          <a:p>
            <a:r>
              <a:rPr lang="pt-BR" sz="900" i="1" dirty="0">
                <a:solidFill>
                  <a:schemeClr val="bg1">
                    <a:lumMod val="50000"/>
                  </a:schemeClr>
                </a:solidFill>
              </a:rPr>
              <a:t>- (HW): Aquisição de licenças, aquisição de Servidores, criação de ambiente IaaS;</a:t>
            </a:r>
          </a:p>
          <a:p>
            <a:r>
              <a:rPr lang="pt-BR" sz="900" i="1" dirty="0">
                <a:solidFill>
                  <a:schemeClr val="bg1">
                    <a:lumMod val="50000"/>
                  </a:schemeClr>
                </a:solidFill>
              </a:rPr>
              <a:t>- (SW): Definição de plataformas de </a:t>
            </a:r>
            <a:r>
              <a:rPr lang="pt-BR" sz="900" i="1" dirty="0" err="1">
                <a:solidFill>
                  <a:schemeClr val="bg1">
                    <a:lumMod val="50000"/>
                  </a:schemeClr>
                </a:solidFill>
              </a:rPr>
              <a:t>BigData</a:t>
            </a:r>
            <a:r>
              <a:rPr lang="pt-BR" sz="900" i="1" dirty="0">
                <a:solidFill>
                  <a:schemeClr val="bg1">
                    <a:lumMod val="50000"/>
                  </a:schemeClr>
                </a:solidFill>
              </a:rPr>
              <a:t>, Treinamentos, </a:t>
            </a:r>
            <a:r>
              <a:rPr lang="pt-BR" sz="900" i="1" dirty="0" err="1">
                <a:solidFill>
                  <a:schemeClr val="bg1">
                    <a:lumMod val="50000"/>
                  </a:schemeClr>
                </a:solidFill>
              </a:rPr>
              <a:t>etc</a:t>
            </a:r>
            <a:r>
              <a:rPr lang="pt-BR" sz="900" i="1" dirty="0">
                <a:solidFill>
                  <a:schemeClr val="bg1">
                    <a:lumMod val="50000"/>
                  </a:schemeClr>
                </a:solidFill>
              </a:rPr>
              <a:t>;</a:t>
            </a:r>
          </a:p>
        </p:txBody>
      </p:sp>
      <p:sp>
        <p:nvSpPr>
          <p:cNvPr id="14" name="CaixaDeTexto 13">
            <a:extLst>
              <a:ext uri="{FF2B5EF4-FFF2-40B4-BE49-F238E27FC236}">
                <a16:creationId xmlns:a16="http://schemas.microsoft.com/office/drawing/2014/main" id="{2831F6DE-8025-F851-32B2-F4A264996E70}"/>
              </a:ext>
            </a:extLst>
          </p:cNvPr>
          <p:cNvSpPr txBox="1"/>
          <p:nvPr/>
        </p:nvSpPr>
        <p:spPr>
          <a:xfrm>
            <a:off x="6562612" y="3012850"/>
            <a:ext cx="1127232" cy="200055"/>
          </a:xfrm>
          <a:prstGeom prst="rect">
            <a:avLst/>
          </a:prstGeom>
          <a:noFill/>
        </p:spPr>
        <p:txBody>
          <a:bodyPr wrap="none" rtlCol="0">
            <a:spAutoFit/>
          </a:bodyPr>
          <a:lstStyle/>
          <a:p>
            <a:pPr algn="ctr"/>
            <a:r>
              <a:rPr lang="en-US" sz="700" i="1" dirty="0">
                <a:solidFill>
                  <a:schemeClr val="bg1">
                    <a:lumMod val="65000"/>
                  </a:schemeClr>
                </a:solidFill>
              </a:rPr>
              <a:t>EXEMPLOS DE PRODUTOS</a:t>
            </a:r>
            <a:endParaRPr lang="pt-BR" sz="700" i="1" dirty="0">
              <a:solidFill>
                <a:schemeClr val="bg1">
                  <a:lumMod val="65000"/>
                </a:schemeClr>
              </a:solidFill>
            </a:endParaRPr>
          </a:p>
        </p:txBody>
      </p:sp>
      <p:sp>
        <p:nvSpPr>
          <p:cNvPr id="15" name="CaixaDeTexto 14">
            <a:extLst>
              <a:ext uri="{FF2B5EF4-FFF2-40B4-BE49-F238E27FC236}">
                <a16:creationId xmlns:a16="http://schemas.microsoft.com/office/drawing/2014/main" id="{A051DE9A-1079-8CA0-699E-91D54CA34691}"/>
              </a:ext>
            </a:extLst>
          </p:cNvPr>
          <p:cNvSpPr txBox="1"/>
          <p:nvPr/>
        </p:nvSpPr>
        <p:spPr>
          <a:xfrm>
            <a:off x="6701941" y="1223160"/>
            <a:ext cx="1127232" cy="200055"/>
          </a:xfrm>
          <a:prstGeom prst="rect">
            <a:avLst/>
          </a:prstGeom>
          <a:noFill/>
        </p:spPr>
        <p:txBody>
          <a:bodyPr wrap="none" rtlCol="0">
            <a:spAutoFit/>
          </a:bodyPr>
          <a:lstStyle/>
          <a:p>
            <a:pPr algn="ctr"/>
            <a:r>
              <a:rPr lang="en-US" sz="700" i="1" dirty="0">
                <a:solidFill>
                  <a:schemeClr val="bg1">
                    <a:lumMod val="65000"/>
                  </a:schemeClr>
                </a:solidFill>
              </a:rPr>
              <a:t>EXEMPLOS DE PRODUTOS</a:t>
            </a:r>
            <a:endParaRPr lang="pt-BR" sz="700" i="1" dirty="0">
              <a:solidFill>
                <a:schemeClr val="bg1">
                  <a:lumMod val="65000"/>
                </a:schemeClr>
              </a:solidFill>
            </a:endParaRPr>
          </a:p>
        </p:txBody>
      </p:sp>
      <p:sp>
        <p:nvSpPr>
          <p:cNvPr id="16" name="CaixaDeTexto 15">
            <a:extLst>
              <a:ext uri="{FF2B5EF4-FFF2-40B4-BE49-F238E27FC236}">
                <a16:creationId xmlns:a16="http://schemas.microsoft.com/office/drawing/2014/main" id="{CC17B581-1CB9-46E7-E2CC-10E779E51D80}"/>
              </a:ext>
            </a:extLst>
          </p:cNvPr>
          <p:cNvSpPr txBox="1"/>
          <p:nvPr/>
        </p:nvSpPr>
        <p:spPr>
          <a:xfrm>
            <a:off x="4847262" y="1223159"/>
            <a:ext cx="1127232" cy="200055"/>
          </a:xfrm>
          <a:prstGeom prst="rect">
            <a:avLst/>
          </a:prstGeom>
          <a:noFill/>
        </p:spPr>
        <p:txBody>
          <a:bodyPr wrap="none" rtlCol="0">
            <a:spAutoFit/>
          </a:bodyPr>
          <a:lstStyle/>
          <a:p>
            <a:pPr algn="ctr"/>
            <a:r>
              <a:rPr lang="en-US" sz="700" i="1" dirty="0">
                <a:solidFill>
                  <a:schemeClr val="bg1">
                    <a:lumMod val="65000"/>
                  </a:schemeClr>
                </a:solidFill>
              </a:rPr>
              <a:t>EXEMPLOS DE PRODUTOS</a:t>
            </a:r>
            <a:endParaRPr lang="pt-BR" sz="700" i="1" dirty="0">
              <a:solidFill>
                <a:schemeClr val="bg1">
                  <a:lumMod val="65000"/>
                </a:schemeClr>
              </a:solidFill>
            </a:endParaRPr>
          </a:p>
        </p:txBody>
      </p:sp>
      <p:sp>
        <p:nvSpPr>
          <p:cNvPr id="17" name="CaixaDeTexto 16">
            <a:extLst>
              <a:ext uri="{FF2B5EF4-FFF2-40B4-BE49-F238E27FC236}">
                <a16:creationId xmlns:a16="http://schemas.microsoft.com/office/drawing/2014/main" id="{04F09D89-D194-601A-ED4F-49A1D2F2F326}"/>
              </a:ext>
            </a:extLst>
          </p:cNvPr>
          <p:cNvSpPr txBox="1"/>
          <p:nvPr/>
        </p:nvSpPr>
        <p:spPr>
          <a:xfrm>
            <a:off x="1499942" y="1248893"/>
            <a:ext cx="992579" cy="184666"/>
          </a:xfrm>
          <a:prstGeom prst="rect">
            <a:avLst/>
          </a:prstGeom>
          <a:noFill/>
        </p:spPr>
        <p:txBody>
          <a:bodyPr wrap="none" rtlCol="0">
            <a:spAutoFit/>
          </a:bodyPr>
          <a:lstStyle/>
          <a:p>
            <a:pPr algn="ctr"/>
            <a:r>
              <a:rPr lang="en-US" sz="600" i="1" dirty="0">
                <a:solidFill>
                  <a:schemeClr val="bg1">
                    <a:lumMod val="65000"/>
                  </a:schemeClr>
                </a:solidFill>
              </a:rPr>
              <a:t>EXEMPLOS DE PRODUTOS</a:t>
            </a:r>
            <a:endParaRPr lang="pt-BR" sz="600" i="1" dirty="0">
              <a:solidFill>
                <a:schemeClr val="bg1">
                  <a:lumMod val="65000"/>
                </a:schemeClr>
              </a:solidFill>
            </a:endParaRPr>
          </a:p>
        </p:txBody>
      </p:sp>
      <p:sp>
        <p:nvSpPr>
          <p:cNvPr id="18" name="CaixaDeTexto 17">
            <a:extLst>
              <a:ext uri="{FF2B5EF4-FFF2-40B4-BE49-F238E27FC236}">
                <a16:creationId xmlns:a16="http://schemas.microsoft.com/office/drawing/2014/main" id="{C2DD59F4-7139-ADD4-93B5-7D8A71A583BA}"/>
              </a:ext>
            </a:extLst>
          </p:cNvPr>
          <p:cNvSpPr txBox="1"/>
          <p:nvPr/>
        </p:nvSpPr>
        <p:spPr>
          <a:xfrm>
            <a:off x="6769267" y="5104900"/>
            <a:ext cx="992579" cy="184666"/>
          </a:xfrm>
          <a:prstGeom prst="rect">
            <a:avLst/>
          </a:prstGeom>
          <a:noFill/>
        </p:spPr>
        <p:txBody>
          <a:bodyPr wrap="none" rtlCol="0">
            <a:spAutoFit/>
          </a:bodyPr>
          <a:lstStyle/>
          <a:p>
            <a:pPr algn="ctr"/>
            <a:r>
              <a:rPr lang="en-US" sz="600" i="1" dirty="0">
                <a:solidFill>
                  <a:schemeClr val="bg1">
                    <a:lumMod val="65000"/>
                  </a:schemeClr>
                </a:solidFill>
              </a:rPr>
              <a:t>EXEMPLOS DE PRODUTOS</a:t>
            </a:r>
            <a:endParaRPr lang="pt-BR" sz="600" i="1" dirty="0">
              <a:solidFill>
                <a:schemeClr val="bg1">
                  <a:lumMod val="65000"/>
                </a:schemeClr>
              </a:solidFill>
            </a:endParaRPr>
          </a:p>
        </p:txBody>
      </p:sp>
      <p:sp>
        <p:nvSpPr>
          <p:cNvPr id="19" name="CaixaDeTexto 18">
            <a:extLst>
              <a:ext uri="{FF2B5EF4-FFF2-40B4-BE49-F238E27FC236}">
                <a16:creationId xmlns:a16="http://schemas.microsoft.com/office/drawing/2014/main" id="{5856D3F8-EAAD-02B7-F931-8BC639FF3B1D}"/>
              </a:ext>
            </a:extLst>
          </p:cNvPr>
          <p:cNvSpPr txBox="1"/>
          <p:nvPr/>
        </p:nvSpPr>
        <p:spPr>
          <a:xfrm>
            <a:off x="11122352" y="495299"/>
            <a:ext cx="1082348" cy="369332"/>
          </a:xfrm>
          <a:prstGeom prst="rect">
            <a:avLst/>
          </a:prstGeom>
          <a:noFill/>
        </p:spPr>
        <p:txBody>
          <a:bodyPr wrap="none" rtlCol="0">
            <a:spAutoFit/>
          </a:bodyPr>
          <a:lstStyle/>
          <a:p>
            <a:r>
              <a:rPr lang="pt-BR" dirty="0"/>
              <a:t>Ano 2020</a:t>
            </a:r>
          </a:p>
        </p:txBody>
      </p:sp>
      <p:sp>
        <p:nvSpPr>
          <p:cNvPr id="45" name="CaixaDeTexto 44">
            <a:extLst>
              <a:ext uri="{FF2B5EF4-FFF2-40B4-BE49-F238E27FC236}">
                <a16:creationId xmlns:a16="http://schemas.microsoft.com/office/drawing/2014/main" id="{B1AB356C-DF0B-0979-141C-548FC9982F85}"/>
              </a:ext>
            </a:extLst>
          </p:cNvPr>
          <p:cNvSpPr txBox="1"/>
          <p:nvPr/>
        </p:nvSpPr>
        <p:spPr>
          <a:xfrm>
            <a:off x="1411131" y="120551"/>
            <a:ext cx="10742770" cy="338554"/>
          </a:xfrm>
          <a:prstGeom prst="rect">
            <a:avLst/>
          </a:prstGeom>
          <a:noFill/>
        </p:spPr>
        <p:txBody>
          <a:bodyPr wrap="square">
            <a:spAutoFit/>
          </a:bodyPr>
          <a:lstStyle/>
          <a:p>
            <a:pPr algn="just"/>
            <a:r>
              <a:rPr lang="pt-BR" sz="800" dirty="0"/>
              <a:t>A HDA criou seu DW </a:t>
            </a:r>
            <a:r>
              <a:rPr lang="pt-BR" sz="800" dirty="0" err="1"/>
              <a:t>on-premises</a:t>
            </a:r>
            <a:r>
              <a:rPr lang="pt-BR" sz="800" dirty="0"/>
              <a:t> para Dashboards de </a:t>
            </a:r>
            <a:r>
              <a:rPr lang="pt-BR" sz="800" dirty="0" err="1"/>
              <a:t>AppWeb</a:t>
            </a:r>
            <a:r>
              <a:rPr lang="pt-BR" sz="800" dirty="0"/>
              <a:t>, </a:t>
            </a:r>
            <a:r>
              <a:rPr lang="pt-BR" sz="800" dirty="0" err="1"/>
              <a:t>Grafana</a:t>
            </a:r>
            <a:r>
              <a:rPr lang="pt-BR" sz="800" dirty="0"/>
              <a:t> e BI; Porém, poderíamos iniciar em paralelo a criação de uma base de dados com granularidade baixa (analítica) para que futuramente possa servir de subsidio para plataformas de IA, </a:t>
            </a:r>
            <a:r>
              <a:rPr lang="pt-BR" sz="800" dirty="0" err="1"/>
              <a:t>BigData</a:t>
            </a:r>
            <a:r>
              <a:rPr lang="pt-BR" sz="800" dirty="0"/>
              <a:t>, e trazer diferencial competitivo para empresa;</a:t>
            </a:r>
          </a:p>
        </p:txBody>
      </p:sp>
      <p:sp>
        <p:nvSpPr>
          <p:cNvPr id="22" name="CaixaDeTexto 21">
            <a:extLst>
              <a:ext uri="{FF2B5EF4-FFF2-40B4-BE49-F238E27FC236}">
                <a16:creationId xmlns:a16="http://schemas.microsoft.com/office/drawing/2014/main" id="{748AE469-3B30-F575-2CE9-390368AF86A9}"/>
              </a:ext>
            </a:extLst>
          </p:cNvPr>
          <p:cNvSpPr txBox="1"/>
          <p:nvPr/>
        </p:nvSpPr>
        <p:spPr>
          <a:xfrm>
            <a:off x="636532" y="162870"/>
            <a:ext cx="863410" cy="253916"/>
          </a:xfrm>
          <a:prstGeom prst="rect">
            <a:avLst/>
          </a:prstGeom>
          <a:noFill/>
        </p:spPr>
        <p:txBody>
          <a:bodyPr wrap="square">
            <a:spAutoFit/>
          </a:bodyPr>
          <a:lstStyle/>
          <a:p>
            <a:pPr algn="l"/>
            <a:r>
              <a:rPr lang="pt-BR" sz="1000" b="1" dirty="0">
                <a:solidFill>
                  <a:srgbClr val="002060"/>
                </a:solidFill>
                <a:latin typeface="Tenorite" panose="00000500000000000000" pitchFamily="2" charset="0"/>
              </a:rPr>
              <a:t>Background</a:t>
            </a:r>
          </a:p>
        </p:txBody>
      </p:sp>
      <p:pic>
        <p:nvPicPr>
          <p:cNvPr id="23" name="Picture 16" descr="Power BI png | PNGWing">
            <a:extLst>
              <a:ext uri="{FF2B5EF4-FFF2-40B4-BE49-F238E27FC236}">
                <a16:creationId xmlns:a16="http://schemas.microsoft.com/office/drawing/2014/main" id="{DE786BCF-598C-0CEA-2DFF-38B229690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1692" y="1411688"/>
            <a:ext cx="235913" cy="2359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Power BI png | PNGWing">
            <a:extLst>
              <a:ext uri="{FF2B5EF4-FFF2-40B4-BE49-F238E27FC236}">
                <a16:creationId xmlns:a16="http://schemas.microsoft.com/office/drawing/2014/main" id="{8634DBF1-56E7-7897-7291-061389AB5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4920" y="1670671"/>
            <a:ext cx="235913" cy="23591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F00912BF-BB72-7262-8912-B3C093F37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3881" y="1862548"/>
            <a:ext cx="717989" cy="459105"/>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22FCD325-C9E8-165E-BA9B-FF51041A03DF}"/>
              </a:ext>
            </a:extLst>
          </p:cNvPr>
          <p:cNvSpPr txBox="1"/>
          <p:nvPr/>
        </p:nvSpPr>
        <p:spPr>
          <a:xfrm>
            <a:off x="8170000" y="1241198"/>
            <a:ext cx="1127232" cy="200055"/>
          </a:xfrm>
          <a:prstGeom prst="rect">
            <a:avLst/>
          </a:prstGeom>
          <a:noFill/>
        </p:spPr>
        <p:txBody>
          <a:bodyPr wrap="none" rtlCol="0">
            <a:spAutoFit/>
          </a:bodyPr>
          <a:lstStyle/>
          <a:p>
            <a:pPr algn="ctr"/>
            <a:r>
              <a:rPr lang="en-US" sz="700" i="1" dirty="0">
                <a:solidFill>
                  <a:schemeClr val="bg1">
                    <a:lumMod val="65000"/>
                  </a:schemeClr>
                </a:solidFill>
              </a:rPr>
              <a:t>EXEMPLOS DE PRODUTOS</a:t>
            </a:r>
            <a:endParaRPr lang="pt-BR" sz="700" i="1" dirty="0">
              <a:solidFill>
                <a:schemeClr val="bg1">
                  <a:lumMod val="65000"/>
                </a:schemeClr>
              </a:solidFill>
            </a:endParaRPr>
          </a:p>
        </p:txBody>
      </p:sp>
    </p:spTree>
    <p:extLst>
      <p:ext uri="{BB962C8B-B14F-4D97-AF65-F5344CB8AC3E}">
        <p14:creationId xmlns:p14="http://schemas.microsoft.com/office/powerpoint/2010/main" val="198541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446511B7-2194-4CD5-45C5-050830D26BDD}"/>
              </a:ext>
            </a:extLst>
          </p:cNvPr>
          <p:cNvSpPr/>
          <p:nvPr/>
        </p:nvSpPr>
        <p:spPr>
          <a:xfrm>
            <a:off x="9411419" y="495299"/>
            <a:ext cx="2780581" cy="5867402"/>
          </a:xfrm>
          <a:prstGeom prst="rect">
            <a:avLst/>
          </a:prstGeom>
          <a:solidFill>
            <a:srgbClr val="FFFC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Imagem 3">
            <a:extLst>
              <a:ext uri="{FF2B5EF4-FFF2-40B4-BE49-F238E27FC236}">
                <a16:creationId xmlns:a16="http://schemas.microsoft.com/office/drawing/2014/main" id="{63B3A368-6570-6649-3BEB-9EEA61FFE756}"/>
              </a:ext>
            </a:extLst>
          </p:cNvPr>
          <p:cNvPicPr>
            <a:picLocks noChangeAspect="1"/>
          </p:cNvPicPr>
          <p:nvPr/>
        </p:nvPicPr>
        <p:blipFill>
          <a:blip r:embed="rId2"/>
          <a:srcRect l="1580" t="2642" r="1510" b="2515"/>
          <a:stretch/>
        </p:blipFill>
        <p:spPr>
          <a:xfrm>
            <a:off x="0" y="495299"/>
            <a:ext cx="9497683" cy="5896875"/>
          </a:xfrm>
          <a:prstGeom prst="rect">
            <a:avLst/>
          </a:prstGeom>
        </p:spPr>
      </p:pic>
      <p:sp>
        <p:nvSpPr>
          <p:cNvPr id="5" name="Matome">
            <a:extLst>
              <a:ext uri="{FF2B5EF4-FFF2-40B4-BE49-F238E27FC236}">
                <a16:creationId xmlns:a16="http://schemas.microsoft.com/office/drawing/2014/main" id="{D0BB0198-56E8-6E9E-44E4-16BDB33836A5}"/>
              </a:ext>
            </a:extLst>
          </p:cNvPr>
          <p:cNvSpPr/>
          <p:nvPr/>
        </p:nvSpPr>
        <p:spPr>
          <a:xfrm>
            <a:off x="12700" y="6392174"/>
            <a:ext cx="12192000" cy="465826"/>
          </a:xfrm>
          <a:prstGeom prst="rect">
            <a:avLst/>
          </a:prstGeom>
          <a:solidFill>
            <a:srgbClr val="FFFF00"/>
          </a:solidFill>
          <a:ln w="285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rgbClr val="000000"/>
                </a:solidFill>
              </a:rPr>
              <a:t>Cada unidade deverá contratar o Produto </a:t>
            </a:r>
            <a:r>
              <a:rPr lang="pt-BR" sz="1200" b="1" dirty="0" err="1">
                <a:solidFill>
                  <a:srgbClr val="000000"/>
                </a:solidFill>
              </a:rPr>
              <a:t>Databricks</a:t>
            </a:r>
            <a:r>
              <a:rPr lang="pt-BR" sz="1200" b="1" dirty="0">
                <a:solidFill>
                  <a:srgbClr val="000000"/>
                </a:solidFill>
              </a:rPr>
              <a:t> na </a:t>
            </a:r>
            <a:r>
              <a:rPr lang="pt-BR" sz="1200" b="1" dirty="0" err="1">
                <a:solidFill>
                  <a:srgbClr val="000000"/>
                </a:solidFill>
              </a:rPr>
              <a:t>Landingzone</a:t>
            </a:r>
            <a:r>
              <a:rPr lang="pt-BR" sz="1200" b="1" dirty="0">
                <a:solidFill>
                  <a:srgbClr val="000000"/>
                </a:solidFill>
              </a:rPr>
              <a:t> AWS corporativa </a:t>
            </a:r>
          </a:p>
        </p:txBody>
      </p:sp>
      <p:sp>
        <p:nvSpPr>
          <p:cNvPr id="6" name="CaixaDeTexto 5">
            <a:extLst>
              <a:ext uri="{FF2B5EF4-FFF2-40B4-BE49-F238E27FC236}">
                <a16:creationId xmlns:a16="http://schemas.microsoft.com/office/drawing/2014/main" id="{6AD35DC9-449F-19FF-04C0-255A3EE3A7F4}"/>
              </a:ext>
            </a:extLst>
          </p:cNvPr>
          <p:cNvSpPr txBox="1"/>
          <p:nvPr/>
        </p:nvSpPr>
        <p:spPr>
          <a:xfrm>
            <a:off x="4056959" y="465826"/>
            <a:ext cx="4103496" cy="369332"/>
          </a:xfrm>
          <a:prstGeom prst="rect">
            <a:avLst/>
          </a:prstGeom>
          <a:noFill/>
        </p:spPr>
        <p:txBody>
          <a:bodyPr wrap="none" rtlCol="0">
            <a:spAutoFit/>
          </a:bodyPr>
          <a:lstStyle/>
          <a:p>
            <a:pPr algn="ctr"/>
            <a:r>
              <a:rPr lang="en-US" b="1" dirty="0" err="1"/>
              <a:t>Proposta</a:t>
            </a:r>
            <a:r>
              <a:rPr lang="en-US" b="1" dirty="0"/>
              <a:t> Bigdata </a:t>
            </a:r>
            <a:r>
              <a:rPr lang="en-US" b="1" dirty="0" err="1"/>
              <a:t>Corporativa</a:t>
            </a:r>
            <a:r>
              <a:rPr lang="en-US" b="1" dirty="0"/>
              <a:t> HSA / HSF</a:t>
            </a:r>
            <a:endParaRPr lang="pt-BR" b="1" dirty="0"/>
          </a:p>
        </p:txBody>
      </p:sp>
      <p:pic>
        <p:nvPicPr>
          <p:cNvPr id="7" name="hspLogo" descr="selo B">
            <a:extLst>
              <a:ext uri="{FF2B5EF4-FFF2-40B4-BE49-F238E27FC236}">
                <a16:creationId xmlns:a16="http://schemas.microsoft.com/office/drawing/2014/main" id="{C9C2327D-0758-2C7B-C285-432E0B72C2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33A009C8-A567-1BB7-02CF-105CA1A61E1F}"/>
              </a:ext>
            </a:extLst>
          </p:cNvPr>
          <p:cNvSpPr/>
          <p:nvPr/>
        </p:nvSpPr>
        <p:spPr>
          <a:xfrm>
            <a:off x="1345722" y="5375066"/>
            <a:ext cx="6409426" cy="761461"/>
          </a:xfrm>
          <a:prstGeom prst="rect">
            <a:avLst/>
          </a:prstGeom>
          <a:solidFill>
            <a:srgbClr val="F5E2D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Cantos Arredondados 2">
            <a:extLst>
              <a:ext uri="{FF2B5EF4-FFF2-40B4-BE49-F238E27FC236}">
                <a16:creationId xmlns:a16="http://schemas.microsoft.com/office/drawing/2014/main" id="{98A21A36-F960-EB43-68C0-FCEB72912942}"/>
              </a:ext>
            </a:extLst>
          </p:cNvPr>
          <p:cNvSpPr/>
          <p:nvPr/>
        </p:nvSpPr>
        <p:spPr>
          <a:xfrm>
            <a:off x="2430856" y="5355207"/>
            <a:ext cx="1516569" cy="681487"/>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B3BCA960-5812-86DB-B639-D9EFC4E3C97A}"/>
              </a:ext>
            </a:extLst>
          </p:cNvPr>
          <p:cNvSpPr/>
          <p:nvPr/>
        </p:nvSpPr>
        <p:spPr>
          <a:xfrm>
            <a:off x="4975291" y="5355207"/>
            <a:ext cx="1516569" cy="681487"/>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B904A1C-898C-6C42-186A-8A798028E3FD}"/>
              </a:ext>
            </a:extLst>
          </p:cNvPr>
          <p:cNvSpPr/>
          <p:nvPr/>
        </p:nvSpPr>
        <p:spPr>
          <a:xfrm>
            <a:off x="2833089" y="3338422"/>
            <a:ext cx="4867447" cy="1449237"/>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4" name="Picture 2" descr="Implementando mock do Amazon AWS S3 no Java | by Leonardo Giuliani | Medium">
            <a:extLst>
              <a:ext uri="{FF2B5EF4-FFF2-40B4-BE49-F238E27FC236}">
                <a16:creationId xmlns:a16="http://schemas.microsoft.com/office/drawing/2014/main" id="{7EEF915C-C159-2B8D-B092-FEF061C9A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153" y="3792564"/>
            <a:ext cx="1598979" cy="5513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Databricks - Just Global | B2B Marketing Agency">
            <a:extLst>
              <a:ext uri="{FF2B5EF4-FFF2-40B4-BE49-F238E27FC236}">
                <a16:creationId xmlns:a16="http://schemas.microsoft.com/office/drawing/2014/main" id="{FC0BDCDA-F6B0-A7ED-6E01-9E6E799AAD9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034" b="-1"/>
          <a:stretch/>
        </p:blipFill>
        <p:spPr bwMode="auto">
          <a:xfrm>
            <a:off x="6185580" y="3792564"/>
            <a:ext cx="372688" cy="3958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Databricks - Just Global | B2B Marketing Agency">
            <a:extLst>
              <a:ext uri="{FF2B5EF4-FFF2-40B4-BE49-F238E27FC236}">
                <a16:creationId xmlns:a16="http://schemas.microsoft.com/office/drawing/2014/main" id="{161AAC6A-FF3A-CFB4-BFDE-AC3B2724284F}"/>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786585" y="4198982"/>
            <a:ext cx="1170677" cy="234530"/>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5821403-76D0-423F-3558-241E08BEB0F9}"/>
              </a:ext>
            </a:extLst>
          </p:cNvPr>
          <p:cNvSpPr txBox="1"/>
          <p:nvPr/>
        </p:nvSpPr>
        <p:spPr>
          <a:xfrm>
            <a:off x="4880874" y="3429000"/>
            <a:ext cx="745717" cy="261610"/>
          </a:xfrm>
          <a:prstGeom prst="rect">
            <a:avLst/>
          </a:prstGeom>
          <a:noFill/>
        </p:spPr>
        <p:txBody>
          <a:bodyPr wrap="none" rtlCol="0">
            <a:spAutoFit/>
          </a:bodyPr>
          <a:lstStyle/>
          <a:p>
            <a:r>
              <a:rPr lang="pt-BR" sz="1050" dirty="0">
                <a:solidFill>
                  <a:schemeClr val="bg1">
                    <a:lumMod val="50000"/>
                  </a:schemeClr>
                </a:solidFill>
              </a:rPr>
              <a:t>Data Lake</a:t>
            </a:r>
          </a:p>
        </p:txBody>
      </p:sp>
      <p:sp>
        <p:nvSpPr>
          <p:cNvPr id="15" name="CaixaDeTexto 14">
            <a:extLst>
              <a:ext uri="{FF2B5EF4-FFF2-40B4-BE49-F238E27FC236}">
                <a16:creationId xmlns:a16="http://schemas.microsoft.com/office/drawing/2014/main" id="{78A3B03A-A8E7-1438-3B19-2C5D94917FDD}"/>
              </a:ext>
            </a:extLst>
          </p:cNvPr>
          <p:cNvSpPr txBox="1"/>
          <p:nvPr/>
        </p:nvSpPr>
        <p:spPr>
          <a:xfrm>
            <a:off x="2861464" y="5377069"/>
            <a:ext cx="788999" cy="261610"/>
          </a:xfrm>
          <a:prstGeom prst="rect">
            <a:avLst/>
          </a:prstGeom>
          <a:noFill/>
        </p:spPr>
        <p:txBody>
          <a:bodyPr wrap="none" rtlCol="0">
            <a:spAutoFit/>
          </a:bodyPr>
          <a:lstStyle/>
          <a:p>
            <a:r>
              <a:rPr lang="pt-BR" sz="1050" dirty="0">
                <a:solidFill>
                  <a:schemeClr val="bg1">
                    <a:lumMod val="50000"/>
                  </a:schemeClr>
                </a:solidFill>
              </a:rPr>
              <a:t>Meta Data</a:t>
            </a:r>
          </a:p>
        </p:txBody>
      </p:sp>
      <p:sp>
        <p:nvSpPr>
          <p:cNvPr id="16" name="CaixaDeTexto 15">
            <a:extLst>
              <a:ext uri="{FF2B5EF4-FFF2-40B4-BE49-F238E27FC236}">
                <a16:creationId xmlns:a16="http://schemas.microsoft.com/office/drawing/2014/main" id="{11C31BBB-A227-625C-1BEC-FA02CA699CBB}"/>
              </a:ext>
            </a:extLst>
          </p:cNvPr>
          <p:cNvSpPr txBox="1"/>
          <p:nvPr/>
        </p:nvSpPr>
        <p:spPr>
          <a:xfrm>
            <a:off x="5394586" y="5377069"/>
            <a:ext cx="686406" cy="261610"/>
          </a:xfrm>
          <a:prstGeom prst="rect">
            <a:avLst/>
          </a:prstGeom>
          <a:noFill/>
        </p:spPr>
        <p:txBody>
          <a:bodyPr wrap="none" rtlCol="0">
            <a:spAutoFit/>
          </a:bodyPr>
          <a:lstStyle/>
          <a:p>
            <a:r>
              <a:rPr lang="pt-BR" sz="1050" dirty="0">
                <a:solidFill>
                  <a:schemeClr val="bg1">
                    <a:lumMod val="50000"/>
                  </a:schemeClr>
                </a:solidFill>
              </a:rPr>
              <a:t>Catalogo</a:t>
            </a:r>
          </a:p>
        </p:txBody>
      </p:sp>
      <p:pic>
        <p:nvPicPr>
          <p:cNvPr id="17" name="Picture 10" descr="Databricks - Just Global | B2B Marketing Agency">
            <a:extLst>
              <a:ext uri="{FF2B5EF4-FFF2-40B4-BE49-F238E27FC236}">
                <a16:creationId xmlns:a16="http://schemas.microsoft.com/office/drawing/2014/main" id="{80AB09C7-DB8C-3188-9C3F-A638B5AD1030}"/>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034" b="-1"/>
          <a:stretch/>
        </p:blipFill>
        <p:spPr bwMode="auto">
          <a:xfrm>
            <a:off x="5631796" y="5616227"/>
            <a:ext cx="210372" cy="2234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Databricks - Just Global | B2B Marketing Agency">
            <a:extLst>
              <a:ext uri="{FF2B5EF4-FFF2-40B4-BE49-F238E27FC236}">
                <a16:creationId xmlns:a16="http://schemas.microsoft.com/office/drawing/2014/main" id="{8844931D-0271-D5FC-7003-42B7EBAC2908}"/>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403167" y="5866474"/>
            <a:ext cx="660816" cy="1323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llate Blog">
            <a:extLst>
              <a:ext uri="{FF2B5EF4-FFF2-40B4-BE49-F238E27FC236}">
                <a16:creationId xmlns:a16="http://schemas.microsoft.com/office/drawing/2014/main" id="{9CF866E9-FC20-3BF0-F1CC-CE6D5CEDBB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968" t="20502" r="30063" b="29193"/>
          <a:stretch/>
        </p:blipFill>
        <p:spPr bwMode="auto">
          <a:xfrm>
            <a:off x="2909453" y="5636035"/>
            <a:ext cx="496481" cy="34138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eyond Servers: Navigating the Serverless Cosmos with AWS Lambda | by  Ganesh Patil | Medium">
            <a:extLst>
              <a:ext uri="{FF2B5EF4-FFF2-40B4-BE49-F238E27FC236}">
                <a16:creationId xmlns:a16="http://schemas.microsoft.com/office/drawing/2014/main" id="{85CFDBCE-DE93-E2E5-5C52-707D8A5905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9905" y="3439212"/>
            <a:ext cx="406652" cy="30887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verview of Amazon Kinesis &amp; Kinesis Firehose | by Christian Talavera |  Medium">
            <a:extLst>
              <a:ext uri="{FF2B5EF4-FFF2-40B4-BE49-F238E27FC236}">
                <a16:creationId xmlns:a16="http://schemas.microsoft.com/office/drawing/2014/main" id="{CCC2B932-D516-B1B9-795C-8A4A30F902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405" t="21233" r="14463" b="20358"/>
          <a:stretch/>
        </p:blipFill>
        <p:spPr bwMode="auto">
          <a:xfrm>
            <a:off x="1509901" y="3121812"/>
            <a:ext cx="676656" cy="345445"/>
          </a:xfrm>
          <a:prstGeom prst="rect">
            <a:avLst/>
          </a:prstGeom>
          <a:noFill/>
          <a:extLst>
            <a:ext uri="{909E8E84-426E-40DD-AFC4-6F175D3DCCD1}">
              <a14:hiddenFill xmlns:a14="http://schemas.microsoft.com/office/drawing/2010/main">
                <a:solidFill>
                  <a:srgbClr val="FFFFFF"/>
                </a:solidFill>
              </a14:hiddenFill>
            </a:ext>
          </a:extLst>
        </p:spPr>
      </p:pic>
      <p:sp>
        <p:nvSpPr>
          <p:cNvPr id="23" name="Retângulo: Cantos Arredondados 22">
            <a:extLst>
              <a:ext uri="{FF2B5EF4-FFF2-40B4-BE49-F238E27FC236}">
                <a16:creationId xmlns:a16="http://schemas.microsoft.com/office/drawing/2014/main" id="{1DA37072-E034-6319-4223-62DF063E5279}"/>
              </a:ext>
            </a:extLst>
          </p:cNvPr>
          <p:cNvSpPr/>
          <p:nvPr/>
        </p:nvSpPr>
        <p:spPr>
          <a:xfrm>
            <a:off x="1402639" y="1371329"/>
            <a:ext cx="914878" cy="1254394"/>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83AD12AB-403D-76CB-6504-C19BFDF0363E}"/>
              </a:ext>
            </a:extLst>
          </p:cNvPr>
          <p:cNvSpPr txBox="1"/>
          <p:nvPr/>
        </p:nvSpPr>
        <p:spPr>
          <a:xfrm>
            <a:off x="1672366" y="1443785"/>
            <a:ext cx="375424" cy="253916"/>
          </a:xfrm>
          <a:prstGeom prst="rect">
            <a:avLst/>
          </a:prstGeom>
          <a:noFill/>
        </p:spPr>
        <p:txBody>
          <a:bodyPr wrap="none" rtlCol="0">
            <a:spAutoFit/>
          </a:bodyPr>
          <a:lstStyle/>
          <a:p>
            <a:r>
              <a:rPr lang="pt-BR" sz="1050" dirty="0">
                <a:solidFill>
                  <a:schemeClr val="bg1">
                    <a:lumMod val="50000"/>
                  </a:schemeClr>
                </a:solidFill>
              </a:rPr>
              <a:t>File</a:t>
            </a:r>
          </a:p>
        </p:txBody>
      </p:sp>
      <p:grpSp>
        <p:nvGrpSpPr>
          <p:cNvPr id="25" name="Agrupar 24">
            <a:extLst>
              <a:ext uri="{FF2B5EF4-FFF2-40B4-BE49-F238E27FC236}">
                <a16:creationId xmlns:a16="http://schemas.microsoft.com/office/drawing/2014/main" id="{A506FAAD-BBC8-F94D-82FD-B8A45D808538}"/>
              </a:ext>
            </a:extLst>
          </p:cNvPr>
          <p:cNvGrpSpPr/>
          <p:nvPr/>
        </p:nvGrpSpPr>
        <p:grpSpPr>
          <a:xfrm>
            <a:off x="1547858" y="1862640"/>
            <a:ext cx="600742" cy="331150"/>
            <a:chOff x="9913248" y="3792564"/>
            <a:chExt cx="600742" cy="331150"/>
          </a:xfrm>
        </p:grpSpPr>
        <p:pic>
          <p:nvPicPr>
            <p:cNvPr id="18" name="Picture 10" descr="Databricks - Just Global | B2B Marketing Agency">
              <a:extLst>
                <a:ext uri="{FF2B5EF4-FFF2-40B4-BE49-F238E27FC236}">
                  <a16:creationId xmlns:a16="http://schemas.microsoft.com/office/drawing/2014/main" id="{6404764E-1CEC-4087-F592-DD559BB367A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034" b="-1"/>
            <a:stretch/>
          </p:blipFill>
          <p:spPr bwMode="auto">
            <a:xfrm>
              <a:off x="10117995" y="3792564"/>
              <a:ext cx="191247" cy="2031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Databricks - Just Global | B2B Marketing Agency">
              <a:extLst>
                <a:ext uri="{FF2B5EF4-FFF2-40B4-BE49-F238E27FC236}">
                  <a16:creationId xmlns:a16="http://schemas.microsoft.com/office/drawing/2014/main" id="{40147C70-1D31-EDE2-0CBB-FCB4FA1718BB}"/>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913248" y="4003364"/>
              <a:ext cx="600742" cy="12035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tângulo: Cantos Arredondados 25">
            <a:extLst>
              <a:ext uri="{FF2B5EF4-FFF2-40B4-BE49-F238E27FC236}">
                <a16:creationId xmlns:a16="http://schemas.microsoft.com/office/drawing/2014/main" id="{2A6A9827-DC63-82DA-D20D-972B9E327F7F}"/>
              </a:ext>
            </a:extLst>
          </p:cNvPr>
          <p:cNvSpPr/>
          <p:nvPr/>
        </p:nvSpPr>
        <p:spPr>
          <a:xfrm>
            <a:off x="1416500" y="3845257"/>
            <a:ext cx="914878" cy="942402"/>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1FA0B921-7D31-AAB5-CBF1-280CD072CD23}"/>
              </a:ext>
            </a:extLst>
          </p:cNvPr>
          <p:cNvSpPr txBox="1"/>
          <p:nvPr/>
        </p:nvSpPr>
        <p:spPr>
          <a:xfrm>
            <a:off x="1513047" y="3911057"/>
            <a:ext cx="797013" cy="253916"/>
          </a:xfrm>
          <a:prstGeom prst="rect">
            <a:avLst/>
          </a:prstGeom>
          <a:noFill/>
        </p:spPr>
        <p:txBody>
          <a:bodyPr wrap="none" rtlCol="0">
            <a:spAutoFit/>
          </a:bodyPr>
          <a:lstStyle/>
          <a:p>
            <a:r>
              <a:rPr lang="pt-BR" sz="1050" dirty="0">
                <a:solidFill>
                  <a:schemeClr val="bg1">
                    <a:lumMod val="50000"/>
                  </a:schemeClr>
                </a:solidFill>
              </a:rPr>
              <a:t>Transações</a:t>
            </a:r>
          </a:p>
        </p:txBody>
      </p:sp>
      <p:grpSp>
        <p:nvGrpSpPr>
          <p:cNvPr id="28" name="Agrupar 27">
            <a:extLst>
              <a:ext uri="{FF2B5EF4-FFF2-40B4-BE49-F238E27FC236}">
                <a16:creationId xmlns:a16="http://schemas.microsoft.com/office/drawing/2014/main" id="{DB2335FC-6120-1E4E-28CF-3667344B9957}"/>
              </a:ext>
            </a:extLst>
          </p:cNvPr>
          <p:cNvGrpSpPr/>
          <p:nvPr/>
        </p:nvGrpSpPr>
        <p:grpSpPr>
          <a:xfrm>
            <a:off x="1580641" y="4169919"/>
            <a:ext cx="600742" cy="331150"/>
            <a:chOff x="9913248" y="3792564"/>
            <a:chExt cx="600742" cy="331150"/>
          </a:xfrm>
        </p:grpSpPr>
        <p:pic>
          <p:nvPicPr>
            <p:cNvPr id="29" name="Picture 10" descr="Databricks - Just Global | B2B Marketing Agency">
              <a:extLst>
                <a:ext uri="{FF2B5EF4-FFF2-40B4-BE49-F238E27FC236}">
                  <a16:creationId xmlns:a16="http://schemas.microsoft.com/office/drawing/2014/main" id="{11208C90-CB97-A86D-9C7D-76F8DE95B502}"/>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034" b="-1"/>
            <a:stretch/>
          </p:blipFill>
          <p:spPr bwMode="auto">
            <a:xfrm>
              <a:off x="10117995" y="3792564"/>
              <a:ext cx="191247" cy="20313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Databricks - Just Global | B2B Marketing Agency">
              <a:extLst>
                <a:ext uri="{FF2B5EF4-FFF2-40B4-BE49-F238E27FC236}">
                  <a16:creationId xmlns:a16="http://schemas.microsoft.com/office/drawing/2014/main" id="{595FFB84-7EA5-AD52-2DAB-C84A98D63DD2}"/>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913248" y="4003364"/>
              <a:ext cx="600742" cy="120350"/>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tângulo: Cantos Arredondados 30">
            <a:extLst>
              <a:ext uri="{FF2B5EF4-FFF2-40B4-BE49-F238E27FC236}">
                <a16:creationId xmlns:a16="http://schemas.microsoft.com/office/drawing/2014/main" id="{37363FFD-648F-9234-E696-242367F020EA}"/>
              </a:ext>
            </a:extLst>
          </p:cNvPr>
          <p:cNvSpPr/>
          <p:nvPr/>
        </p:nvSpPr>
        <p:spPr>
          <a:xfrm>
            <a:off x="2839001" y="1371330"/>
            <a:ext cx="2957109" cy="1379686"/>
          </a:xfrm>
          <a:prstGeom prst="roundRect">
            <a:avLst>
              <a:gd name="adj" fmla="val 12366"/>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C7473090-1DA9-A0C5-A990-D504166B9767}"/>
              </a:ext>
            </a:extLst>
          </p:cNvPr>
          <p:cNvSpPr txBox="1"/>
          <p:nvPr/>
        </p:nvSpPr>
        <p:spPr>
          <a:xfrm>
            <a:off x="4047624" y="1436511"/>
            <a:ext cx="495649" cy="253916"/>
          </a:xfrm>
          <a:prstGeom prst="rect">
            <a:avLst/>
          </a:prstGeom>
          <a:noFill/>
        </p:spPr>
        <p:txBody>
          <a:bodyPr wrap="none" rtlCol="0">
            <a:spAutoFit/>
          </a:bodyPr>
          <a:lstStyle/>
          <a:p>
            <a:r>
              <a:rPr lang="pt-BR" sz="1050" dirty="0">
                <a:solidFill>
                  <a:schemeClr val="bg1">
                    <a:lumMod val="50000"/>
                  </a:schemeClr>
                </a:solidFill>
              </a:rPr>
              <a:t>Batch</a:t>
            </a:r>
          </a:p>
        </p:txBody>
      </p:sp>
      <p:pic>
        <p:nvPicPr>
          <p:cNvPr id="33" name="Picture 10" descr="Databricks - Just Global | B2B Marketing Agency">
            <a:extLst>
              <a:ext uri="{FF2B5EF4-FFF2-40B4-BE49-F238E27FC236}">
                <a16:creationId xmlns:a16="http://schemas.microsoft.com/office/drawing/2014/main" id="{A056866A-59AF-2586-1310-D4C342042B34}"/>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034" b="-1"/>
          <a:stretch/>
        </p:blipFill>
        <p:spPr bwMode="auto">
          <a:xfrm>
            <a:off x="4161802" y="1918873"/>
            <a:ext cx="210372" cy="2234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Databricks - Just Global | B2B Marketing Agency">
            <a:extLst>
              <a:ext uri="{FF2B5EF4-FFF2-40B4-BE49-F238E27FC236}">
                <a16:creationId xmlns:a16="http://schemas.microsoft.com/office/drawing/2014/main" id="{5A7CA95C-CB6B-EF7D-5CB9-D952FE7760CB}"/>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933173" y="2169120"/>
            <a:ext cx="660816" cy="132385"/>
          </a:xfrm>
          <a:prstGeom prst="rect">
            <a:avLst/>
          </a:prstGeom>
          <a:noFill/>
          <a:extLst>
            <a:ext uri="{909E8E84-426E-40DD-AFC4-6F175D3DCCD1}">
              <a14:hiddenFill xmlns:a14="http://schemas.microsoft.com/office/drawing/2010/main">
                <a:solidFill>
                  <a:srgbClr val="FFFFFF"/>
                </a:solidFill>
              </a14:hiddenFill>
            </a:ext>
          </a:extLst>
        </p:spPr>
      </p:pic>
      <p:sp>
        <p:nvSpPr>
          <p:cNvPr id="35" name="Retângulo: Cantos Arredondados 34">
            <a:extLst>
              <a:ext uri="{FF2B5EF4-FFF2-40B4-BE49-F238E27FC236}">
                <a16:creationId xmlns:a16="http://schemas.microsoft.com/office/drawing/2014/main" id="{F3333A50-3D00-38FE-3105-8D53E068C60E}"/>
              </a:ext>
            </a:extLst>
          </p:cNvPr>
          <p:cNvSpPr/>
          <p:nvPr/>
        </p:nvSpPr>
        <p:spPr>
          <a:xfrm>
            <a:off x="6276145" y="1411688"/>
            <a:ext cx="1402372" cy="1350204"/>
          </a:xfrm>
          <a:prstGeom prst="roundRect">
            <a:avLst>
              <a:gd name="adj" fmla="val 12111"/>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4F3DB95B-5B71-7847-A9D2-B25A743382DD}"/>
              </a:ext>
            </a:extLst>
          </p:cNvPr>
          <p:cNvSpPr txBox="1"/>
          <p:nvPr/>
        </p:nvSpPr>
        <p:spPr>
          <a:xfrm>
            <a:off x="6416788" y="1415386"/>
            <a:ext cx="1103187" cy="253916"/>
          </a:xfrm>
          <a:prstGeom prst="rect">
            <a:avLst/>
          </a:prstGeom>
          <a:noFill/>
        </p:spPr>
        <p:txBody>
          <a:bodyPr wrap="none" rtlCol="0">
            <a:spAutoFit/>
          </a:bodyPr>
          <a:lstStyle/>
          <a:p>
            <a:r>
              <a:rPr lang="pt-BR" sz="1050" dirty="0">
                <a:solidFill>
                  <a:schemeClr val="bg1">
                    <a:lumMod val="50000"/>
                  </a:schemeClr>
                </a:solidFill>
              </a:rPr>
              <a:t>Data </a:t>
            </a:r>
            <a:r>
              <a:rPr lang="pt-BR" sz="1050" dirty="0" err="1">
                <a:solidFill>
                  <a:schemeClr val="bg1">
                    <a:lumMod val="50000"/>
                  </a:schemeClr>
                </a:solidFill>
              </a:rPr>
              <a:t>Enrichment</a:t>
            </a:r>
            <a:endParaRPr lang="pt-BR" sz="1050" dirty="0">
              <a:solidFill>
                <a:schemeClr val="bg1">
                  <a:lumMod val="50000"/>
                </a:schemeClr>
              </a:solidFill>
            </a:endParaRPr>
          </a:p>
        </p:txBody>
      </p:sp>
      <p:grpSp>
        <p:nvGrpSpPr>
          <p:cNvPr id="37" name="Agrupar 36">
            <a:extLst>
              <a:ext uri="{FF2B5EF4-FFF2-40B4-BE49-F238E27FC236}">
                <a16:creationId xmlns:a16="http://schemas.microsoft.com/office/drawing/2014/main" id="{B63E7BC5-01C5-E910-21E7-0D19AC236E85}"/>
              </a:ext>
            </a:extLst>
          </p:cNvPr>
          <p:cNvGrpSpPr/>
          <p:nvPr/>
        </p:nvGrpSpPr>
        <p:grpSpPr>
          <a:xfrm>
            <a:off x="6669040" y="1918973"/>
            <a:ext cx="600742" cy="331150"/>
            <a:chOff x="9913248" y="3792564"/>
            <a:chExt cx="600742" cy="331150"/>
          </a:xfrm>
        </p:grpSpPr>
        <p:pic>
          <p:nvPicPr>
            <p:cNvPr id="38" name="Picture 10" descr="Databricks - Just Global | B2B Marketing Agency">
              <a:extLst>
                <a:ext uri="{FF2B5EF4-FFF2-40B4-BE49-F238E27FC236}">
                  <a16:creationId xmlns:a16="http://schemas.microsoft.com/office/drawing/2014/main" id="{6992357A-95BC-2CD8-5C54-30CCED8A7E6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034" b="-1"/>
            <a:stretch/>
          </p:blipFill>
          <p:spPr bwMode="auto">
            <a:xfrm>
              <a:off x="10117995" y="3792564"/>
              <a:ext cx="191247" cy="20313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atabricks - Just Global | B2B Marketing Agency">
              <a:extLst>
                <a:ext uri="{FF2B5EF4-FFF2-40B4-BE49-F238E27FC236}">
                  <a16:creationId xmlns:a16="http://schemas.microsoft.com/office/drawing/2014/main" id="{E52A1969-B2D6-DD46-6B6C-7602BC648C6A}"/>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913248" y="4003364"/>
              <a:ext cx="600742" cy="120350"/>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10" descr="Databricks - Just Global | B2B Marketing Agency">
            <a:extLst>
              <a:ext uri="{FF2B5EF4-FFF2-40B4-BE49-F238E27FC236}">
                <a16:creationId xmlns:a16="http://schemas.microsoft.com/office/drawing/2014/main" id="{B723E39E-8EF8-4573-1563-CEE12FC2EB08}"/>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034" b="-1"/>
          <a:stretch/>
        </p:blipFill>
        <p:spPr bwMode="auto">
          <a:xfrm>
            <a:off x="9161226" y="1974296"/>
            <a:ext cx="191247" cy="20313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Power BI png | PNGWing">
            <a:extLst>
              <a:ext uri="{FF2B5EF4-FFF2-40B4-BE49-F238E27FC236}">
                <a16:creationId xmlns:a16="http://schemas.microsoft.com/office/drawing/2014/main" id="{3F139908-556A-E48B-3516-147D37D740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1692" y="1411688"/>
            <a:ext cx="235913" cy="23591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6" descr="Power BI png | PNGWing">
            <a:extLst>
              <a:ext uri="{FF2B5EF4-FFF2-40B4-BE49-F238E27FC236}">
                <a16:creationId xmlns:a16="http://schemas.microsoft.com/office/drawing/2014/main" id="{AA6CF4DB-AA48-8DB0-7575-6BD28622C1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4920" y="1670671"/>
            <a:ext cx="235913" cy="235913"/>
          </a:xfrm>
          <a:prstGeom prst="rect">
            <a:avLst/>
          </a:prstGeom>
          <a:noFill/>
          <a:extLst>
            <a:ext uri="{909E8E84-426E-40DD-AFC4-6F175D3DCCD1}">
              <a14:hiddenFill xmlns:a14="http://schemas.microsoft.com/office/drawing/2010/main">
                <a:solidFill>
                  <a:srgbClr val="FFFFFF"/>
                </a:solidFill>
              </a14:hiddenFill>
            </a:ext>
          </a:extLst>
        </p:spPr>
      </p:pic>
      <p:sp>
        <p:nvSpPr>
          <p:cNvPr id="45" name="CaixaDeTexto 44">
            <a:extLst>
              <a:ext uri="{FF2B5EF4-FFF2-40B4-BE49-F238E27FC236}">
                <a16:creationId xmlns:a16="http://schemas.microsoft.com/office/drawing/2014/main" id="{AA372C5F-6E99-781D-9CAA-FC0188FA69FE}"/>
              </a:ext>
            </a:extLst>
          </p:cNvPr>
          <p:cNvSpPr txBox="1"/>
          <p:nvPr/>
        </p:nvSpPr>
        <p:spPr>
          <a:xfrm>
            <a:off x="11122352" y="495299"/>
            <a:ext cx="1082348" cy="369332"/>
          </a:xfrm>
          <a:prstGeom prst="rect">
            <a:avLst/>
          </a:prstGeom>
          <a:noFill/>
        </p:spPr>
        <p:txBody>
          <a:bodyPr wrap="none" rtlCol="0">
            <a:spAutoFit/>
          </a:bodyPr>
          <a:lstStyle/>
          <a:p>
            <a:r>
              <a:rPr lang="pt-BR" dirty="0"/>
              <a:t>Ano 2024</a:t>
            </a:r>
          </a:p>
        </p:txBody>
      </p:sp>
    </p:spTree>
    <p:extLst>
      <p:ext uri="{BB962C8B-B14F-4D97-AF65-F5344CB8AC3E}">
        <p14:creationId xmlns:p14="http://schemas.microsoft.com/office/powerpoint/2010/main" val="1325717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441FBBB-2DC2-3927-3664-0639CC11087E}"/>
              </a:ext>
            </a:extLst>
          </p:cNvPr>
          <p:cNvSpPr>
            <a:spLocks noGrp="1"/>
          </p:cNvSpPr>
          <p:nvPr>
            <p:ph idx="1"/>
          </p:nvPr>
        </p:nvSpPr>
        <p:spPr>
          <a:xfrm>
            <a:off x="1772817" y="349829"/>
            <a:ext cx="3112698" cy="589771"/>
          </a:xfrm>
        </p:spPr>
        <p:txBody>
          <a:bodyPr>
            <a:normAutofit/>
          </a:bodyPr>
          <a:lstStyle/>
          <a:p>
            <a:pPr marL="0" indent="0">
              <a:buNone/>
            </a:pPr>
            <a:r>
              <a:rPr lang="pt-BR" sz="2000" dirty="0"/>
              <a:t>BI Tradicional</a:t>
            </a:r>
          </a:p>
        </p:txBody>
      </p:sp>
      <p:sp>
        <p:nvSpPr>
          <p:cNvPr id="4" name="Espaço Reservado para Conteúdo 2">
            <a:extLst>
              <a:ext uri="{FF2B5EF4-FFF2-40B4-BE49-F238E27FC236}">
                <a16:creationId xmlns:a16="http://schemas.microsoft.com/office/drawing/2014/main" id="{B53535D6-AAEC-C403-27B2-9DA238CDD322}"/>
              </a:ext>
            </a:extLst>
          </p:cNvPr>
          <p:cNvSpPr txBox="1">
            <a:spLocks/>
          </p:cNvSpPr>
          <p:nvPr/>
        </p:nvSpPr>
        <p:spPr>
          <a:xfrm>
            <a:off x="8048625" y="317432"/>
            <a:ext cx="3112698" cy="589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000" dirty="0"/>
              <a:t>BI Moderno</a:t>
            </a:r>
          </a:p>
        </p:txBody>
      </p:sp>
      <p:sp>
        <p:nvSpPr>
          <p:cNvPr id="6" name="CaixaDeTexto 5">
            <a:extLst>
              <a:ext uri="{FF2B5EF4-FFF2-40B4-BE49-F238E27FC236}">
                <a16:creationId xmlns:a16="http://schemas.microsoft.com/office/drawing/2014/main" id="{856E9720-BD66-272E-A39A-66BCA787A7C2}"/>
              </a:ext>
            </a:extLst>
          </p:cNvPr>
          <p:cNvSpPr txBox="1"/>
          <p:nvPr/>
        </p:nvSpPr>
        <p:spPr>
          <a:xfrm>
            <a:off x="5600489" y="6114939"/>
            <a:ext cx="6499015" cy="553998"/>
          </a:xfrm>
          <a:prstGeom prst="rect">
            <a:avLst/>
          </a:prstGeom>
          <a:noFill/>
        </p:spPr>
        <p:txBody>
          <a:bodyPr wrap="square">
            <a:spAutoFit/>
          </a:bodyPr>
          <a:lstStyle/>
          <a:p>
            <a:pPr algn="just"/>
            <a:r>
              <a:rPr lang="pt-BR" sz="1000" dirty="0"/>
              <a:t>Os próprios usuários é que entram nas ferramentas, parametrizam e obtém os seus resultados. Essa fase é chamado analise empresarial (inclui integração de dados, analise preditiva, analise aplicada, analise estatística). Transformar essas informações em inteligência de negócio de verdade. </a:t>
            </a:r>
          </a:p>
        </p:txBody>
      </p:sp>
      <p:sp>
        <p:nvSpPr>
          <p:cNvPr id="8" name="CaixaDeTexto 7">
            <a:extLst>
              <a:ext uri="{FF2B5EF4-FFF2-40B4-BE49-F238E27FC236}">
                <a16:creationId xmlns:a16="http://schemas.microsoft.com/office/drawing/2014/main" id="{2D155CFF-D737-E6B8-4AC5-6BCC7E99227E}"/>
              </a:ext>
            </a:extLst>
          </p:cNvPr>
          <p:cNvSpPr txBox="1"/>
          <p:nvPr/>
        </p:nvSpPr>
        <p:spPr>
          <a:xfrm>
            <a:off x="0" y="6114939"/>
            <a:ext cx="5527552" cy="707886"/>
          </a:xfrm>
          <a:prstGeom prst="rect">
            <a:avLst/>
          </a:prstGeom>
          <a:noFill/>
        </p:spPr>
        <p:txBody>
          <a:bodyPr wrap="square">
            <a:spAutoFit/>
          </a:bodyPr>
          <a:lstStyle>
            <a:defPPr>
              <a:defRPr lang="pt-BR"/>
            </a:defPPr>
            <a:lvl1pPr algn="just">
              <a:defRPr sz="1000"/>
            </a:lvl1pPr>
          </a:lstStyle>
          <a:p>
            <a:r>
              <a:rPr lang="pt-BR" dirty="0"/>
              <a:t>Abordagem de cima pra baixo, no qual a inteligência é orientada pelo pessoal de TI, e a maioria das perguntas eram respondidas usando relatórios estáticos. Não permitia que usuário inferisse informações de momento e </a:t>
            </a:r>
            <a:r>
              <a:rPr lang="pt-BR" dirty="0" err="1"/>
              <a:t>obtesse</a:t>
            </a:r>
            <a:r>
              <a:rPr lang="pt-BR" dirty="0"/>
              <a:t> outros resultados, simulando rapidamente e continuando a verificar o que pode acontecer.</a:t>
            </a:r>
          </a:p>
        </p:txBody>
      </p:sp>
      <p:pic>
        <p:nvPicPr>
          <p:cNvPr id="10" name="Imagem 9">
            <a:extLst>
              <a:ext uri="{FF2B5EF4-FFF2-40B4-BE49-F238E27FC236}">
                <a16:creationId xmlns:a16="http://schemas.microsoft.com/office/drawing/2014/main" id="{6265875D-D162-6365-6C1D-EF7E5FC1753C}"/>
              </a:ext>
            </a:extLst>
          </p:cNvPr>
          <p:cNvPicPr>
            <a:picLocks noChangeAspect="1"/>
          </p:cNvPicPr>
          <p:nvPr/>
        </p:nvPicPr>
        <p:blipFill>
          <a:blip r:embed="rId2"/>
          <a:stretch>
            <a:fillRect/>
          </a:stretch>
        </p:blipFill>
        <p:spPr>
          <a:xfrm>
            <a:off x="91816" y="738127"/>
            <a:ext cx="5435736" cy="1219479"/>
          </a:xfrm>
          <a:prstGeom prst="rect">
            <a:avLst/>
          </a:prstGeom>
        </p:spPr>
      </p:pic>
      <p:sp>
        <p:nvSpPr>
          <p:cNvPr id="11" name="CaixaDeTexto 10">
            <a:extLst>
              <a:ext uri="{FF2B5EF4-FFF2-40B4-BE49-F238E27FC236}">
                <a16:creationId xmlns:a16="http://schemas.microsoft.com/office/drawing/2014/main" id="{E0C608ED-0F88-A559-80BC-0B8B21A986E7}"/>
              </a:ext>
            </a:extLst>
          </p:cNvPr>
          <p:cNvSpPr txBox="1"/>
          <p:nvPr/>
        </p:nvSpPr>
        <p:spPr>
          <a:xfrm>
            <a:off x="0" y="2037490"/>
            <a:ext cx="5527552" cy="246221"/>
          </a:xfrm>
          <a:prstGeom prst="rect">
            <a:avLst/>
          </a:prstGeom>
          <a:solidFill>
            <a:schemeClr val="accent2">
              <a:lumMod val="20000"/>
              <a:lumOff val="80000"/>
            </a:schemeClr>
          </a:solidFill>
        </p:spPr>
        <p:txBody>
          <a:bodyPr wrap="square">
            <a:spAutoFit/>
          </a:bodyPr>
          <a:lstStyle/>
          <a:p>
            <a:r>
              <a:rPr lang="pt-BR" sz="1000" b="1" u="sng" dirty="0"/>
              <a:t>Entregamos projetos de dashboards estáticos: </a:t>
            </a:r>
            <a:r>
              <a:rPr lang="pt-BR" sz="1000" dirty="0"/>
              <a:t>inteligência de negócio limitada a projetos de TI</a:t>
            </a:r>
          </a:p>
        </p:txBody>
      </p:sp>
      <p:pic>
        <p:nvPicPr>
          <p:cNvPr id="12" name="Imagem 11">
            <a:extLst>
              <a:ext uri="{FF2B5EF4-FFF2-40B4-BE49-F238E27FC236}">
                <a16:creationId xmlns:a16="http://schemas.microsoft.com/office/drawing/2014/main" id="{95A9CE66-73C0-DE89-C550-85D010637EFB}"/>
              </a:ext>
            </a:extLst>
          </p:cNvPr>
          <p:cNvPicPr>
            <a:picLocks noChangeAspect="1"/>
          </p:cNvPicPr>
          <p:nvPr/>
        </p:nvPicPr>
        <p:blipFill>
          <a:blip r:embed="rId3"/>
          <a:stretch>
            <a:fillRect/>
          </a:stretch>
        </p:blipFill>
        <p:spPr>
          <a:xfrm>
            <a:off x="5798748" y="754836"/>
            <a:ext cx="6189652" cy="1219479"/>
          </a:xfrm>
          <a:prstGeom prst="rect">
            <a:avLst/>
          </a:prstGeom>
        </p:spPr>
      </p:pic>
      <p:sp>
        <p:nvSpPr>
          <p:cNvPr id="13" name="CaixaDeTexto 12">
            <a:extLst>
              <a:ext uri="{FF2B5EF4-FFF2-40B4-BE49-F238E27FC236}">
                <a16:creationId xmlns:a16="http://schemas.microsoft.com/office/drawing/2014/main" id="{1A7D98ED-0F71-5CE2-FBDB-9A46F66C075C}"/>
              </a:ext>
            </a:extLst>
          </p:cNvPr>
          <p:cNvSpPr txBox="1"/>
          <p:nvPr/>
        </p:nvSpPr>
        <p:spPr>
          <a:xfrm>
            <a:off x="5684094" y="1960545"/>
            <a:ext cx="6393252" cy="400110"/>
          </a:xfrm>
          <a:prstGeom prst="rect">
            <a:avLst/>
          </a:prstGeom>
          <a:solidFill>
            <a:schemeClr val="accent6">
              <a:lumMod val="20000"/>
              <a:lumOff val="80000"/>
            </a:schemeClr>
          </a:solidFill>
        </p:spPr>
        <p:txBody>
          <a:bodyPr wrap="square">
            <a:spAutoFit/>
          </a:bodyPr>
          <a:lstStyle/>
          <a:p>
            <a:pPr algn="just"/>
            <a:r>
              <a:rPr lang="pt-BR" sz="1000" b="1" u="sng" dirty="0"/>
              <a:t>Entregamos projetos de dados</a:t>
            </a:r>
            <a:r>
              <a:rPr lang="pt-BR" sz="1000" dirty="0"/>
              <a:t>: A TI gerencia os dados (segurança, padrões, semântica, qualidade, acesso e </a:t>
            </a:r>
            <a:r>
              <a:rPr lang="pt-BR" sz="1000" dirty="0" err="1"/>
              <a:t>etc</a:t>
            </a:r>
            <a:r>
              <a:rPr lang="pt-BR" sz="1000" dirty="0"/>
              <a:t>), permitindo que o pessoal de negócio acesse esses dados e gerencie suas informações através de </a:t>
            </a:r>
            <a:r>
              <a:rPr lang="pt-BR" sz="1000" dirty="0" err="1"/>
              <a:t>Datavis</a:t>
            </a:r>
            <a:r>
              <a:rPr lang="pt-BR" sz="1000" dirty="0"/>
              <a:t> Homologados.</a:t>
            </a:r>
          </a:p>
        </p:txBody>
      </p:sp>
      <p:sp>
        <p:nvSpPr>
          <p:cNvPr id="15" name="CaixaDeTexto 14">
            <a:extLst>
              <a:ext uri="{FF2B5EF4-FFF2-40B4-BE49-F238E27FC236}">
                <a16:creationId xmlns:a16="http://schemas.microsoft.com/office/drawing/2014/main" id="{46E63189-6E72-D2A5-30F5-1A7C1B7C7D14}"/>
              </a:ext>
            </a:extLst>
          </p:cNvPr>
          <p:cNvSpPr txBox="1"/>
          <p:nvPr/>
        </p:nvSpPr>
        <p:spPr>
          <a:xfrm>
            <a:off x="5618890" y="2769537"/>
            <a:ext cx="6602403" cy="1308050"/>
          </a:xfrm>
          <a:prstGeom prst="rect">
            <a:avLst/>
          </a:prstGeom>
          <a:noFill/>
        </p:spPr>
        <p:txBody>
          <a:bodyPr wrap="square">
            <a:spAutoFit/>
          </a:bodyPr>
          <a:lstStyle/>
          <a:p>
            <a:r>
              <a:rPr lang="pt-BR" sz="1400" dirty="0"/>
              <a:t>ETAPAS: </a:t>
            </a:r>
          </a:p>
          <a:p>
            <a:r>
              <a:rPr lang="pt-BR" sz="700" dirty="0"/>
              <a:t>1) TI gerencia / governa as BD OLTP &amp; OLAP da empresa;</a:t>
            </a:r>
          </a:p>
          <a:p>
            <a:r>
              <a:rPr lang="pt-BR" sz="700" dirty="0"/>
              <a:t>2) A área de negócio solicita um ambiente pra que ele consiga tomar uma decisão rápida sobre produção;</a:t>
            </a:r>
          </a:p>
          <a:p>
            <a:r>
              <a:rPr lang="pt-BR" sz="700" dirty="0"/>
              <a:t>3) TI analisa o ambiente, as necessidades do negócio, define os dados relevantes, e implementa um projeto para fazer a ETL, e armazenar os dados no DW;</a:t>
            </a:r>
          </a:p>
          <a:p>
            <a:r>
              <a:rPr lang="pt-BR" sz="700" dirty="0"/>
              <a:t>4) TI configura a nova BD do DW no analises </a:t>
            </a:r>
            <a:r>
              <a:rPr lang="pt-BR" sz="700" dirty="0" err="1"/>
              <a:t>services</a:t>
            </a:r>
            <a:r>
              <a:rPr lang="pt-BR" sz="700" dirty="0"/>
              <a:t> (métricas, acesso, semântica, performance, </a:t>
            </a:r>
            <a:r>
              <a:rPr lang="pt-BR" sz="700" dirty="0" err="1"/>
              <a:t>etc</a:t>
            </a:r>
            <a:r>
              <a:rPr lang="pt-BR" sz="700" dirty="0"/>
              <a:t>). Assim o projeto do TI está entregue;</a:t>
            </a:r>
          </a:p>
          <a:p>
            <a:r>
              <a:rPr lang="pt-BR" sz="700" dirty="0"/>
              <a:t>5) A área de negócio acessa os dados a partir de consultas ao Analises Services e cria sua própria </a:t>
            </a:r>
            <a:r>
              <a:rPr lang="pt-BR" sz="700" dirty="0" err="1"/>
              <a:t>busines</a:t>
            </a:r>
            <a:r>
              <a:rPr lang="pt-BR" sz="700" dirty="0"/>
              <a:t> </a:t>
            </a:r>
            <a:r>
              <a:rPr lang="pt-BR" sz="700" dirty="0" err="1"/>
              <a:t>inteligence</a:t>
            </a:r>
            <a:r>
              <a:rPr lang="pt-BR" sz="700" dirty="0"/>
              <a:t> (projetos interno de dashboards dinâmicos); </a:t>
            </a:r>
          </a:p>
          <a:p>
            <a:r>
              <a:rPr lang="pt-BR" sz="700" dirty="0"/>
              <a:t>6) Outras áreas de negócio irão visualizar os benefícios e resultados obtidos pela primeira área de negócio percebem que </a:t>
            </a:r>
            <a:r>
              <a:rPr lang="pt-BR" sz="700" dirty="0" err="1"/>
              <a:t>tbm</a:t>
            </a:r>
            <a:r>
              <a:rPr lang="pt-BR" sz="700" dirty="0"/>
              <a:t> precisam disso e começam a pedir para área de TI a mesma coisa; </a:t>
            </a:r>
          </a:p>
          <a:p>
            <a:r>
              <a:rPr lang="pt-BR" sz="700" dirty="0"/>
              <a:t>7)Então TI trabalha em cima desse ambiente para aumentar o ETL e colocar nele as novas informações que forem preciso para apoiar o negócio a tomar decisão por meio de dados;</a:t>
            </a:r>
          </a:p>
        </p:txBody>
      </p:sp>
      <p:grpSp>
        <p:nvGrpSpPr>
          <p:cNvPr id="18" name="Agrupar 17">
            <a:extLst>
              <a:ext uri="{FF2B5EF4-FFF2-40B4-BE49-F238E27FC236}">
                <a16:creationId xmlns:a16="http://schemas.microsoft.com/office/drawing/2014/main" id="{631B9755-6301-B57F-9800-E5168BDABB7B}"/>
              </a:ext>
            </a:extLst>
          </p:cNvPr>
          <p:cNvGrpSpPr/>
          <p:nvPr/>
        </p:nvGrpSpPr>
        <p:grpSpPr>
          <a:xfrm>
            <a:off x="5798748" y="662524"/>
            <a:ext cx="6189652" cy="1298263"/>
            <a:chOff x="2394549" y="275561"/>
            <a:chExt cx="6189652" cy="1298263"/>
          </a:xfrm>
        </p:grpSpPr>
        <p:sp>
          <p:nvSpPr>
            <p:cNvPr id="17" name="Retângulo 16">
              <a:extLst>
                <a:ext uri="{FF2B5EF4-FFF2-40B4-BE49-F238E27FC236}">
                  <a16:creationId xmlns:a16="http://schemas.microsoft.com/office/drawing/2014/main" id="{BC5D5146-AD7F-2D59-11F9-67357022F9CE}"/>
                </a:ext>
              </a:extLst>
            </p:cNvPr>
            <p:cNvSpPr/>
            <p:nvPr/>
          </p:nvSpPr>
          <p:spPr>
            <a:xfrm>
              <a:off x="2394549" y="275561"/>
              <a:ext cx="6189652" cy="1298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4C58F2E8-4197-603E-FAB9-BCFB083D130B}"/>
                </a:ext>
              </a:extLst>
            </p:cNvPr>
            <p:cNvPicPr>
              <a:picLocks noChangeAspect="1"/>
            </p:cNvPicPr>
            <p:nvPr/>
          </p:nvPicPr>
          <p:blipFill>
            <a:blip r:embed="rId4"/>
            <a:stretch>
              <a:fillRect/>
            </a:stretch>
          </p:blipFill>
          <p:spPr>
            <a:xfrm>
              <a:off x="2394549" y="337636"/>
              <a:ext cx="6138612" cy="1219479"/>
            </a:xfrm>
            <a:prstGeom prst="rect">
              <a:avLst/>
            </a:prstGeom>
          </p:spPr>
        </p:pic>
      </p:grpSp>
      <p:cxnSp>
        <p:nvCxnSpPr>
          <p:cNvPr id="21" name="Conector reto 20">
            <a:extLst>
              <a:ext uri="{FF2B5EF4-FFF2-40B4-BE49-F238E27FC236}">
                <a16:creationId xmlns:a16="http://schemas.microsoft.com/office/drawing/2014/main" id="{D1FD69B3-F0EF-A6CC-CCA9-2B8FED49BB6C}"/>
              </a:ext>
            </a:extLst>
          </p:cNvPr>
          <p:cNvCxnSpPr>
            <a:cxnSpLocks/>
          </p:cNvCxnSpPr>
          <p:nvPr/>
        </p:nvCxnSpPr>
        <p:spPr>
          <a:xfrm flipH="1">
            <a:off x="5589597" y="157376"/>
            <a:ext cx="72339" cy="638720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386D2DC6-9178-788D-CA0B-4AA9E3AF178E}"/>
              </a:ext>
            </a:extLst>
          </p:cNvPr>
          <p:cNvSpPr txBox="1"/>
          <p:nvPr/>
        </p:nvSpPr>
        <p:spPr>
          <a:xfrm>
            <a:off x="12796161" y="3764062"/>
            <a:ext cx="6461412" cy="2339102"/>
          </a:xfrm>
          <a:prstGeom prst="rect">
            <a:avLst/>
          </a:prstGeom>
          <a:noFill/>
        </p:spPr>
        <p:txBody>
          <a:bodyPr wrap="square">
            <a:spAutoFit/>
          </a:bodyPr>
          <a:lstStyle/>
          <a:p>
            <a:r>
              <a:rPr lang="pt-BR" sz="1400" dirty="0"/>
              <a:t>Requisitos de Gerenciamento HDA: </a:t>
            </a:r>
          </a:p>
          <a:p>
            <a:r>
              <a:rPr lang="pt-BR" sz="800" dirty="0"/>
              <a:t>.  Semântica: Padronizar nome de campos e tabelas visíveis aos usuários; se por exemplo sua fonte de dados os campos tem nome abreviado ou até codificado (</a:t>
            </a:r>
            <a:r>
              <a:rPr lang="pt-BR" sz="800" dirty="0" err="1"/>
              <a:t>ex</a:t>
            </a:r>
            <a:r>
              <a:rPr lang="pt-BR" sz="800" dirty="0"/>
              <a:t>: JDE, </a:t>
            </a:r>
            <a:r>
              <a:rPr lang="pt-BR" sz="800" dirty="0" err="1"/>
              <a:t>Proteus</a:t>
            </a:r>
            <a:r>
              <a:rPr lang="pt-BR" sz="800" dirty="0"/>
              <a:t> e outros </a:t>
            </a:r>
            <a:r>
              <a:rPr lang="pt-BR" sz="800" dirty="0" err="1"/>
              <a:t>ERP's</a:t>
            </a:r>
            <a:r>
              <a:rPr lang="pt-BR" sz="800" dirty="0"/>
              <a:t>) que o nome do campo </a:t>
            </a:r>
            <a:r>
              <a:rPr lang="pt-BR" sz="800" dirty="0" err="1"/>
              <a:t>sao</a:t>
            </a:r>
            <a:r>
              <a:rPr lang="pt-BR" sz="800" dirty="0"/>
              <a:t> siglas sem significado, então pra uma pessoa que não está habituada com isso é muito </a:t>
            </a:r>
            <a:r>
              <a:rPr lang="pt-BR" sz="800" dirty="0" err="1"/>
              <a:t>dificil</a:t>
            </a:r>
            <a:r>
              <a:rPr lang="pt-BR" sz="800" dirty="0"/>
              <a:t> de trabalhar com essa informação pois não é uma informação padronizada;</a:t>
            </a:r>
          </a:p>
          <a:p>
            <a:r>
              <a:rPr lang="pt-BR" sz="800" dirty="0"/>
              <a:t>. organiza suas medidas (separa tudo em pastas para facilitar a visualização pelo </a:t>
            </a:r>
            <a:r>
              <a:rPr lang="pt-BR" sz="800" dirty="0" err="1"/>
              <a:t>usuario</a:t>
            </a:r>
            <a:r>
              <a:rPr lang="pt-BR" sz="800" dirty="0"/>
              <a:t>);</a:t>
            </a:r>
          </a:p>
          <a:p>
            <a:r>
              <a:rPr lang="pt-BR" sz="800" dirty="0"/>
              <a:t>. permite documentar suas medidas e dimensões ou ainda colunas;</a:t>
            </a:r>
          </a:p>
          <a:p>
            <a:r>
              <a:rPr lang="pt-BR" sz="800" dirty="0"/>
              <a:t>. permite ocultar informações que o usuário não precisa ver; Ou até uma tabela fato inteira se eu </a:t>
            </a:r>
            <a:r>
              <a:rPr lang="pt-BR" sz="800" dirty="0" err="1"/>
              <a:t>ja</a:t>
            </a:r>
            <a:r>
              <a:rPr lang="pt-BR" sz="800" dirty="0"/>
              <a:t> tiver definido medidas que uma determinada área de negócio deve trabalhar;</a:t>
            </a:r>
          </a:p>
          <a:p>
            <a:r>
              <a:rPr lang="pt-BR" sz="800" dirty="0"/>
              <a:t>. permite definir permissão de acesso e de configuração a </a:t>
            </a:r>
            <a:r>
              <a:rPr lang="pt-BR" sz="800" dirty="0" err="1"/>
              <a:t>nivel</a:t>
            </a:r>
            <a:r>
              <a:rPr lang="pt-BR" sz="800" dirty="0"/>
              <a:t> de coluna de tabela (campo de dados);</a:t>
            </a:r>
          </a:p>
          <a:p>
            <a:r>
              <a:rPr lang="pt-BR" sz="800" dirty="0"/>
              <a:t>. permite configurar os dados personalizados que seriam configurados no </a:t>
            </a:r>
            <a:r>
              <a:rPr lang="pt-BR" sz="800" dirty="0" err="1"/>
              <a:t>DataVis</a:t>
            </a:r>
            <a:r>
              <a:rPr lang="pt-BR" sz="800" dirty="0"/>
              <a:t>;</a:t>
            </a:r>
          </a:p>
          <a:p>
            <a:r>
              <a:rPr lang="pt-BR" sz="800" dirty="0"/>
              <a:t>EX: Se eu </a:t>
            </a:r>
            <a:r>
              <a:rPr lang="pt-BR" sz="800" dirty="0" err="1"/>
              <a:t>nao</a:t>
            </a:r>
            <a:r>
              <a:rPr lang="pt-BR" sz="800" dirty="0"/>
              <a:t> quiser que o campo idade do cliente seja agregado ou sumarizado toda vez que eu for usa-lo, eu posso configurar isso direto no </a:t>
            </a:r>
            <a:r>
              <a:rPr lang="pt-BR" sz="800" dirty="0" err="1"/>
              <a:t>Analyses</a:t>
            </a:r>
            <a:r>
              <a:rPr lang="pt-BR" sz="800" dirty="0"/>
              <a:t> </a:t>
            </a:r>
            <a:r>
              <a:rPr lang="pt-BR" sz="800" dirty="0" err="1"/>
              <a:t>services</a:t>
            </a:r>
            <a:r>
              <a:rPr lang="pt-BR" sz="800" dirty="0"/>
              <a:t> que </a:t>
            </a:r>
            <a:r>
              <a:rPr lang="pt-BR" sz="800" dirty="0" err="1"/>
              <a:t>ja</a:t>
            </a:r>
            <a:r>
              <a:rPr lang="pt-BR" sz="800" dirty="0"/>
              <a:t> vai refletir no </a:t>
            </a:r>
            <a:r>
              <a:rPr lang="pt-BR" sz="800" dirty="0" err="1"/>
              <a:t>PwBI</a:t>
            </a:r>
            <a:r>
              <a:rPr lang="pt-BR" sz="800" dirty="0"/>
              <a:t> tirando essa preocupação do </a:t>
            </a:r>
            <a:r>
              <a:rPr lang="pt-BR" sz="800" dirty="0" err="1"/>
              <a:t>usuario</a:t>
            </a:r>
            <a:r>
              <a:rPr lang="pt-BR" sz="800" dirty="0"/>
              <a:t> no </a:t>
            </a:r>
            <a:r>
              <a:rPr lang="pt-BR" sz="800" dirty="0" err="1"/>
              <a:t>selfservice</a:t>
            </a:r>
            <a:r>
              <a:rPr lang="pt-BR" sz="800" dirty="0"/>
              <a:t> bi;</a:t>
            </a:r>
          </a:p>
          <a:p>
            <a:r>
              <a:rPr lang="pt-BR" sz="800" dirty="0"/>
              <a:t>. Ganho na governança, garantindo que a minha medida de lucro, independentemente de onde eu esteja acessando vai ser sempre a mesma. </a:t>
            </a:r>
            <a:r>
              <a:rPr lang="pt-BR" sz="800" dirty="0" err="1"/>
              <a:t>Ex</a:t>
            </a:r>
            <a:r>
              <a:rPr lang="pt-BR" sz="800" dirty="0"/>
              <a:t>: Lucro Líquido para todos os setores da fábrica possui a mesma formula, não dando possibilidade de cada setor ter um número diferente levar para reunião:</a:t>
            </a:r>
          </a:p>
          <a:p>
            <a:r>
              <a:rPr lang="pt-BR" sz="800" dirty="0"/>
              <a:t>	- conflito de informação</a:t>
            </a:r>
          </a:p>
          <a:p>
            <a:r>
              <a:rPr lang="pt-BR" sz="800" dirty="0"/>
              <a:t>	- falta de </a:t>
            </a:r>
            <a:r>
              <a:rPr lang="pt-BR" sz="800" dirty="0" err="1"/>
              <a:t>governanca</a:t>
            </a:r>
            <a:r>
              <a:rPr lang="pt-BR" sz="800" dirty="0"/>
              <a:t> de dados); </a:t>
            </a:r>
          </a:p>
          <a:p>
            <a:r>
              <a:rPr lang="pt-BR" sz="800" dirty="0"/>
              <a:t>. Gostaria que os relacionamentos, configurações de campos/medidas </a:t>
            </a:r>
            <a:r>
              <a:rPr lang="pt-BR" sz="800" dirty="0" err="1"/>
              <a:t>ja</a:t>
            </a:r>
            <a:r>
              <a:rPr lang="pt-BR" sz="800" dirty="0"/>
              <a:t> viessem pronto na minha camada de dados;</a:t>
            </a:r>
          </a:p>
        </p:txBody>
      </p:sp>
      <p:sp>
        <p:nvSpPr>
          <p:cNvPr id="28" name="CaixaDeTexto 27">
            <a:extLst>
              <a:ext uri="{FF2B5EF4-FFF2-40B4-BE49-F238E27FC236}">
                <a16:creationId xmlns:a16="http://schemas.microsoft.com/office/drawing/2014/main" id="{1BF95932-B531-F463-0038-7D7B2EC9D40B}"/>
              </a:ext>
            </a:extLst>
          </p:cNvPr>
          <p:cNvSpPr txBox="1"/>
          <p:nvPr/>
        </p:nvSpPr>
        <p:spPr>
          <a:xfrm>
            <a:off x="12720638" y="1437325"/>
            <a:ext cx="9629774" cy="1692771"/>
          </a:xfrm>
          <a:prstGeom prst="rect">
            <a:avLst/>
          </a:prstGeom>
          <a:noFill/>
        </p:spPr>
        <p:txBody>
          <a:bodyPr wrap="square">
            <a:spAutoFit/>
          </a:bodyPr>
          <a:lstStyle/>
          <a:p>
            <a:r>
              <a:rPr lang="pt-BR" sz="800" dirty="0" err="1"/>
              <a:t>Ex</a:t>
            </a:r>
            <a:r>
              <a:rPr lang="pt-BR" sz="800" dirty="0"/>
              <a:t>: </a:t>
            </a:r>
            <a:r>
              <a:rPr lang="pt-BR" sz="800" dirty="0" err="1"/>
              <a:t>Vc</a:t>
            </a:r>
            <a:r>
              <a:rPr lang="pt-BR" sz="800" dirty="0"/>
              <a:t> pode ter um cenário de BI onde </a:t>
            </a:r>
            <a:r>
              <a:rPr lang="pt-BR" sz="800" dirty="0" err="1"/>
              <a:t>vc</a:t>
            </a:r>
            <a:r>
              <a:rPr lang="pt-BR" sz="800" dirty="0"/>
              <a:t> pode ter por volta 30 </a:t>
            </a:r>
            <a:r>
              <a:rPr lang="pt-BR" sz="800" dirty="0" err="1"/>
              <a:t>milhoes</a:t>
            </a:r>
            <a:r>
              <a:rPr lang="pt-BR" sz="800" dirty="0"/>
              <a:t> de registros de faturamento clientes por </a:t>
            </a:r>
            <a:r>
              <a:rPr lang="pt-BR" sz="800" dirty="0" err="1"/>
              <a:t>mes</a:t>
            </a:r>
            <a:r>
              <a:rPr lang="pt-BR" sz="800" dirty="0"/>
              <a:t>. Quando </a:t>
            </a:r>
            <a:r>
              <a:rPr lang="pt-BR" sz="800" dirty="0" err="1"/>
              <a:t>ve</a:t>
            </a:r>
            <a:r>
              <a:rPr lang="pt-BR" sz="800" dirty="0"/>
              <a:t> isso durante um ano pra ver tendencia de mercado, tendencia de marketing pra fazer campanhas especificas para um publico, estamos falando de aproximadamente 360 </a:t>
            </a:r>
            <a:r>
              <a:rPr lang="pt-BR" sz="800" dirty="0" err="1"/>
              <a:t>milhoes</a:t>
            </a:r>
            <a:r>
              <a:rPr lang="pt-BR" sz="800" dirty="0"/>
              <a:t> de linhas para se trabalhar. Se eu fizer um ambiente relacional OLTP para trabalhar com esse volume de dados, para fazer qualquer consulta ele demora muito </a:t>
            </a:r>
            <a:r>
              <a:rPr lang="pt-BR" sz="800" dirty="0" err="1"/>
              <a:t>pq</a:t>
            </a:r>
            <a:r>
              <a:rPr lang="pt-BR" sz="800" dirty="0"/>
              <a:t> estará cruzando várias informações. Porém, nas reuniões de board da empresa, </a:t>
            </a:r>
            <a:r>
              <a:rPr lang="pt-BR" sz="800" dirty="0" err="1"/>
              <a:t>socios</a:t>
            </a:r>
            <a:r>
              <a:rPr lang="pt-BR" sz="800" dirty="0"/>
              <a:t>, investidores, precisamos entregar a informação para eles de forma muito </a:t>
            </a:r>
            <a:r>
              <a:rPr lang="pt-BR" sz="800" dirty="0" err="1"/>
              <a:t>rapida</a:t>
            </a:r>
            <a:r>
              <a:rPr lang="pt-BR" sz="800" dirty="0"/>
              <a:t> para que eles consigam tomar a decisão ali na </a:t>
            </a:r>
            <a:r>
              <a:rPr lang="pt-BR" sz="800" dirty="0" err="1"/>
              <a:t>reuniao</a:t>
            </a:r>
            <a:r>
              <a:rPr lang="pt-BR" sz="800" dirty="0"/>
              <a:t> e </a:t>
            </a:r>
            <a:r>
              <a:rPr lang="pt-BR" sz="800" dirty="0" err="1"/>
              <a:t>nao</a:t>
            </a:r>
            <a:r>
              <a:rPr lang="pt-BR" sz="800" dirty="0"/>
              <a:t> ficar esperando a área de TI gerar um relatório para eles. </a:t>
            </a:r>
          </a:p>
          <a:p>
            <a:endParaRPr lang="pt-BR" sz="800" dirty="0"/>
          </a:p>
          <a:p>
            <a:r>
              <a:rPr lang="pt-BR" sz="800" dirty="0"/>
              <a:t>Então o TI monta o ambiente (DW com dados </a:t>
            </a:r>
            <a:r>
              <a:rPr lang="pt-BR" sz="800" dirty="0" err="1"/>
              <a:t>historicos</a:t>
            </a:r>
            <a:r>
              <a:rPr lang="pt-BR" sz="800" dirty="0"/>
              <a:t> dimensional + </a:t>
            </a:r>
            <a:r>
              <a:rPr lang="pt-BR" sz="800" dirty="0" err="1"/>
              <a:t>views</a:t>
            </a:r>
            <a:r>
              <a:rPr lang="pt-BR" sz="800" dirty="0"/>
              <a:t> com fatos e </a:t>
            </a:r>
            <a:r>
              <a:rPr lang="pt-BR" sz="800" dirty="0" err="1"/>
              <a:t>dimensoes</a:t>
            </a:r>
            <a:r>
              <a:rPr lang="pt-BR" sz="800" dirty="0"/>
              <a:t> filtradas sob demanda), entrega para eles. Eles analisam e cruzam as informações dentro do cubo do Analises Services ou Ferramentas de BI ali direto rapidinho extraem para </a:t>
            </a:r>
            <a:r>
              <a:rPr lang="pt-BR" sz="800" dirty="0" err="1"/>
              <a:t>excel</a:t>
            </a:r>
            <a:r>
              <a:rPr lang="pt-BR" sz="800" dirty="0"/>
              <a:t> ou </a:t>
            </a:r>
            <a:r>
              <a:rPr lang="pt-BR" sz="800" dirty="0" err="1"/>
              <a:t>power</a:t>
            </a:r>
            <a:r>
              <a:rPr lang="pt-BR" sz="800" dirty="0"/>
              <a:t> point e conseguem tomar essa decisão; </a:t>
            </a:r>
          </a:p>
          <a:p>
            <a:endParaRPr lang="pt-BR" sz="800" dirty="0"/>
          </a:p>
          <a:p>
            <a:r>
              <a:rPr lang="pt-BR" sz="800" dirty="0" err="1"/>
              <a:t>Pq</a:t>
            </a:r>
            <a:r>
              <a:rPr lang="pt-BR" sz="800" dirty="0"/>
              <a:t> que eles conseguiram isso? </a:t>
            </a:r>
            <a:r>
              <a:rPr lang="pt-BR" sz="800" dirty="0" err="1"/>
              <a:t>Pq</a:t>
            </a:r>
            <a:r>
              <a:rPr lang="pt-BR" sz="800" dirty="0"/>
              <a:t> o DW estava preparado para isso, pois ele foi projetado e montado de uma forma que seja mais </a:t>
            </a:r>
            <a:r>
              <a:rPr lang="pt-BR" sz="800" dirty="0" err="1"/>
              <a:t>rapido</a:t>
            </a:r>
            <a:r>
              <a:rPr lang="pt-BR" sz="800" dirty="0"/>
              <a:t> de trabalhar e montar as informações num cubo. </a:t>
            </a:r>
          </a:p>
          <a:p>
            <a:endParaRPr lang="pt-BR" sz="800" dirty="0"/>
          </a:p>
          <a:p>
            <a:r>
              <a:rPr lang="pt-BR" sz="800" dirty="0"/>
              <a:t>Então, supondo que a consulta que o board solicitou para essa reunião no ambiente DW foi uma consulta em 360 </a:t>
            </a:r>
            <a:r>
              <a:rPr lang="pt-BR" sz="800" dirty="0" err="1"/>
              <a:t>milhoes</a:t>
            </a:r>
            <a:r>
              <a:rPr lang="pt-BR" sz="800" dirty="0"/>
              <a:t> de registros para identificar dentro desse volume um publico especifico de um região da cidade de São Paulo. Agente está falando de uma consulta que leva aprox. 15 min pra rodar. Quando isso </a:t>
            </a:r>
            <a:r>
              <a:rPr lang="pt-BR" sz="800" dirty="0" err="1"/>
              <a:t>ja</a:t>
            </a:r>
            <a:r>
              <a:rPr lang="pt-BR" sz="800" dirty="0"/>
              <a:t> está processado e eu entrego através de um cubo para eles agente </a:t>
            </a:r>
            <a:r>
              <a:rPr lang="pt-BR" sz="800" dirty="0" err="1"/>
              <a:t>ta</a:t>
            </a:r>
            <a:r>
              <a:rPr lang="pt-BR" sz="800" dirty="0"/>
              <a:t> falando de 3 a 4 segundos pra essa consulta ser retornada dentro do </a:t>
            </a:r>
            <a:r>
              <a:rPr lang="pt-BR" sz="800" dirty="0" err="1"/>
              <a:t>excel</a:t>
            </a:r>
            <a:r>
              <a:rPr lang="pt-BR" sz="800" dirty="0"/>
              <a:t> já, consumindo todos os dados analíticos dentro do cubo do analises </a:t>
            </a:r>
            <a:r>
              <a:rPr lang="pt-BR" sz="800" dirty="0" err="1"/>
              <a:t>services</a:t>
            </a:r>
            <a:r>
              <a:rPr lang="pt-BR" sz="800" dirty="0"/>
              <a:t>. Então temos um ganho de performance muito grande trabalhando com DW + OLAP.</a:t>
            </a:r>
          </a:p>
        </p:txBody>
      </p:sp>
      <p:sp>
        <p:nvSpPr>
          <p:cNvPr id="31" name="CaixaDeTexto 30">
            <a:extLst>
              <a:ext uri="{FF2B5EF4-FFF2-40B4-BE49-F238E27FC236}">
                <a16:creationId xmlns:a16="http://schemas.microsoft.com/office/drawing/2014/main" id="{B19B9A38-4659-8BC5-C2B8-70940711AFB9}"/>
              </a:ext>
            </a:extLst>
          </p:cNvPr>
          <p:cNvSpPr txBox="1"/>
          <p:nvPr/>
        </p:nvSpPr>
        <p:spPr>
          <a:xfrm>
            <a:off x="12720638" y="692524"/>
            <a:ext cx="11659040" cy="461665"/>
          </a:xfrm>
          <a:prstGeom prst="rect">
            <a:avLst/>
          </a:prstGeom>
          <a:noFill/>
        </p:spPr>
        <p:txBody>
          <a:bodyPr wrap="square">
            <a:spAutoFit/>
          </a:bodyPr>
          <a:lstStyle/>
          <a:p>
            <a:r>
              <a:rPr lang="pt-BR" sz="800" dirty="0"/>
              <a:t>SELFSERVICE:</a:t>
            </a:r>
          </a:p>
          <a:p>
            <a:r>
              <a:rPr lang="pt-BR" sz="800" dirty="0"/>
              <a:t> Quando </a:t>
            </a:r>
            <a:r>
              <a:rPr lang="pt-BR" sz="800" dirty="0" err="1"/>
              <a:t>vc</a:t>
            </a:r>
            <a:r>
              <a:rPr lang="pt-BR" sz="800" dirty="0"/>
              <a:t> vai num restaurante </a:t>
            </a:r>
            <a:r>
              <a:rPr lang="pt-BR" sz="800" dirty="0" err="1"/>
              <a:t>vc</a:t>
            </a:r>
            <a:r>
              <a:rPr lang="pt-BR" sz="800" dirty="0"/>
              <a:t> só consome o alimento, </a:t>
            </a:r>
            <a:r>
              <a:rPr lang="pt-BR" sz="800" dirty="0" err="1"/>
              <a:t>vc</a:t>
            </a:r>
            <a:r>
              <a:rPr lang="pt-BR" sz="800" dirty="0"/>
              <a:t> </a:t>
            </a:r>
            <a:r>
              <a:rPr lang="pt-BR" sz="800" dirty="0" err="1"/>
              <a:t>nao</a:t>
            </a:r>
            <a:r>
              <a:rPr lang="pt-BR" sz="800" dirty="0"/>
              <a:t> vai na cozinha temperar o frango, nem ajudar na preparação do alimento. Então se </a:t>
            </a:r>
            <a:r>
              <a:rPr lang="pt-BR" sz="800" dirty="0" err="1"/>
              <a:t>vc</a:t>
            </a:r>
            <a:r>
              <a:rPr lang="pt-BR" sz="800" dirty="0"/>
              <a:t> tem um </a:t>
            </a:r>
            <a:r>
              <a:rPr lang="pt-BR" sz="800" dirty="0" err="1"/>
              <a:t>selfservice</a:t>
            </a:r>
            <a:r>
              <a:rPr lang="pt-BR" sz="800" dirty="0"/>
              <a:t> Bi que o usuário tem criar os relacionamentos, tem que criar hierarquias, tem que se preocupar com ficar renomeando nome de coluna pra ficar mais amigável, </a:t>
            </a:r>
            <a:r>
              <a:rPr lang="pt-BR" sz="800" dirty="0" err="1"/>
              <a:t>vc</a:t>
            </a:r>
            <a:r>
              <a:rPr lang="pt-BR" sz="800" dirty="0"/>
              <a:t> tem um </a:t>
            </a:r>
            <a:r>
              <a:rPr lang="pt-BR" sz="800" dirty="0" err="1"/>
              <a:t>semi</a:t>
            </a:r>
            <a:r>
              <a:rPr lang="pt-BR" sz="800" dirty="0"/>
              <a:t> self </a:t>
            </a:r>
            <a:r>
              <a:rPr lang="pt-BR" sz="800" dirty="0" err="1"/>
              <a:t>service</a:t>
            </a:r>
            <a:r>
              <a:rPr lang="pt-BR" sz="800" dirty="0"/>
              <a:t> bi;</a:t>
            </a:r>
          </a:p>
        </p:txBody>
      </p:sp>
      <p:sp>
        <p:nvSpPr>
          <p:cNvPr id="35" name="CaixaDeTexto 34">
            <a:extLst>
              <a:ext uri="{FF2B5EF4-FFF2-40B4-BE49-F238E27FC236}">
                <a16:creationId xmlns:a16="http://schemas.microsoft.com/office/drawing/2014/main" id="{564DE9E8-974C-22F1-A1CB-87DAC9E8F6A0}"/>
              </a:ext>
            </a:extLst>
          </p:cNvPr>
          <p:cNvSpPr txBox="1"/>
          <p:nvPr/>
        </p:nvSpPr>
        <p:spPr>
          <a:xfrm>
            <a:off x="5661936" y="2388326"/>
            <a:ext cx="6437568" cy="523220"/>
          </a:xfrm>
          <a:prstGeom prst="rect">
            <a:avLst/>
          </a:prstGeom>
          <a:noFill/>
        </p:spPr>
        <p:txBody>
          <a:bodyPr wrap="square">
            <a:spAutoFit/>
          </a:bodyPr>
          <a:lstStyle/>
          <a:p>
            <a:r>
              <a:rPr lang="pt-BR" sz="1400" dirty="0"/>
              <a:t>SELFSERVICE BI</a:t>
            </a:r>
            <a:r>
              <a:rPr lang="pt-BR" sz="700" dirty="0"/>
              <a:t> </a:t>
            </a:r>
          </a:p>
          <a:p>
            <a:r>
              <a:rPr lang="pt-BR" sz="700" dirty="0"/>
              <a:t>Usuário é um consumidor da informação e tem como objetivo gerar valor para empresa; Não trabalha a informação; Senão, Tudo vai estar sempre concentrado no TI;</a:t>
            </a:r>
          </a:p>
          <a:p>
            <a:r>
              <a:rPr lang="pt-BR" sz="700" dirty="0"/>
              <a:t> </a:t>
            </a:r>
          </a:p>
        </p:txBody>
      </p:sp>
      <p:sp>
        <p:nvSpPr>
          <p:cNvPr id="37" name="CaixaDeTexto 36">
            <a:extLst>
              <a:ext uri="{FF2B5EF4-FFF2-40B4-BE49-F238E27FC236}">
                <a16:creationId xmlns:a16="http://schemas.microsoft.com/office/drawing/2014/main" id="{28988A71-569F-62F8-A2E6-28F580C04FB9}"/>
              </a:ext>
            </a:extLst>
          </p:cNvPr>
          <p:cNvSpPr txBox="1"/>
          <p:nvPr/>
        </p:nvSpPr>
        <p:spPr>
          <a:xfrm>
            <a:off x="5661936" y="4175028"/>
            <a:ext cx="12192000" cy="553998"/>
          </a:xfrm>
          <a:prstGeom prst="rect">
            <a:avLst/>
          </a:prstGeom>
          <a:noFill/>
        </p:spPr>
        <p:txBody>
          <a:bodyPr wrap="square">
            <a:spAutoFit/>
          </a:bodyPr>
          <a:lstStyle/>
          <a:p>
            <a:r>
              <a:rPr lang="pt-BR" sz="1400" dirty="0"/>
              <a:t>ANALYSES SERVICE: </a:t>
            </a:r>
          </a:p>
          <a:p>
            <a:r>
              <a:rPr lang="pt-BR" sz="800" dirty="0"/>
              <a:t>Serviço de OLAP da Microsoft que tem como objetivo oferecer performance, segurança governança e semântica dos dados para os seus usuários.</a:t>
            </a:r>
          </a:p>
          <a:p>
            <a:r>
              <a:rPr lang="pt-BR" sz="800" dirty="0"/>
              <a:t>É uma camada semântica dos seus dados </a:t>
            </a:r>
            <a:r>
              <a:rPr lang="pt-BR" sz="800" dirty="0" err="1"/>
              <a:t>ja</a:t>
            </a:r>
            <a:r>
              <a:rPr lang="pt-BR" sz="800" dirty="0"/>
              <a:t> estruturados;</a:t>
            </a:r>
          </a:p>
        </p:txBody>
      </p:sp>
    </p:spTree>
    <p:extLst>
      <p:ext uri="{BB962C8B-B14F-4D97-AF65-F5344CB8AC3E}">
        <p14:creationId xmlns:p14="http://schemas.microsoft.com/office/powerpoint/2010/main" val="4855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CaixaDeTexto 18">
            <a:extLst>
              <a:ext uri="{FF2B5EF4-FFF2-40B4-BE49-F238E27FC236}">
                <a16:creationId xmlns:a16="http://schemas.microsoft.com/office/drawing/2014/main" id="{33CCFD95-8B6E-A5F5-B75E-EFEA83E84EAF}"/>
              </a:ext>
            </a:extLst>
          </p:cNvPr>
          <p:cNvSpPr txBox="1"/>
          <p:nvPr/>
        </p:nvSpPr>
        <p:spPr>
          <a:xfrm>
            <a:off x="156486" y="154087"/>
            <a:ext cx="6461412" cy="1908215"/>
          </a:xfrm>
          <a:prstGeom prst="rect">
            <a:avLst/>
          </a:prstGeom>
          <a:noFill/>
        </p:spPr>
        <p:txBody>
          <a:bodyPr wrap="square">
            <a:spAutoFit/>
          </a:bodyPr>
          <a:lstStyle/>
          <a:p>
            <a:r>
              <a:rPr lang="pt-BR" sz="1400" dirty="0"/>
              <a:t>REQUISITOS HDA: </a:t>
            </a:r>
          </a:p>
          <a:p>
            <a:r>
              <a:rPr lang="pt-BR" sz="800" dirty="0"/>
              <a:t>. Semântica: Padronizar nome de campos e tabelas visíveis aos usuários;</a:t>
            </a:r>
          </a:p>
          <a:p>
            <a:r>
              <a:rPr lang="pt-BR" sz="800" dirty="0"/>
              <a:t>. Organização: Separação de medidas por assunto e por níveis de </a:t>
            </a:r>
            <a:r>
              <a:rPr lang="pt-BR" sz="800" dirty="0" err="1"/>
              <a:t>permisão</a:t>
            </a:r>
            <a:r>
              <a:rPr lang="pt-BR" sz="800" dirty="0"/>
              <a:t>);</a:t>
            </a:r>
          </a:p>
          <a:p>
            <a:r>
              <a:rPr lang="pt-BR" sz="800" dirty="0"/>
              <a:t>. Documentação: Descrição das medidas, dimensões ou ainda colunas das tabelas;</a:t>
            </a:r>
          </a:p>
          <a:p>
            <a:r>
              <a:rPr lang="pt-BR" sz="800" dirty="0"/>
              <a:t>. Acesso: permite ocultar dados que o usuário não precisa ver (a </a:t>
            </a:r>
            <a:r>
              <a:rPr lang="pt-BR" sz="800" dirty="0" err="1"/>
              <a:t>nivel</a:t>
            </a:r>
            <a:r>
              <a:rPr lang="pt-BR" sz="800" dirty="0"/>
              <a:t> de coluna, tabela, </a:t>
            </a:r>
            <a:r>
              <a:rPr lang="pt-BR" sz="800" dirty="0" err="1"/>
              <a:t>bd</a:t>
            </a:r>
            <a:r>
              <a:rPr lang="pt-BR" sz="800" dirty="0"/>
              <a:t>, </a:t>
            </a:r>
            <a:r>
              <a:rPr lang="pt-BR" sz="800" dirty="0" err="1"/>
              <a:t>etc</a:t>
            </a:r>
            <a:r>
              <a:rPr lang="pt-BR" sz="800" dirty="0"/>
              <a:t> ) e alterar modo de edição/exibição;</a:t>
            </a:r>
          </a:p>
          <a:p>
            <a:r>
              <a:rPr lang="pt-BR" sz="800" dirty="0"/>
              <a:t>. Customização: Configurar os dados personalizados que para visualização no </a:t>
            </a:r>
            <a:r>
              <a:rPr lang="pt-BR" sz="800" dirty="0" err="1"/>
              <a:t>DataVis</a:t>
            </a:r>
            <a:r>
              <a:rPr lang="pt-BR" sz="800" dirty="0"/>
              <a:t>. </a:t>
            </a:r>
            <a:r>
              <a:rPr lang="pt-BR" sz="800" dirty="0" err="1"/>
              <a:t>Ex</a:t>
            </a:r>
            <a:r>
              <a:rPr lang="pt-BR" sz="800" dirty="0"/>
              <a:t>: os relacionamentos, configurações de campos/medidas já vem prontos da camada de dados;</a:t>
            </a:r>
          </a:p>
          <a:p>
            <a:r>
              <a:rPr lang="pt-BR" sz="800" dirty="0"/>
              <a:t>. Hierarquia: Definindo a hierarquia de agrupamento de informações</a:t>
            </a:r>
          </a:p>
          <a:p>
            <a:r>
              <a:rPr lang="pt-BR" sz="800" dirty="0"/>
              <a:t>. Governança: garantir que as medida definidas sejam sempre a mesma. </a:t>
            </a:r>
            <a:r>
              <a:rPr lang="pt-BR" sz="800" dirty="0" err="1"/>
              <a:t>Ex</a:t>
            </a:r>
            <a:r>
              <a:rPr lang="pt-BR" sz="800" dirty="0"/>
              <a:t>: Lucro Líquido para todos os setores da fábrica possui a mesma formula, não dando possibilidade de cada setor ter um número diferente levar para reunião:</a:t>
            </a:r>
          </a:p>
          <a:p>
            <a:r>
              <a:rPr lang="pt-BR" sz="800" dirty="0"/>
              <a:t>. Centralização: evitar conflito de informação;</a:t>
            </a:r>
          </a:p>
          <a:p>
            <a:r>
              <a:rPr lang="pt-BR" sz="800" dirty="0"/>
              <a:t>. Performance: Todo o processamento é feito no servidor do </a:t>
            </a:r>
            <a:r>
              <a:rPr lang="pt-BR" sz="800" dirty="0" err="1"/>
              <a:t>Analyses</a:t>
            </a:r>
            <a:r>
              <a:rPr lang="pt-BR" sz="800" dirty="0"/>
              <a:t> </a:t>
            </a:r>
            <a:r>
              <a:rPr lang="pt-BR" sz="800" dirty="0" err="1"/>
              <a:t>services</a:t>
            </a:r>
            <a:r>
              <a:rPr lang="pt-BR" sz="800" dirty="0"/>
              <a:t>. </a:t>
            </a:r>
            <a:r>
              <a:rPr lang="pt-BR" sz="800" dirty="0" err="1"/>
              <a:t>Ex</a:t>
            </a:r>
            <a:r>
              <a:rPr lang="pt-BR" sz="800" dirty="0"/>
              <a:t>: Eu tenho 1 bilhões de linha e quero agrupar por estado. Ao invés de eu trazer todas essas 1bilhao de linhas e calcular dentro do seu computador no </a:t>
            </a:r>
            <a:r>
              <a:rPr lang="pt-BR" sz="800" dirty="0" err="1"/>
              <a:t>pbix</a:t>
            </a:r>
            <a:r>
              <a:rPr lang="pt-BR" sz="800" dirty="0"/>
              <a:t>, ele vai calcular isso lá no </a:t>
            </a:r>
            <a:r>
              <a:rPr lang="pt-BR" sz="800" dirty="0" err="1"/>
              <a:t>Analyses</a:t>
            </a:r>
            <a:r>
              <a:rPr lang="pt-BR" sz="800" dirty="0"/>
              <a:t> Services e vai retornar para o seu </a:t>
            </a:r>
            <a:r>
              <a:rPr lang="pt-BR" sz="800" dirty="0" err="1"/>
              <a:t>PwBi</a:t>
            </a:r>
            <a:r>
              <a:rPr lang="pt-BR" sz="800" dirty="0"/>
              <a:t> somente as 27 linhas de estado já com os valores agrupados e calculados, por isso é tão rápido; </a:t>
            </a:r>
          </a:p>
        </p:txBody>
      </p:sp>
      <p:sp>
        <p:nvSpPr>
          <p:cNvPr id="29" name="CaixaDeTexto 28">
            <a:extLst>
              <a:ext uri="{FF2B5EF4-FFF2-40B4-BE49-F238E27FC236}">
                <a16:creationId xmlns:a16="http://schemas.microsoft.com/office/drawing/2014/main" id="{0A9B36C9-5422-64A0-E1AE-25724232A3E1}"/>
              </a:ext>
            </a:extLst>
          </p:cNvPr>
          <p:cNvSpPr txBox="1"/>
          <p:nvPr/>
        </p:nvSpPr>
        <p:spPr>
          <a:xfrm>
            <a:off x="156486" y="2768241"/>
            <a:ext cx="11823825" cy="830997"/>
          </a:xfrm>
          <a:prstGeom prst="rect">
            <a:avLst/>
          </a:prstGeom>
          <a:noFill/>
        </p:spPr>
        <p:txBody>
          <a:bodyPr wrap="square">
            <a:spAutoFit/>
          </a:bodyPr>
          <a:lstStyle/>
          <a:p>
            <a:r>
              <a:rPr lang="pt-BR" sz="800" dirty="0"/>
              <a:t>- as equipes de TI trabalham continuamente para identificar os casos de uso de maior valor em toda a cadeia da fabrica.</a:t>
            </a:r>
          </a:p>
          <a:p>
            <a:r>
              <a:rPr lang="pt-BR" sz="800" dirty="0">
                <a:highlight>
                  <a:srgbClr val="FFFF00"/>
                </a:highlight>
              </a:rPr>
              <a:t>- Investir pesadamente em nossa arquitetura de data </a:t>
            </a:r>
            <a:r>
              <a:rPr lang="pt-BR" sz="800" dirty="0" err="1">
                <a:highlight>
                  <a:srgbClr val="FFFF00"/>
                </a:highlight>
              </a:rPr>
              <a:t>lake</a:t>
            </a:r>
            <a:r>
              <a:rPr lang="pt-BR" sz="800" dirty="0">
                <a:highlight>
                  <a:srgbClr val="FFFF00"/>
                </a:highlight>
              </a:rPr>
              <a:t>. desafio de escalar sua infraestrutura de dados para análise, processamento de big data e aprendizado de máquina (complexidades de um crescimento exponencial de dados).</a:t>
            </a:r>
          </a:p>
          <a:p>
            <a:r>
              <a:rPr lang="pt-BR" sz="800" dirty="0">
                <a:highlight>
                  <a:srgbClr val="FFFF00"/>
                </a:highlight>
              </a:rPr>
              <a:t>- Desenvolver Habilidades de engenharia e ciência de dados necessárias para criar soluções baseadas em dados.</a:t>
            </a:r>
          </a:p>
          <a:p>
            <a:r>
              <a:rPr lang="pt-BR" sz="800" dirty="0"/>
              <a:t>- Permitir que nossas equipes de dados consultem rapidamente nossos enormes conjuntos de dados da maneira mais simples possível. </a:t>
            </a:r>
          </a:p>
          <a:p>
            <a:r>
              <a:rPr lang="pt-BR" sz="800" dirty="0"/>
              <a:t>- A capacidade de executar consultas rápidas em conjuntos de dados em escala de </a:t>
            </a:r>
            <a:r>
              <a:rPr lang="pt-BR" sz="800" dirty="0" err="1"/>
              <a:t>petabytes</a:t>
            </a:r>
            <a:r>
              <a:rPr lang="pt-BR" sz="800" dirty="0"/>
              <a:t> usando ferramentas de BI padrão é um divisor de águas para nós.</a:t>
            </a:r>
          </a:p>
          <a:p>
            <a:r>
              <a:rPr lang="pt-BR" sz="800" dirty="0"/>
              <a:t>-Alfabetização de dados: promover uma cultura de alfabetização de dados para que os consumidores de dados técnicos e não técnicos possam colaborar em um lugar só e utilizar os dados para uma visão única e oportuna.</a:t>
            </a:r>
          </a:p>
        </p:txBody>
      </p:sp>
      <p:sp>
        <p:nvSpPr>
          <p:cNvPr id="15" name="CaixaDeTexto 14">
            <a:extLst>
              <a:ext uri="{FF2B5EF4-FFF2-40B4-BE49-F238E27FC236}">
                <a16:creationId xmlns:a16="http://schemas.microsoft.com/office/drawing/2014/main" id="{8D962631-A953-6D6D-770A-334634E65AAE}"/>
              </a:ext>
            </a:extLst>
          </p:cNvPr>
          <p:cNvSpPr txBox="1"/>
          <p:nvPr/>
        </p:nvSpPr>
        <p:spPr>
          <a:xfrm>
            <a:off x="204146" y="2480379"/>
            <a:ext cx="1896481" cy="369332"/>
          </a:xfrm>
          <a:prstGeom prst="rect">
            <a:avLst/>
          </a:prstGeom>
          <a:noFill/>
        </p:spPr>
        <p:txBody>
          <a:bodyPr wrap="none" rtlCol="0">
            <a:spAutoFit/>
          </a:bodyPr>
          <a:lstStyle/>
          <a:p>
            <a:r>
              <a:rPr lang="pt-BR" dirty="0"/>
              <a:t>Necessidade HDA:</a:t>
            </a:r>
          </a:p>
        </p:txBody>
      </p:sp>
    </p:spTree>
    <p:extLst>
      <p:ext uri="{BB962C8B-B14F-4D97-AF65-F5344CB8AC3E}">
        <p14:creationId xmlns:p14="http://schemas.microsoft.com/office/powerpoint/2010/main" val="4194980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Texto Explicativo: Seta para a Esquerda 65">
            <a:extLst>
              <a:ext uri="{FF2B5EF4-FFF2-40B4-BE49-F238E27FC236}">
                <a16:creationId xmlns:a16="http://schemas.microsoft.com/office/drawing/2014/main" id="{5DAD45A4-9BEE-7B13-F9DC-C83A68995DA3}"/>
              </a:ext>
            </a:extLst>
          </p:cNvPr>
          <p:cNvSpPr/>
          <p:nvPr/>
        </p:nvSpPr>
        <p:spPr>
          <a:xfrm flipH="1">
            <a:off x="5703972" y="2172720"/>
            <a:ext cx="3397042" cy="1733725"/>
          </a:xfrm>
          <a:prstGeom prst="leftArrowCallout">
            <a:avLst>
              <a:gd name="adj1" fmla="val 150128"/>
              <a:gd name="adj2" fmla="val 50000"/>
              <a:gd name="adj3" fmla="val 7726"/>
              <a:gd name="adj4" fmla="val 6474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Texto Explicativo: Seta para a Esquerda 64">
            <a:extLst>
              <a:ext uri="{FF2B5EF4-FFF2-40B4-BE49-F238E27FC236}">
                <a16:creationId xmlns:a16="http://schemas.microsoft.com/office/drawing/2014/main" id="{71776796-B322-582A-CF64-69D4DC2F2AB8}"/>
              </a:ext>
            </a:extLst>
          </p:cNvPr>
          <p:cNvSpPr/>
          <p:nvPr/>
        </p:nvSpPr>
        <p:spPr>
          <a:xfrm flipH="1">
            <a:off x="68465" y="2172721"/>
            <a:ext cx="5562288" cy="1733724"/>
          </a:xfrm>
          <a:prstGeom prst="leftArrowCallout">
            <a:avLst>
              <a:gd name="adj1" fmla="val 150128"/>
              <a:gd name="adj2" fmla="val 75064"/>
              <a:gd name="adj3" fmla="val 18980"/>
              <a:gd name="adj4" fmla="val 6474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pt-BR" dirty="0"/>
          </a:p>
        </p:txBody>
      </p:sp>
      <p:pic>
        <p:nvPicPr>
          <p:cNvPr id="16" name="Picture 22" descr="Process Line Icon PNG, Vector, PSD, and Clipart With Transparent Background  for Free Download | Pngtree">
            <a:extLst>
              <a:ext uri="{FF2B5EF4-FFF2-40B4-BE49-F238E27FC236}">
                <a16:creationId xmlns:a16="http://schemas.microsoft.com/office/drawing/2014/main" id="{CA5F6A98-F944-ADB2-06B9-E349EA754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0232" y="2419646"/>
            <a:ext cx="708753" cy="70875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840B2F0A-D9FB-2EE1-5AE3-0C556BB13E3A}"/>
              </a:ext>
            </a:extLst>
          </p:cNvPr>
          <p:cNvSpPr txBox="1"/>
          <p:nvPr/>
        </p:nvSpPr>
        <p:spPr>
          <a:xfrm>
            <a:off x="-4424" y="6379674"/>
            <a:ext cx="11354384" cy="553998"/>
          </a:xfrm>
          <a:prstGeom prst="rect">
            <a:avLst/>
          </a:prstGeom>
          <a:noFill/>
        </p:spPr>
        <p:txBody>
          <a:bodyPr wrap="square">
            <a:spAutoFit/>
          </a:bodyPr>
          <a:lstStyle/>
          <a:p>
            <a:r>
              <a:rPr lang="pt-BR" sz="1000" dirty="0" err="1"/>
              <a:t>Ex</a:t>
            </a:r>
            <a:r>
              <a:rPr lang="pt-BR" sz="1000" dirty="0"/>
              <a:t>: As lojas </a:t>
            </a:r>
            <a:r>
              <a:rPr lang="pt-BR" sz="1000" dirty="0" err="1"/>
              <a:t>americas</a:t>
            </a:r>
            <a:r>
              <a:rPr lang="pt-BR" sz="1000" dirty="0"/>
              <a:t> venderam 1milhao em SP. O </a:t>
            </a:r>
            <a:r>
              <a:rPr lang="pt-BR" sz="1000" dirty="0" err="1"/>
              <a:t>Grao</a:t>
            </a:r>
            <a:r>
              <a:rPr lang="pt-BR" sz="1000" dirty="0"/>
              <a:t> é o estado. O grão é as </a:t>
            </a:r>
            <a:r>
              <a:rPr lang="pt-BR" sz="1000" dirty="0" err="1"/>
              <a:t>informaç~çoes</a:t>
            </a:r>
            <a:r>
              <a:rPr lang="pt-BR" sz="1000" dirty="0"/>
              <a:t> que eu posso comparar. Então eu poderia reduzir meu </a:t>
            </a:r>
            <a:r>
              <a:rPr lang="pt-BR" sz="1000" dirty="0" err="1"/>
              <a:t>grao</a:t>
            </a:r>
            <a:r>
              <a:rPr lang="pt-BR" sz="1000" dirty="0"/>
              <a:t> ao menor </a:t>
            </a:r>
            <a:r>
              <a:rPr lang="pt-BR" sz="1000" dirty="0" err="1"/>
              <a:t>possivel</a:t>
            </a:r>
            <a:r>
              <a:rPr lang="pt-BR" sz="1000" dirty="0"/>
              <a:t> que seria o item da venda. assim poderia descer em </a:t>
            </a:r>
            <a:r>
              <a:rPr lang="pt-BR" sz="1000" dirty="0" err="1"/>
              <a:t>drill</a:t>
            </a:r>
            <a:r>
              <a:rPr lang="pt-BR" sz="1000" dirty="0"/>
              <a:t> </a:t>
            </a:r>
            <a:r>
              <a:rPr lang="pt-BR" sz="1000" dirty="0" err="1"/>
              <a:t>down</a:t>
            </a:r>
            <a:r>
              <a:rPr lang="pt-BR" sz="1000" dirty="0"/>
              <a:t> ou fazer agregações conforme necessário. Quanto menor o </a:t>
            </a:r>
            <a:r>
              <a:rPr lang="pt-BR" sz="1000" dirty="0" err="1"/>
              <a:t>nivel</a:t>
            </a:r>
            <a:r>
              <a:rPr lang="pt-BR" sz="1000" dirty="0"/>
              <a:t> de granularidade maior é a carga de processamento do sistema OLAP para entregar a informação. Então imagina processar item por item de cupom de venda de uma rede de supermercado como a lojas americanas. Seria um volume de dados muito grande. É interessante mas </a:t>
            </a:r>
            <a:r>
              <a:rPr lang="pt-BR" sz="1000" dirty="0" err="1"/>
              <a:t>tbm</a:t>
            </a:r>
            <a:r>
              <a:rPr lang="pt-BR" sz="1000" dirty="0"/>
              <a:t> eu preciso programar o meu sistema para lidar cm isso. </a:t>
            </a:r>
          </a:p>
        </p:txBody>
      </p:sp>
      <p:sp>
        <p:nvSpPr>
          <p:cNvPr id="7" name="CaixaDeTexto 6">
            <a:extLst>
              <a:ext uri="{FF2B5EF4-FFF2-40B4-BE49-F238E27FC236}">
                <a16:creationId xmlns:a16="http://schemas.microsoft.com/office/drawing/2014/main" id="{A36E57A2-221F-78D9-35AD-3F9AB1E68FF2}"/>
              </a:ext>
            </a:extLst>
          </p:cNvPr>
          <p:cNvSpPr txBox="1"/>
          <p:nvPr/>
        </p:nvSpPr>
        <p:spPr>
          <a:xfrm>
            <a:off x="-74587" y="6980563"/>
            <a:ext cx="6942112" cy="246221"/>
          </a:xfrm>
          <a:prstGeom prst="rect">
            <a:avLst/>
          </a:prstGeom>
          <a:noFill/>
        </p:spPr>
        <p:txBody>
          <a:bodyPr wrap="square">
            <a:spAutoFit/>
          </a:bodyPr>
          <a:lstStyle/>
          <a:p>
            <a:r>
              <a:rPr lang="pt-BR" sz="1000" dirty="0"/>
              <a:t>O que define a granularidade da tabela  é sempre a necessidade do negocio. aliada a capacidade da tua infraestrutura.</a:t>
            </a:r>
          </a:p>
        </p:txBody>
      </p:sp>
      <p:sp>
        <p:nvSpPr>
          <p:cNvPr id="8" name="CaixaDeTexto 7">
            <a:extLst>
              <a:ext uri="{FF2B5EF4-FFF2-40B4-BE49-F238E27FC236}">
                <a16:creationId xmlns:a16="http://schemas.microsoft.com/office/drawing/2014/main" id="{11DD7752-3F8F-9E63-3A5B-8C5B75CF2767}"/>
              </a:ext>
            </a:extLst>
          </p:cNvPr>
          <p:cNvSpPr txBox="1"/>
          <p:nvPr/>
        </p:nvSpPr>
        <p:spPr>
          <a:xfrm>
            <a:off x="2271383" y="3007690"/>
            <a:ext cx="362600" cy="215444"/>
          </a:xfrm>
          <a:prstGeom prst="rect">
            <a:avLst/>
          </a:prstGeom>
          <a:noFill/>
        </p:spPr>
        <p:txBody>
          <a:bodyPr wrap="none" rtlCol="0">
            <a:spAutoFit/>
          </a:bodyPr>
          <a:lstStyle/>
          <a:p>
            <a:r>
              <a:rPr lang="pt-BR" sz="800" b="1" dirty="0">
                <a:solidFill>
                  <a:schemeClr val="tx1">
                    <a:lumMod val="85000"/>
                    <a:lumOff val="15000"/>
                  </a:schemeClr>
                </a:solidFill>
                <a:latin typeface="Segoe UI" panose="020B0502040204020203" pitchFamily="34" charset="0"/>
                <a:cs typeface="Segoe UI" panose="020B0502040204020203" pitchFamily="34" charset="0"/>
              </a:rPr>
              <a:t>DW</a:t>
            </a:r>
          </a:p>
        </p:txBody>
      </p:sp>
      <p:sp>
        <p:nvSpPr>
          <p:cNvPr id="10" name="CaixaDeTexto 9">
            <a:extLst>
              <a:ext uri="{FF2B5EF4-FFF2-40B4-BE49-F238E27FC236}">
                <a16:creationId xmlns:a16="http://schemas.microsoft.com/office/drawing/2014/main" id="{2ADFAB9E-BCB2-A5C3-982D-344C1CB4CD4A}"/>
              </a:ext>
            </a:extLst>
          </p:cNvPr>
          <p:cNvSpPr txBox="1"/>
          <p:nvPr/>
        </p:nvSpPr>
        <p:spPr>
          <a:xfrm>
            <a:off x="165129" y="3059745"/>
            <a:ext cx="947695" cy="215444"/>
          </a:xfrm>
          <a:prstGeom prst="rect">
            <a:avLst/>
          </a:prstGeom>
          <a:noFill/>
        </p:spPr>
        <p:txBody>
          <a:bodyPr wrap="none" rtlCol="0">
            <a:spAutoFit/>
          </a:bodyPr>
          <a:lstStyle/>
          <a:p>
            <a:r>
              <a:rPr lang="pt-BR" sz="800" b="1" dirty="0">
                <a:solidFill>
                  <a:schemeClr val="tx1">
                    <a:lumMod val="85000"/>
                    <a:lumOff val="15000"/>
                  </a:schemeClr>
                </a:solidFill>
                <a:latin typeface="Segoe UI" panose="020B0502040204020203" pitchFamily="34" charset="0"/>
                <a:cs typeface="Segoe UI" panose="020B0502040204020203" pitchFamily="34" charset="0"/>
              </a:rPr>
              <a:t>DATA SOURCES</a:t>
            </a:r>
          </a:p>
        </p:txBody>
      </p:sp>
      <p:sp>
        <p:nvSpPr>
          <p:cNvPr id="13" name="CaixaDeTexto 12">
            <a:extLst>
              <a:ext uri="{FF2B5EF4-FFF2-40B4-BE49-F238E27FC236}">
                <a16:creationId xmlns:a16="http://schemas.microsoft.com/office/drawing/2014/main" id="{4788E925-4051-B756-E251-95FEAFBE0676}"/>
              </a:ext>
            </a:extLst>
          </p:cNvPr>
          <p:cNvSpPr txBox="1"/>
          <p:nvPr/>
        </p:nvSpPr>
        <p:spPr>
          <a:xfrm>
            <a:off x="1362230" y="2463251"/>
            <a:ext cx="338554" cy="215444"/>
          </a:xfrm>
          <a:prstGeom prst="rect">
            <a:avLst/>
          </a:prstGeom>
          <a:noFill/>
        </p:spPr>
        <p:txBody>
          <a:bodyPr wrap="square" rtlCol="0">
            <a:spAutoFit/>
          </a:bodyPr>
          <a:lstStyle/>
          <a:p>
            <a:r>
              <a:rPr lang="pt-BR" sz="800" i="1" dirty="0">
                <a:solidFill>
                  <a:schemeClr val="bg1">
                    <a:lumMod val="50000"/>
                  </a:schemeClr>
                </a:solidFill>
                <a:latin typeface="Segoe UI" panose="020B0502040204020203" pitchFamily="34" charset="0"/>
                <a:cs typeface="Segoe UI" panose="020B0502040204020203" pitchFamily="34" charset="0"/>
              </a:rPr>
              <a:t>ETL</a:t>
            </a:r>
          </a:p>
        </p:txBody>
      </p:sp>
      <p:sp>
        <p:nvSpPr>
          <p:cNvPr id="14" name="CaixaDeTexto 13">
            <a:extLst>
              <a:ext uri="{FF2B5EF4-FFF2-40B4-BE49-F238E27FC236}">
                <a16:creationId xmlns:a16="http://schemas.microsoft.com/office/drawing/2014/main" id="{282ABE87-539A-8D62-C712-F09B17E51596}"/>
              </a:ext>
            </a:extLst>
          </p:cNvPr>
          <p:cNvSpPr txBox="1"/>
          <p:nvPr/>
        </p:nvSpPr>
        <p:spPr>
          <a:xfrm>
            <a:off x="3466160" y="3004258"/>
            <a:ext cx="995785" cy="215444"/>
          </a:xfrm>
          <a:prstGeom prst="rect">
            <a:avLst/>
          </a:prstGeom>
          <a:noFill/>
        </p:spPr>
        <p:txBody>
          <a:bodyPr wrap="none" rtlCol="0">
            <a:spAutoFit/>
          </a:bodyPr>
          <a:lstStyle/>
          <a:p>
            <a:r>
              <a:rPr lang="pt-BR" sz="800" b="1" dirty="0">
                <a:solidFill>
                  <a:schemeClr val="tx1">
                    <a:lumMod val="85000"/>
                    <a:lumOff val="15000"/>
                  </a:schemeClr>
                </a:solidFill>
                <a:latin typeface="Segoe UI" panose="020B0502040204020203" pitchFamily="34" charset="0"/>
                <a:cs typeface="Segoe UI" panose="020B0502040204020203" pitchFamily="34" charset="0"/>
              </a:rPr>
              <a:t>Analises Services</a:t>
            </a:r>
          </a:p>
        </p:txBody>
      </p:sp>
      <p:pic>
        <p:nvPicPr>
          <p:cNvPr id="15" name="Gráfico 14" descr="Banco de dados estrutura de tópicos">
            <a:extLst>
              <a:ext uri="{FF2B5EF4-FFF2-40B4-BE49-F238E27FC236}">
                <a16:creationId xmlns:a16="http://schemas.microsoft.com/office/drawing/2014/main" id="{8D1892B1-39DC-E6E9-1F8F-3FFAD82979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7002" y="2332650"/>
            <a:ext cx="878992" cy="770286"/>
          </a:xfrm>
          <a:prstGeom prst="rect">
            <a:avLst/>
          </a:prstGeom>
        </p:spPr>
      </p:pic>
      <p:sp>
        <p:nvSpPr>
          <p:cNvPr id="23" name="CaixaDeTexto 22">
            <a:extLst>
              <a:ext uri="{FF2B5EF4-FFF2-40B4-BE49-F238E27FC236}">
                <a16:creationId xmlns:a16="http://schemas.microsoft.com/office/drawing/2014/main" id="{58ABA05B-C476-9BA4-F5C8-ACD693B1E1D5}"/>
              </a:ext>
            </a:extLst>
          </p:cNvPr>
          <p:cNvSpPr txBox="1"/>
          <p:nvPr/>
        </p:nvSpPr>
        <p:spPr>
          <a:xfrm>
            <a:off x="2777959" y="2717065"/>
            <a:ext cx="643125" cy="215444"/>
          </a:xfrm>
          <a:prstGeom prst="rect">
            <a:avLst/>
          </a:prstGeom>
          <a:noFill/>
        </p:spPr>
        <p:txBody>
          <a:bodyPr wrap="none" rtlCol="0">
            <a:spAutoFit/>
          </a:bodyPr>
          <a:lstStyle/>
          <a:p>
            <a:r>
              <a:rPr lang="pt-BR" sz="800" i="1" dirty="0" err="1">
                <a:solidFill>
                  <a:schemeClr val="bg1">
                    <a:lumMod val="50000"/>
                  </a:schemeClr>
                </a:solidFill>
                <a:latin typeface="Segoe UI" panose="020B0502040204020203" pitchFamily="34" charset="0"/>
                <a:cs typeface="Segoe UI" panose="020B0502040204020203" pitchFamily="34" charset="0"/>
              </a:rPr>
              <a:t>DataTools</a:t>
            </a:r>
            <a:endParaRPr lang="pt-BR" sz="800" i="1" dirty="0">
              <a:solidFill>
                <a:schemeClr val="bg1">
                  <a:lumMod val="50000"/>
                </a:schemeClr>
              </a:solidFill>
              <a:latin typeface="Segoe UI" panose="020B0502040204020203" pitchFamily="34" charset="0"/>
              <a:cs typeface="Segoe UI" panose="020B0502040204020203" pitchFamily="34" charset="0"/>
            </a:endParaRPr>
          </a:p>
        </p:txBody>
      </p:sp>
      <p:grpSp>
        <p:nvGrpSpPr>
          <p:cNvPr id="30" name="Agrupar 29">
            <a:extLst>
              <a:ext uri="{FF2B5EF4-FFF2-40B4-BE49-F238E27FC236}">
                <a16:creationId xmlns:a16="http://schemas.microsoft.com/office/drawing/2014/main" id="{E5380066-2829-67FF-0C14-3622448652CC}"/>
              </a:ext>
            </a:extLst>
          </p:cNvPr>
          <p:cNvGrpSpPr/>
          <p:nvPr/>
        </p:nvGrpSpPr>
        <p:grpSpPr>
          <a:xfrm>
            <a:off x="3475051" y="3139622"/>
            <a:ext cx="792628" cy="775120"/>
            <a:chOff x="9297481" y="5495347"/>
            <a:chExt cx="792628" cy="775120"/>
          </a:xfrm>
        </p:grpSpPr>
        <p:pic>
          <p:nvPicPr>
            <p:cNvPr id="31" name="Picture 4" descr="Laptop User Icon Images – Browse 59,819 Stock Photos, Vectors, and Video |  Adobe Stock">
              <a:extLst>
                <a:ext uri="{FF2B5EF4-FFF2-40B4-BE49-F238E27FC236}">
                  <a16:creationId xmlns:a16="http://schemas.microsoft.com/office/drawing/2014/main" id="{2AA1AA05-9083-1FA3-AC4C-1790328BE0C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278" l="10000" r="90000">
                          <a14:foregroundMark x1="18889" y1="70000" x2="20278" y2="62778"/>
                          <a14:foregroundMark x1="46389" y1="88889" x2="53056" y2="90278"/>
                          <a14:foregroundMark x1="56667" y1="31944" x2="53611" y2="21111"/>
                        </a14:backgroundRemoval>
                      </a14:imgEffect>
                    </a14:imgLayer>
                  </a14:imgProps>
                </a:ext>
                <a:ext uri="{28A0092B-C50C-407E-A947-70E740481C1C}">
                  <a14:useLocalDpi xmlns:a14="http://schemas.microsoft.com/office/drawing/2010/main" val="0"/>
                </a:ext>
              </a:extLst>
            </a:blip>
            <a:srcRect/>
            <a:stretch>
              <a:fillRect/>
            </a:stretch>
          </p:blipFill>
          <p:spPr bwMode="auto">
            <a:xfrm>
              <a:off x="9297481" y="5623936"/>
              <a:ext cx="409941" cy="409941"/>
            </a:xfrm>
            <a:prstGeom prst="rect">
              <a:avLst/>
            </a:prstGeom>
            <a:noFill/>
            <a:extLst>
              <a:ext uri="{909E8E84-426E-40DD-AFC4-6F175D3DCCD1}">
                <a14:hiddenFill xmlns:a14="http://schemas.microsoft.com/office/drawing/2010/main">
                  <a:solidFill>
                    <a:srgbClr val="FFFFFF"/>
                  </a:solidFill>
                </a14:hiddenFill>
              </a:ext>
            </a:extLst>
          </p:spPr>
        </p:pic>
        <p:sp>
          <p:nvSpPr>
            <p:cNvPr id="32" name="CaixaDeTexto 31">
              <a:extLst>
                <a:ext uri="{FF2B5EF4-FFF2-40B4-BE49-F238E27FC236}">
                  <a16:creationId xmlns:a16="http://schemas.microsoft.com/office/drawing/2014/main" id="{BBBDAF89-4AB5-914B-A697-5FB3B41986AD}"/>
                </a:ext>
              </a:extLst>
            </p:cNvPr>
            <p:cNvSpPr txBox="1"/>
            <p:nvPr/>
          </p:nvSpPr>
          <p:spPr>
            <a:xfrm>
              <a:off x="9348325" y="6024246"/>
              <a:ext cx="647934" cy="246221"/>
            </a:xfrm>
            <a:prstGeom prst="rect">
              <a:avLst/>
            </a:prstGeom>
            <a:noFill/>
          </p:spPr>
          <p:txBody>
            <a:bodyPr wrap="none" rtlCol="0">
              <a:spAutoFit/>
            </a:bodyPr>
            <a:lstStyle/>
            <a:p>
              <a:pPr algn="ctr"/>
              <a:r>
                <a:rPr lang="pt-BR" sz="1000" dirty="0"/>
                <a:t>Analistas</a:t>
              </a:r>
            </a:p>
          </p:txBody>
        </p:sp>
        <p:pic>
          <p:nvPicPr>
            <p:cNvPr id="33" name="Picture 4" descr="Laptop User Icon Images – Browse 59,819 Stock Photos, Vectors, and Video |  Adobe Stock">
              <a:extLst>
                <a:ext uri="{FF2B5EF4-FFF2-40B4-BE49-F238E27FC236}">
                  <a16:creationId xmlns:a16="http://schemas.microsoft.com/office/drawing/2014/main" id="{5545AD2A-D0D9-D52C-8393-8598F5D2D98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278" l="10000" r="90000">
                          <a14:foregroundMark x1="18889" y1="70000" x2="20278" y2="62778"/>
                          <a14:foregroundMark x1="46389" y1="88889" x2="53056" y2="90278"/>
                          <a14:foregroundMark x1="56667" y1="31944" x2="53611" y2="21111"/>
                        </a14:backgroundRemoval>
                      </a14:imgEffect>
                    </a14:imgLayer>
                  </a14:imgProps>
                </a:ext>
                <a:ext uri="{28A0092B-C50C-407E-A947-70E740481C1C}">
                  <a14:useLocalDpi xmlns:a14="http://schemas.microsoft.com/office/drawing/2010/main" val="0"/>
                </a:ext>
              </a:extLst>
            </a:blip>
            <a:srcRect/>
            <a:stretch>
              <a:fillRect/>
            </a:stretch>
          </p:blipFill>
          <p:spPr bwMode="auto">
            <a:xfrm>
              <a:off x="9481902" y="5495347"/>
              <a:ext cx="409941" cy="40994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Laptop User Icon Images – Browse 59,819 Stock Photos, Vectors, and Video |  Adobe Stock">
              <a:extLst>
                <a:ext uri="{FF2B5EF4-FFF2-40B4-BE49-F238E27FC236}">
                  <a16:creationId xmlns:a16="http://schemas.microsoft.com/office/drawing/2014/main" id="{67F03322-9713-776B-1257-7D6ACFED910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278" l="10000" r="90000">
                          <a14:foregroundMark x1="18889" y1="70000" x2="20278" y2="62778"/>
                          <a14:foregroundMark x1="46389" y1="88889" x2="53056" y2="90278"/>
                          <a14:foregroundMark x1="56667" y1="31944" x2="53611" y2="21111"/>
                        </a14:backgroundRemoval>
                      </a14:imgEffect>
                    </a14:imgLayer>
                  </a14:imgProps>
                </a:ext>
                <a:ext uri="{28A0092B-C50C-407E-A947-70E740481C1C}">
                  <a14:useLocalDpi xmlns:a14="http://schemas.microsoft.com/office/drawing/2010/main" val="0"/>
                </a:ext>
              </a:extLst>
            </a:blip>
            <a:srcRect/>
            <a:stretch>
              <a:fillRect/>
            </a:stretch>
          </p:blipFill>
          <p:spPr bwMode="auto">
            <a:xfrm>
              <a:off x="9680168" y="5623936"/>
              <a:ext cx="409941" cy="409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oogle Shape;2959;p50">
            <a:extLst>
              <a:ext uri="{FF2B5EF4-FFF2-40B4-BE49-F238E27FC236}">
                <a16:creationId xmlns:a16="http://schemas.microsoft.com/office/drawing/2014/main" id="{728AF6E2-0293-076A-0C2B-863A4053EF18}"/>
              </a:ext>
            </a:extLst>
          </p:cNvPr>
          <p:cNvGrpSpPr/>
          <p:nvPr/>
        </p:nvGrpSpPr>
        <p:grpSpPr>
          <a:xfrm>
            <a:off x="1278932" y="2953275"/>
            <a:ext cx="711929" cy="336228"/>
            <a:chOff x="4920150" y="1977875"/>
            <a:chExt cx="68525" cy="33800"/>
          </a:xfrm>
        </p:grpSpPr>
        <p:sp>
          <p:nvSpPr>
            <p:cNvPr id="39" name="Google Shape;2960;p50">
              <a:extLst>
                <a:ext uri="{FF2B5EF4-FFF2-40B4-BE49-F238E27FC236}">
                  <a16:creationId xmlns:a16="http://schemas.microsoft.com/office/drawing/2014/main" id="{28925574-6C7C-F7CE-1C6D-FD7C309C7AC1}"/>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961;p50">
              <a:extLst>
                <a:ext uri="{FF2B5EF4-FFF2-40B4-BE49-F238E27FC236}">
                  <a16:creationId xmlns:a16="http://schemas.microsoft.com/office/drawing/2014/main" id="{78440300-41A4-7CB6-C931-92B92F99F2D9}"/>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62;p50">
              <a:extLst>
                <a:ext uri="{FF2B5EF4-FFF2-40B4-BE49-F238E27FC236}">
                  <a16:creationId xmlns:a16="http://schemas.microsoft.com/office/drawing/2014/main" id="{EC92D4F1-1343-E335-3F5D-E539B379C2D4}"/>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2959;p50">
            <a:extLst>
              <a:ext uri="{FF2B5EF4-FFF2-40B4-BE49-F238E27FC236}">
                <a16:creationId xmlns:a16="http://schemas.microsoft.com/office/drawing/2014/main" id="{DB842479-36E5-2349-A1E0-AD7BD0BB10E2}"/>
              </a:ext>
            </a:extLst>
          </p:cNvPr>
          <p:cNvGrpSpPr/>
          <p:nvPr/>
        </p:nvGrpSpPr>
        <p:grpSpPr>
          <a:xfrm>
            <a:off x="2717636" y="2937935"/>
            <a:ext cx="711929" cy="336228"/>
            <a:chOff x="4920150" y="1977875"/>
            <a:chExt cx="68525" cy="33800"/>
          </a:xfrm>
        </p:grpSpPr>
        <p:sp>
          <p:nvSpPr>
            <p:cNvPr id="43" name="Google Shape;2960;p50">
              <a:extLst>
                <a:ext uri="{FF2B5EF4-FFF2-40B4-BE49-F238E27FC236}">
                  <a16:creationId xmlns:a16="http://schemas.microsoft.com/office/drawing/2014/main" id="{86BD5E1E-4870-D9C4-A6B5-1E2B8A09E353}"/>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961;p50">
              <a:extLst>
                <a:ext uri="{FF2B5EF4-FFF2-40B4-BE49-F238E27FC236}">
                  <a16:creationId xmlns:a16="http://schemas.microsoft.com/office/drawing/2014/main" id="{F1440B4E-08F6-B48A-24F9-C67B19E1A59E}"/>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62;p50">
              <a:extLst>
                <a:ext uri="{FF2B5EF4-FFF2-40B4-BE49-F238E27FC236}">
                  <a16:creationId xmlns:a16="http://schemas.microsoft.com/office/drawing/2014/main" id="{BB7FAE9F-62E2-BECD-39D2-6149BFA566BE}"/>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959;p50">
            <a:extLst>
              <a:ext uri="{FF2B5EF4-FFF2-40B4-BE49-F238E27FC236}">
                <a16:creationId xmlns:a16="http://schemas.microsoft.com/office/drawing/2014/main" id="{43E2B8BD-8CB6-23CE-7CF7-B207F6068D8C}"/>
              </a:ext>
            </a:extLst>
          </p:cNvPr>
          <p:cNvGrpSpPr/>
          <p:nvPr/>
        </p:nvGrpSpPr>
        <p:grpSpPr>
          <a:xfrm>
            <a:off x="4742907" y="2904364"/>
            <a:ext cx="711929" cy="336228"/>
            <a:chOff x="4920150" y="1977875"/>
            <a:chExt cx="68525" cy="33800"/>
          </a:xfrm>
        </p:grpSpPr>
        <p:sp>
          <p:nvSpPr>
            <p:cNvPr id="47" name="Google Shape;2960;p50">
              <a:extLst>
                <a:ext uri="{FF2B5EF4-FFF2-40B4-BE49-F238E27FC236}">
                  <a16:creationId xmlns:a16="http://schemas.microsoft.com/office/drawing/2014/main" id="{EE2DED8F-053D-57BB-3ABB-5780A720FF3E}"/>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961;p50">
              <a:extLst>
                <a:ext uri="{FF2B5EF4-FFF2-40B4-BE49-F238E27FC236}">
                  <a16:creationId xmlns:a16="http://schemas.microsoft.com/office/drawing/2014/main" id="{0D8F0EE3-EDB9-3992-7248-94ABDEC3D3EA}"/>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62;p50">
              <a:extLst>
                <a:ext uri="{FF2B5EF4-FFF2-40B4-BE49-F238E27FC236}">
                  <a16:creationId xmlns:a16="http://schemas.microsoft.com/office/drawing/2014/main" id="{2C245441-C6CD-32AD-0161-5A1D488BD668}"/>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CaixaDeTexto 49">
            <a:extLst>
              <a:ext uri="{FF2B5EF4-FFF2-40B4-BE49-F238E27FC236}">
                <a16:creationId xmlns:a16="http://schemas.microsoft.com/office/drawing/2014/main" id="{1CED702E-E168-89DC-1153-61250642CBC0}"/>
              </a:ext>
            </a:extLst>
          </p:cNvPr>
          <p:cNvSpPr txBox="1"/>
          <p:nvPr/>
        </p:nvSpPr>
        <p:spPr>
          <a:xfrm>
            <a:off x="4854350" y="2666634"/>
            <a:ext cx="577402" cy="215444"/>
          </a:xfrm>
          <a:prstGeom prst="rect">
            <a:avLst/>
          </a:prstGeom>
          <a:noFill/>
        </p:spPr>
        <p:txBody>
          <a:bodyPr wrap="none" rtlCol="0">
            <a:spAutoFit/>
          </a:bodyPr>
          <a:lstStyle/>
          <a:p>
            <a:r>
              <a:rPr lang="pt-BR" sz="800" i="1" dirty="0">
                <a:solidFill>
                  <a:schemeClr val="bg1">
                    <a:lumMod val="50000"/>
                  </a:schemeClr>
                </a:solidFill>
                <a:latin typeface="Segoe UI" panose="020B0502040204020203" pitchFamily="34" charset="0"/>
                <a:cs typeface="Segoe UI" panose="020B0502040204020203" pitchFamily="34" charset="0"/>
              </a:rPr>
              <a:t>Data </a:t>
            </a:r>
            <a:r>
              <a:rPr lang="pt-BR" sz="800" i="1" dirty="0" err="1">
                <a:solidFill>
                  <a:schemeClr val="bg1">
                    <a:lumMod val="50000"/>
                  </a:schemeClr>
                </a:solidFill>
                <a:latin typeface="Segoe UI" panose="020B0502040204020203" pitchFamily="34" charset="0"/>
                <a:cs typeface="Segoe UI" panose="020B0502040204020203" pitchFamily="34" charset="0"/>
              </a:rPr>
              <a:t>Gw</a:t>
            </a:r>
            <a:endParaRPr lang="pt-BR" sz="800" i="1" dirty="0">
              <a:solidFill>
                <a:schemeClr val="bg1">
                  <a:lumMod val="50000"/>
                </a:schemeClr>
              </a:solidFill>
              <a:latin typeface="Segoe UI" panose="020B0502040204020203" pitchFamily="34" charset="0"/>
              <a:cs typeface="Segoe UI" panose="020B0502040204020203" pitchFamily="34" charset="0"/>
            </a:endParaRPr>
          </a:p>
        </p:txBody>
      </p:sp>
      <p:sp>
        <p:nvSpPr>
          <p:cNvPr id="55" name="CaixaDeTexto 54">
            <a:extLst>
              <a:ext uri="{FF2B5EF4-FFF2-40B4-BE49-F238E27FC236}">
                <a16:creationId xmlns:a16="http://schemas.microsoft.com/office/drawing/2014/main" id="{6392762B-B22A-05BC-2274-F2ABA8952AD6}"/>
              </a:ext>
            </a:extLst>
          </p:cNvPr>
          <p:cNvSpPr txBox="1"/>
          <p:nvPr/>
        </p:nvSpPr>
        <p:spPr>
          <a:xfrm>
            <a:off x="7781165" y="2674428"/>
            <a:ext cx="1180130" cy="553998"/>
          </a:xfrm>
          <a:prstGeom prst="rect">
            <a:avLst/>
          </a:prstGeom>
          <a:noFill/>
        </p:spPr>
        <p:txBody>
          <a:bodyPr wrap="none" rtlCol="0">
            <a:spAutoFit/>
          </a:bodyPr>
          <a:lstStyle/>
          <a:p>
            <a:pPr algn="ctr"/>
            <a:r>
              <a:rPr lang="pt-BR" sz="1000" dirty="0"/>
              <a:t>- Data </a:t>
            </a:r>
            <a:r>
              <a:rPr lang="pt-BR" sz="1000" dirty="0" err="1"/>
              <a:t>Visualization</a:t>
            </a:r>
            <a:endParaRPr lang="pt-BR" sz="1000" dirty="0"/>
          </a:p>
          <a:p>
            <a:pPr algn="ctr"/>
            <a:r>
              <a:rPr lang="pt-BR" sz="1000" dirty="0"/>
              <a:t>- </a:t>
            </a:r>
            <a:r>
              <a:rPr lang="pt-BR" sz="1000" dirty="0" err="1"/>
              <a:t>Self-servisse</a:t>
            </a:r>
            <a:r>
              <a:rPr lang="pt-BR" sz="1000" dirty="0"/>
              <a:t> BI</a:t>
            </a:r>
          </a:p>
          <a:p>
            <a:pPr algn="ctr"/>
            <a:r>
              <a:rPr lang="pt-BR" sz="1000" dirty="0"/>
              <a:t>- Data </a:t>
            </a:r>
            <a:r>
              <a:rPr lang="pt-BR" sz="1000" dirty="0" err="1"/>
              <a:t>Catalog</a:t>
            </a:r>
            <a:endParaRPr lang="pt-BR" sz="1000" dirty="0"/>
          </a:p>
        </p:txBody>
      </p:sp>
      <p:pic>
        <p:nvPicPr>
          <p:cNvPr id="61" name="Imagem 60" descr="Uma imagem contendo Interface gráfica do usuário&#10;&#10;Descrição gerada automaticamente">
            <a:extLst>
              <a:ext uri="{FF2B5EF4-FFF2-40B4-BE49-F238E27FC236}">
                <a16:creationId xmlns:a16="http://schemas.microsoft.com/office/drawing/2014/main" id="{F8E5E3C8-FB68-F8CC-0682-61BC1F3957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659020" y="2271870"/>
            <a:ext cx="2227971" cy="1582137"/>
          </a:xfrm>
          <a:prstGeom prst="rect">
            <a:avLst/>
          </a:prstGeom>
        </p:spPr>
      </p:pic>
      <p:pic>
        <p:nvPicPr>
          <p:cNvPr id="63" name="Picture 22" descr="Why can't I access Get Apps icon in Power BI?">
            <a:extLst>
              <a:ext uri="{FF2B5EF4-FFF2-40B4-BE49-F238E27FC236}">
                <a16:creationId xmlns:a16="http://schemas.microsoft.com/office/drawing/2014/main" id="{470DE341-02A3-0115-D5A9-42D3512A2A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0518" y="2368440"/>
            <a:ext cx="412814" cy="412814"/>
          </a:xfrm>
          <a:prstGeom prst="rect">
            <a:avLst/>
          </a:prstGeom>
          <a:noFill/>
          <a:extLst>
            <a:ext uri="{909E8E84-426E-40DD-AFC4-6F175D3DCCD1}">
              <a14:hiddenFill xmlns:a14="http://schemas.microsoft.com/office/drawing/2010/main">
                <a:solidFill>
                  <a:srgbClr val="FFFFFF"/>
                </a:solidFill>
              </a14:hiddenFill>
            </a:ext>
          </a:extLst>
        </p:spPr>
      </p:pic>
      <p:sp>
        <p:nvSpPr>
          <p:cNvPr id="64" name="CaixaDeTexto 63">
            <a:extLst>
              <a:ext uri="{FF2B5EF4-FFF2-40B4-BE49-F238E27FC236}">
                <a16:creationId xmlns:a16="http://schemas.microsoft.com/office/drawing/2014/main" id="{6C4D469B-8D46-CBA5-B938-A42EEF7E7A53}"/>
              </a:ext>
            </a:extLst>
          </p:cNvPr>
          <p:cNvSpPr txBox="1"/>
          <p:nvPr/>
        </p:nvSpPr>
        <p:spPr>
          <a:xfrm>
            <a:off x="2165329" y="1875158"/>
            <a:ext cx="893514" cy="338554"/>
          </a:xfrm>
          <a:prstGeom prst="rect">
            <a:avLst/>
          </a:prstGeom>
          <a:noFill/>
        </p:spPr>
        <p:txBody>
          <a:bodyPr wrap="none" rtlCol="0">
            <a:spAutoFit/>
          </a:bodyPr>
          <a:lstStyle/>
          <a:p>
            <a:pPr algn="ctr"/>
            <a:r>
              <a:rPr lang="pt-BR" sz="1600" b="1" dirty="0"/>
              <a:t>DTI HDA</a:t>
            </a:r>
          </a:p>
        </p:txBody>
      </p:sp>
      <p:sp>
        <p:nvSpPr>
          <p:cNvPr id="68" name="CaixaDeTexto 67">
            <a:extLst>
              <a:ext uri="{FF2B5EF4-FFF2-40B4-BE49-F238E27FC236}">
                <a16:creationId xmlns:a16="http://schemas.microsoft.com/office/drawing/2014/main" id="{2386AB3B-B973-FD95-2D63-2A4EA00FFF5A}"/>
              </a:ext>
            </a:extLst>
          </p:cNvPr>
          <p:cNvSpPr txBox="1"/>
          <p:nvPr/>
        </p:nvSpPr>
        <p:spPr>
          <a:xfrm>
            <a:off x="3655778" y="2658143"/>
            <a:ext cx="461365" cy="246221"/>
          </a:xfrm>
          <a:prstGeom prst="rect">
            <a:avLst/>
          </a:prstGeom>
          <a:noFill/>
        </p:spPr>
        <p:txBody>
          <a:bodyPr wrap="square">
            <a:spAutoFit/>
          </a:bodyPr>
          <a:lstStyle/>
          <a:p>
            <a:pPr marL="0" indent="0">
              <a:buNone/>
            </a:pPr>
            <a:r>
              <a:rPr lang="pt-BR" sz="1000" dirty="0"/>
              <a:t>OLAP</a:t>
            </a:r>
          </a:p>
        </p:txBody>
      </p:sp>
      <p:sp>
        <p:nvSpPr>
          <p:cNvPr id="69" name="Texto Explicativo: Seta para a Esquerda 68">
            <a:extLst>
              <a:ext uri="{FF2B5EF4-FFF2-40B4-BE49-F238E27FC236}">
                <a16:creationId xmlns:a16="http://schemas.microsoft.com/office/drawing/2014/main" id="{5F8A4B4D-65C8-8CBF-D0A7-7A3835A45113}"/>
              </a:ext>
            </a:extLst>
          </p:cNvPr>
          <p:cNvSpPr/>
          <p:nvPr/>
        </p:nvSpPr>
        <p:spPr>
          <a:xfrm flipH="1">
            <a:off x="5677245" y="289978"/>
            <a:ext cx="3397042" cy="1423271"/>
          </a:xfrm>
          <a:prstGeom prst="leftArrowCallout">
            <a:avLst>
              <a:gd name="adj1" fmla="val 150128"/>
              <a:gd name="adj2" fmla="val 50000"/>
              <a:gd name="adj3" fmla="val 6225"/>
              <a:gd name="adj4" fmla="val 3081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Texto Explicativo: Seta para a Esquerda 69">
            <a:extLst>
              <a:ext uri="{FF2B5EF4-FFF2-40B4-BE49-F238E27FC236}">
                <a16:creationId xmlns:a16="http://schemas.microsoft.com/office/drawing/2014/main" id="{A1382061-8338-4C25-B7E6-33735CE47438}"/>
              </a:ext>
            </a:extLst>
          </p:cNvPr>
          <p:cNvSpPr/>
          <p:nvPr/>
        </p:nvSpPr>
        <p:spPr>
          <a:xfrm flipH="1">
            <a:off x="68465" y="371008"/>
            <a:ext cx="5562288" cy="1287718"/>
          </a:xfrm>
          <a:prstGeom prst="leftArrowCallout">
            <a:avLst>
              <a:gd name="adj1" fmla="val 150128"/>
              <a:gd name="adj2" fmla="val 75064"/>
              <a:gd name="adj3" fmla="val 20742"/>
              <a:gd name="adj4" fmla="val 6474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pt-BR" dirty="0"/>
          </a:p>
        </p:txBody>
      </p:sp>
      <p:sp>
        <p:nvSpPr>
          <p:cNvPr id="72" name="Espaço Reservado para Conteúdo 2">
            <a:extLst>
              <a:ext uri="{FF2B5EF4-FFF2-40B4-BE49-F238E27FC236}">
                <a16:creationId xmlns:a16="http://schemas.microsoft.com/office/drawing/2014/main" id="{3797B867-0144-1092-D1E2-C988FA012F51}"/>
              </a:ext>
            </a:extLst>
          </p:cNvPr>
          <p:cNvSpPr txBox="1">
            <a:spLocks/>
          </p:cNvSpPr>
          <p:nvPr/>
        </p:nvSpPr>
        <p:spPr>
          <a:xfrm>
            <a:off x="147456" y="-458545"/>
            <a:ext cx="1024337" cy="4797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OLAP</a:t>
            </a:r>
          </a:p>
        </p:txBody>
      </p:sp>
      <p:sp>
        <p:nvSpPr>
          <p:cNvPr id="73" name="CaixaDeTexto 72">
            <a:extLst>
              <a:ext uri="{FF2B5EF4-FFF2-40B4-BE49-F238E27FC236}">
                <a16:creationId xmlns:a16="http://schemas.microsoft.com/office/drawing/2014/main" id="{772AD5B5-0C37-2DC1-DC12-120B08D6AED8}"/>
              </a:ext>
            </a:extLst>
          </p:cNvPr>
          <p:cNvSpPr txBox="1"/>
          <p:nvPr/>
        </p:nvSpPr>
        <p:spPr>
          <a:xfrm>
            <a:off x="3095717" y="1347881"/>
            <a:ext cx="362600" cy="215444"/>
          </a:xfrm>
          <a:prstGeom prst="rect">
            <a:avLst/>
          </a:prstGeom>
          <a:noFill/>
        </p:spPr>
        <p:txBody>
          <a:bodyPr wrap="none" rtlCol="0">
            <a:spAutoFit/>
          </a:bodyPr>
          <a:lstStyle/>
          <a:p>
            <a:r>
              <a:rPr lang="pt-BR" sz="800" b="1" dirty="0">
                <a:solidFill>
                  <a:schemeClr val="tx1">
                    <a:lumMod val="85000"/>
                    <a:lumOff val="15000"/>
                  </a:schemeClr>
                </a:solidFill>
                <a:latin typeface="Segoe UI" panose="020B0502040204020203" pitchFamily="34" charset="0"/>
                <a:cs typeface="Segoe UI" panose="020B0502040204020203" pitchFamily="34" charset="0"/>
              </a:rPr>
              <a:t>DW</a:t>
            </a:r>
          </a:p>
        </p:txBody>
      </p:sp>
      <p:pic>
        <p:nvPicPr>
          <p:cNvPr id="74" name="Imagem 73">
            <a:extLst>
              <a:ext uri="{FF2B5EF4-FFF2-40B4-BE49-F238E27FC236}">
                <a16:creationId xmlns:a16="http://schemas.microsoft.com/office/drawing/2014/main" id="{BC24902D-9461-AE86-6FF6-2BDC81614FD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1652" y="532107"/>
            <a:ext cx="954648" cy="708753"/>
          </a:xfrm>
          <a:prstGeom prst="rect">
            <a:avLst/>
          </a:prstGeom>
        </p:spPr>
      </p:pic>
      <p:sp>
        <p:nvSpPr>
          <p:cNvPr id="75" name="CaixaDeTexto 74">
            <a:extLst>
              <a:ext uri="{FF2B5EF4-FFF2-40B4-BE49-F238E27FC236}">
                <a16:creationId xmlns:a16="http://schemas.microsoft.com/office/drawing/2014/main" id="{70D451BF-98E6-3BF6-66EB-7B306577DB47}"/>
              </a:ext>
            </a:extLst>
          </p:cNvPr>
          <p:cNvSpPr txBox="1"/>
          <p:nvPr/>
        </p:nvSpPr>
        <p:spPr>
          <a:xfrm>
            <a:off x="155604" y="1370098"/>
            <a:ext cx="947695" cy="215444"/>
          </a:xfrm>
          <a:prstGeom prst="rect">
            <a:avLst/>
          </a:prstGeom>
          <a:noFill/>
        </p:spPr>
        <p:txBody>
          <a:bodyPr wrap="none" rtlCol="0">
            <a:spAutoFit/>
          </a:bodyPr>
          <a:lstStyle/>
          <a:p>
            <a:r>
              <a:rPr lang="pt-BR" sz="800" b="1" dirty="0">
                <a:solidFill>
                  <a:schemeClr val="tx1">
                    <a:lumMod val="85000"/>
                    <a:lumOff val="15000"/>
                  </a:schemeClr>
                </a:solidFill>
                <a:latin typeface="Segoe UI" panose="020B0502040204020203" pitchFamily="34" charset="0"/>
                <a:cs typeface="Segoe UI" panose="020B0502040204020203" pitchFamily="34" charset="0"/>
              </a:rPr>
              <a:t>DATA SOURCES</a:t>
            </a:r>
          </a:p>
        </p:txBody>
      </p:sp>
      <p:pic>
        <p:nvPicPr>
          <p:cNvPr id="76" name="Gráfico 75" descr="Banco de dados estrutura de tópicos">
            <a:extLst>
              <a:ext uri="{FF2B5EF4-FFF2-40B4-BE49-F238E27FC236}">
                <a16:creationId xmlns:a16="http://schemas.microsoft.com/office/drawing/2014/main" id="{D1272421-082C-D88E-864A-11043A98CF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4768" y="497421"/>
            <a:ext cx="878992" cy="770286"/>
          </a:xfrm>
          <a:prstGeom prst="rect">
            <a:avLst/>
          </a:prstGeom>
        </p:spPr>
      </p:pic>
      <p:pic>
        <p:nvPicPr>
          <p:cNvPr id="77" name="Picture 22" descr="Process Line Icon PNG, Vector, PSD, and Clipart With Transparent Background  for Free Download | Pngtree">
            <a:extLst>
              <a:ext uri="{FF2B5EF4-FFF2-40B4-BE49-F238E27FC236}">
                <a16:creationId xmlns:a16="http://schemas.microsoft.com/office/drawing/2014/main" id="{3AFD1E7E-8681-EF1A-AC92-F1DEA068A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495" y="621600"/>
            <a:ext cx="708753" cy="708753"/>
          </a:xfrm>
          <a:prstGeom prst="rect">
            <a:avLst/>
          </a:prstGeom>
          <a:noFill/>
          <a:extLst>
            <a:ext uri="{909E8E84-426E-40DD-AFC4-6F175D3DCCD1}">
              <a14:hiddenFill xmlns:a14="http://schemas.microsoft.com/office/drawing/2010/main">
                <a:solidFill>
                  <a:srgbClr val="FFFFFF"/>
                </a:solidFill>
              </a14:hiddenFill>
            </a:ext>
          </a:extLst>
        </p:spPr>
      </p:pic>
      <p:sp>
        <p:nvSpPr>
          <p:cNvPr id="78" name="CaixaDeTexto 77">
            <a:extLst>
              <a:ext uri="{FF2B5EF4-FFF2-40B4-BE49-F238E27FC236}">
                <a16:creationId xmlns:a16="http://schemas.microsoft.com/office/drawing/2014/main" id="{1D038BCB-4152-6047-497C-B9E7B9A857E5}"/>
              </a:ext>
            </a:extLst>
          </p:cNvPr>
          <p:cNvSpPr txBox="1"/>
          <p:nvPr/>
        </p:nvSpPr>
        <p:spPr>
          <a:xfrm>
            <a:off x="1712434" y="574709"/>
            <a:ext cx="338554" cy="215444"/>
          </a:xfrm>
          <a:prstGeom prst="rect">
            <a:avLst/>
          </a:prstGeom>
          <a:noFill/>
        </p:spPr>
        <p:txBody>
          <a:bodyPr wrap="none" rtlCol="0">
            <a:spAutoFit/>
          </a:bodyPr>
          <a:lstStyle/>
          <a:p>
            <a:r>
              <a:rPr lang="pt-BR" sz="800" i="1" dirty="0">
                <a:solidFill>
                  <a:schemeClr val="bg1">
                    <a:lumMod val="50000"/>
                  </a:schemeClr>
                </a:solidFill>
                <a:latin typeface="Segoe UI" panose="020B0502040204020203" pitchFamily="34" charset="0"/>
                <a:cs typeface="Segoe UI" panose="020B0502040204020203" pitchFamily="34" charset="0"/>
              </a:rPr>
              <a:t>ETL</a:t>
            </a:r>
          </a:p>
        </p:txBody>
      </p:sp>
      <p:grpSp>
        <p:nvGrpSpPr>
          <p:cNvPr id="87" name="Google Shape;2959;p50">
            <a:extLst>
              <a:ext uri="{FF2B5EF4-FFF2-40B4-BE49-F238E27FC236}">
                <a16:creationId xmlns:a16="http://schemas.microsoft.com/office/drawing/2014/main" id="{BEFD3305-C347-3D18-89D7-35F5DCFA994E}"/>
              </a:ext>
            </a:extLst>
          </p:cNvPr>
          <p:cNvGrpSpPr/>
          <p:nvPr/>
        </p:nvGrpSpPr>
        <p:grpSpPr>
          <a:xfrm>
            <a:off x="1618814" y="1120860"/>
            <a:ext cx="711929" cy="336228"/>
            <a:chOff x="4920150" y="1977875"/>
            <a:chExt cx="68525" cy="33800"/>
          </a:xfrm>
        </p:grpSpPr>
        <p:sp>
          <p:nvSpPr>
            <p:cNvPr id="88" name="Google Shape;2960;p50">
              <a:extLst>
                <a:ext uri="{FF2B5EF4-FFF2-40B4-BE49-F238E27FC236}">
                  <a16:creationId xmlns:a16="http://schemas.microsoft.com/office/drawing/2014/main" id="{30299D08-B2A5-E5B4-12E3-6E34DC4A2AE7}"/>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61;p50">
              <a:extLst>
                <a:ext uri="{FF2B5EF4-FFF2-40B4-BE49-F238E27FC236}">
                  <a16:creationId xmlns:a16="http://schemas.microsoft.com/office/drawing/2014/main" id="{3C5C54D1-E83B-D141-C7F9-576F238888B3}"/>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62;p50">
              <a:extLst>
                <a:ext uri="{FF2B5EF4-FFF2-40B4-BE49-F238E27FC236}">
                  <a16:creationId xmlns:a16="http://schemas.microsoft.com/office/drawing/2014/main" id="{92519499-989A-E770-9F21-C428023B53E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2959;p50">
            <a:extLst>
              <a:ext uri="{FF2B5EF4-FFF2-40B4-BE49-F238E27FC236}">
                <a16:creationId xmlns:a16="http://schemas.microsoft.com/office/drawing/2014/main" id="{30B270B6-6B4A-7EEE-DC57-3E4939DF3B32}"/>
              </a:ext>
            </a:extLst>
          </p:cNvPr>
          <p:cNvGrpSpPr/>
          <p:nvPr/>
        </p:nvGrpSpPr>
        <p:grpSpPr>
          <a:xfrm>
            <a:off x="3990588" y="1099593"/>
            <a:ext cx="711929" cy="336228"/>
            <a:chOff x="4920150" y="1977875"/>
            <a:chExt cx="68525" cy="33800"/>
          </a:xfrm>
        </p:grpSpPr>
        <p:sp>
          <p:nvSpPr>
            <p:cNvPr id="96" name="Google Shape;2960;p50">
              <a:extLst>
                <a:ext uri="{FF2B5EF4-FFF2-40B4-BE49-F238E27FC236}">
                  <a16:creationId xmlns:a16="http://schemas.microsoft.com/office/drawing/2014/main" id="{14B45DA3-B675-D2FC-8242-C09A90911200}"/>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2961;p50">
              <a:extLst>
                <a:ext uri="{FF2B5EF4-FFF2-40B4-BE49-F238E27FC236}">
                  <a16:creationId xmlns:a16="http://schemas.microsoft.com/office/drawing/2014/main" id="{72773B08-CFAA-9AEB-43EA-384DF2230FE6}"/>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62;p50">
              <a:extLst>
                <a:ext uri="{FF2B5EF4-FFF2-40B4-BE49-F238E27FC236}">
                  <a16:creationId xmlns:a16="http://schemas.microsoft.com/office/drawing/2014/main" id="{9C4A37D5-7809-3D7D-FB02-59D9D771DA87}"/>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CaixaDeTexto 98">
            <a:extLst>
              <a:ext uri="{FF2B5EF4-FFF2-40B4-BE49-F238E27FC236}">
                <a16:creationId xmlns:a16="http://schemas.microsoft.com/office/drawing/2014/main" id="{67B3487B-B7EE-4904-4F90-69ABECB4F528}"/>
              </a:ext>
            </a:extLst>
          </p:cNvPr>
          <p:cNvSpPr txBox="1"/>
          <p:nvPr/>
        </p:nvSpPr>
        <p:spPr>
          <a:xfrm>
            <a:off x="3930346" y="944120"/>
            <a:ext cx="577402" cy="215444"/>
          </a:xfrm>
          <a:prstGeom prst="rect">
            <a:avLst/>
          </a:prstGeom>
          <a:noFill/>
        </p:spPr>
        <p:txBody>
          <a:bodyPr wrap="none" rtlCol="0">
            <a:spAutoFit/>
          </a:bodyPr>
          <a:lstStyle/>
          <a:p>
            <a:r>
              <a:rPr lang="pt-BR" sz="800" i="1" dirty="0">
                <a:solidFill>
                  <a:schemeClr val="bg1">
                    <a:lumMod val="50000"/>
                  </a:schemeClr>
                </a:solidFill>
                <a:latin typeface="Segoe UI" panose="020B0502040204020203" pitchFamily="34" charset="0"/>
                <a:cs typeface="Segoe UI" panose="020B0502040204020203" pitchFamily="34" charset="0"/>
              </a:rPr>
              <a:t>Data </a:t>
            </a:r>
            <a:r>
              <a:rPr lang="pt-BR" sz="800" i="1" dirty="0" err="1">
                <a:solidFill>
                  <a:schemeClr val="bg1">
                    <a:lumMod val="50000"/>
                  </a:schemeClr>
                </a:solidFill>
                <a:latin typeface="Segoe UI" panose="020B0502040204020203" pitchFamily="34" charset="0"/>
                <a:cs typeface="Segoe UI" panose="020B0502040204020203" pitchFamily="34" charset="0"/>
              </a:rPr>
              <a:t>Gw</a:t>
            </a:r>
            <a:endParaRPr lang="pt-BR" sz="800" i="1" dirty="0">
              <a:solidFill>
                <a:schemeClr val="bg1">
                  <a:lumMod val="50000"/>
                </a:schemeClr>
              </a:solidFill>
              <a:latin typeface="Segoe UI" panose="020B0502040204020203" pitchFamily="34" charset="0"/>
              <a:cs typeface="Segoe UI" panose="020B0502040204020203" pitchFamily="34" charset="0"/>
            </a:endParaRPr>
          </a:p>
        </p:txBody>
      </p:sp>
      <p:sp>
        <p:nvSpPr>
          <p:cNvPr id="100" name="CaixaDeTexto 99">
            <a:extLst>
              <a:ext uri="{FF2B5EF4-FFF2-40B4-BE49-F238E27FC236}">
                <a16:creationId xmlns:a16="http://schemas.microsoft.com/office/drawing/2014/main" id="{ABA2DA03-7400-810F-A4D8-EFFC00B84093}"/>
              </a:ext>
            </a:extLst>
          </p:cNvPr>
          <p:cNvSpPr txBox="1"/>
          <p:nvPr/>
        </p:nvSpPr>
        <p:spPr>
          <a:xfrm>
            <a:off x="7815203" y="809255"/>
            <a:ext cx="1180130" cy="246221"/>
          </a:xfrm>
          <a:prstGeom prst="rect">
            <a:avLst/>
          </a:prstGeom>
          <a:noFill/>
        </p:spPr>
        <p:txBody>
          <a:bodyPr wrap="none" rtlCol="0">
            <a:spAutoFit/>
          </a:bodyPr>
          <a:lstStyle/>
          <a:p>
            <a:pPr algn="ctr"/>
            <a:r>
              <a:rPr lang="pt-BR" sz="1000" dirty="0"/>
              <a:t>- Data </a:t>
            </a:r>
            <a:r>
              <a:rPr lang="pt-BR" sz="1000" dirty="0" err="1"/>
              <a:t>Visualization</a:t>
            </a:r>
            <a:endParaRPr lang="pt-BR" sz="1000" dirty="0"/>
          </a:p>
        </p:txBody>
      </p:sp>
      <p:sp>
        <p:nvSpPr>
          <p:cNvPr id="102" name="CaixaDeTexto 101">
            <a:extLst>
              <a:ext uri="{FF2B5EF4-FFF2-40B4-BE49-F238E27FC236}">
                <a16:creationId xmlns:a16="http://schemas.microsoft.com/office/drawing/2014/main" id="{0EEDB54A-74F1-3BBB-8777-123766933222}"/>
              </a:ext>
            </a:extLst>
          </p:cNvPr>
          <p:cNvSpPr txBox="1"/>
          <p:nvPr/>
        </p:nvSpPr>
        <p:spPr>
          <a:xfrm>
            <a:off x="6165599" y="32454"/>
            <a:ext cx="2298321" cy="338554"/>
          </a:xfrm>
          <a:prstGeom prst="rect">
            <a:avLst/>
          </a:prstGeom>
          <a:noFill/>
        </p:spPr>
        <p:txBody>
          <a:bodyPr wrap="none" rtlCol="0">
            <a:spAutoFit/>
          </a:bodyPr>
          <a:lstStyle/>
          <a:p>
            <a:pPr algn="ctr"/>
            <a:r>
              <a:rPr lang="pt-BR" sz="1600" b="1" dirty="0"/>
              <a:t>ÁREAS DE NEGÓCIO HDA</a:t>
            </a:r>
          </a:p>
        </p:txBody>
      </p:sp>
      <p:sp>
        <p:nvSpPr>
          <p:cNvPr id="104" name="CaixaDeTexto 103">
            <a:extLst>
              <a:ext uri="{FF2B5EF4-FFF2-40B4-BE49-F238E27FC236}">
                <a16:creationId xmlns:a16="http://schemas.microsoft.com/office/drawing/2014/main" id="{9418783A-18D8-AB52-9440-919FE2ABD623}"/>
              </a:ext>
            </a:extLst>
          </p:cNvPr>
          <p:cNvSpPr txBox="1"/>
          <p:nvPr/>
        </p:nvSpPr>
        <p:spPr>
          <a:xfrm>
            <a:off x="1981336" y="88635"/>
            <a:ext cx="893514" cy="338554"/>
          </a:xfrm>
          <a:prstGeom prst="rect">
            <a:avLst/>
          </a:prstGeom>
          <a:noFill/>
        </p:spPr>
        <p:txBody>
          <a:bodyPr wrap="none" rtlCol="0">
            <a:spAutoFit/>
          </a:bodyPr>
          <a:lstStyle/>
          <a:p>
            <a:pPr algn="ctr"/>
            <a:r>
              <a:rPr lang="pt-BR" sz="1600" b="1" dirty="0"/>
              <a:t>DTI HDA</a:t>
            </a:r>
          </a:p>
        </p:txBody>
      </p:sp>
      <p:grpSp>
        <p:nvGrpSpPr>
          <p:cNvPr id="51" name="Agrupar 50">
            <a:extLst>
              <a:ext uri="{FF2B5EF4-FFF2-40B4-BE49-F238E27FC236}">
                <a16:creationId xmlns:a16="http://schemas.microsoft.com/office/drawing/2014/main" id="{344EE08B-16DE-9447-A125-09946B2CE205}"/>
              </a:ext>
            </a:extLst>
          </p:cNvPr>
          <p:cNvGrpSpPr/>
          <p:nvPr/>
        </p:nvGrpSpPr>
        <p:grpSpPr>
          <a:xfrm>
            <a:off x="5861058" y="346329"/>
            <a:ext cx="1954145" cy="1248109"/>
            <a:chOff x="8336082" y="1486169"/>
            <a:chExt cx="1070431" cy="574969"/>
          </a:xfrm>
        </p:grpSpPr>
        <p:sp>
          <p:nvSpPr>
            <p:cNvPr id="52" name="Retângulo: Cantos Arredondados 51">
              <a:extLst>
                <a:ext uri="{FF2B5EF4-FFF2-40B4-BE49-F238E27FC236}">
                  <a16:creationId xmlns:a16="http://schemas.microsoft.com/office/drawing/2014/main" id="{044592C0-681E-ACE8-70D6-BA72D6BF4145}"/>
                </a:ext>
              </a:extLst>
            </p:cNvPr>
            <p:cNvSpPr/>
            <p:nvPr/>
          </p:nvSpPr>
          <p:spPr>
            <a:xfrm>
              <a:off x="8336082" y="1486169"/>
              <a:ext cx="1070431" cy="574969"/>
            </a:xfrm>
            <a:prstGeom prst="roundRect">
              <a:avLst/>
            </a:prstGeom>
            <a:solidFill>
              <a:schemeClr val="bg1">
                <a:lumMod val="95000"/>
              </a:schemeClr>
            </a:solidFill>
            <a:ln w="952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solidFill>
              </a:endParaRPr>
            </a:p>
          </p:txBody>
        </p:sp>
        <p:pic>
          <p:nvPicPr>
            <p:cNvPr id="53" name="Picture 22" descr="Why can't I access Get Apps icon in Power BI?">
              <a:extLst>
                <a:ext uri="{FF2B5EF4-FFF2-40B4-BE49-F238E27FC236}">
                  <a16:creationId xmlns:a16="http://schemas.microsoft.com/office/drawing/2014/main" id="{6E0A7460-61F2-DE72-AB6A-F5F635E595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3650" y="1571364"/>
              <a:ext cx="412814" cy="41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Visualização de dados - ícones de computador grátis">
              <a:extLst>
                <a:ext uri="{FF2B5EF4-FFF2-40B4-BE49-F238E27FC236}">
                  <a16:creationId xmlns:a16="http://schemas.microsoft.com/office/drawing/2014/main" id="{85345E90-ABD7-6ACC-1061-C0DBE86639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30538" y="1526691"/>
              <a:ext cx="502160" cy="502160"/>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CaixaDeTexto 106">
            <a:extLst>
              <a:ext uri="{FF2B5EF4-FFF2-40B4-BE49-F238E27FC236}">
                <a16:creationId xmlns:a16="http://schemas.microsoft.com/office/drawing/2014/main" id="{F786FC8B-5F76-D35D-467C-7D3EF28218B1}"/>
              </a:ext>
            </a:extLst>
          </p:cNvPr>
          <p:cNvSpPr txBox="1"/>
          <p:nvPr/>
        </p:nvSpPr>
        <p:spPr>
          <a:xfrm>
            <a:off x="6144413" y="1902773"/>
            <a:ext cx="2298321" cy="338554"/>
          </a:xfrm>
          <a:prstGeom prst="rect">
            <a:avLst/>
          </a:prstGeom>
          <a:noFill/>
        </p:spPr>
        <p:txBody>
          <a:bodyPr wrap="none" rtlCol="0">
            <a:spAutoFit/>
          </a:bodyPr>
          <a:lstStyle/>
          <a:p>
            <a:pPr algn="ctr"/>
            <a:r>
              <a:rPr lang="pt-BR" sz="1600" b="1" dirty="0"/>
              <a:t>ÁREAS DE NEGÓCIO HDA</a:t>
            </a:r>
          </a:p>
        </p:txBody>
      </p:sp>
      <p:pic>
        <p:nvPicPr>
          <p:cNvPr id="108" name="Imagem 107">
            <a:extLst>
              <a:ext uri="{FF2B5EF4-FFF2-40B4-BE49-F238E27FC236}">
                <a16:creationId xmlns:a16="http://schemas.microsoft.com/office/drawing/2014/main" id="{69C553C5-BAD1-BA75-B136-BB5A719AFF8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6052" y="2363725"/>
            <a:ext cx="954648" cy="708753"/>
          </a:xfrm>
          <a:prstGeom prst="rect">
            <a:avLst/>
          </a:prstGeom>
        </p:spPr>
      </p:pic>
      <p:pic>
        <p:nvPicPr>
          <p:cNvPr id="109" name="Gráfico 108" descr="Banco de dados estrutura de tópicos">
            <a:extLst>
              <a:ext uri="{FF2B5EF4-FFF2-40B4-BE49-F238E27FC236}">
                <a16:creationId xmlns:a16="http://schemas.microsoft.com/office/drawing/2014/main" id="{1477ABDA-B93A-5D04-D1D0-D31A1EF953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3697" y="2289459"/>
            <a:ext cx="878992" cy="770286"/>
          </a:xfrm>
          <a:prstGeom prst="rect">
            <a:avLst/>
          </a:prstGeom>
        </p:spPr>
      </p:pic>
      <p:pic>
        <p:nvPicPr>
          <p:cNvPr id="110" name="Picture 22" descr="Process Line Icon PNG, Vector, PSD, and Clipart With Transparent Background  for Free Download | Pngtree">
            <a:extLst>
              <a:ext uri="{FF2B5EF4-FFF2-40B4-BE49-F238E27FC236}">
                <a16:creationId xmlns:a16="http://schemas.microsoft.com/office/drawing/2014/main" id="{DC6C1D3F-D8EC-B813-4C98-E0D97A6BB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069" y="2486248"/>
            <a:ext cx="708753" cy="708753"/>
          </a:xfrm>
          <a:prstGeom prst="rect">
            <a:avLst/>
          </a:prstGeom>
          <a:noFill/>
          <a:extLst>
            <a:ext uri="{909E8E84-426E-40DD-AFC4-6F175D3DCCD1}">
              <a14:hiddenFill xmlns:a14="http://schemas.microsoft.com/office/drawing/2010/main">
                <a:solidFill>
                  <a:srgbClr val="FFFFFF"/>
                </a:solidFill>
              </a14:hiddenFill>
            </a:ext>
          </a:extLst>
        </p:spPr>
      </p:pic>
      <p:sp>
        <p:nvSpPr>
          <p:cNvPr id="111" name="CaixaDeTexto 110">
            <a:extLst>
              <a:ext uri="{FF2B5EF4-FFF2-40B4-BE49-F238E27FC236}">
                <a16:creationId xmlns:a16="http://schemas.microsoft.com/office/drawing/2014/main" id="{EC7AB4D3-692E-87B7-5FF9-5ECDF81261B3}"/>
              </a:ext>
            </a:extLst>
          </p:cNvPr>
          <p:cNvSpPr txBox="1"/>
          <p:nvPr/>
        </p:nvSpPr>
        <p:spPr>
          <a:xfrm>
            <a:off x="68465" y="1737777"/>
            <a:ext cx="8961059" cy="246221"/>
          </a:xfrm>
          <a:prstGeom prst="rect">
            <a:avLst/>
          </a:prstGeom>
          <a:noFill/>
        </p:spPr>
        <p:txBody>
          <a:bodyPr wrap="square">
            <a:spAutoFit/>
          </a:bodyPr>
          <a:lstStyle/>
          <a:p>
            <a:r>
              <a:rPr lang="pt-BR" sz="1000" b="1" u="sng" dirty="0"/>
              <a:t>Entregamos projetos de dashboards estáticos: </a:t>
            </a:r>
            <a:r>
              <a:rPr lang="pt-BR" sz="1000" dirty="0"/>
              <a:t>inteligência de negócio limitada a projetos de TI</a:t>
            </a:r>
          </a:p>
        </p:txBody>
      </p:sp>
      <p:sp>
        <p:nvSpPr>
          <p:cNvPr id="112" name="CaixaDeTexto 111">
            <a:extLst>
              <a:ext uri="{FF2B5EF4-FFF2-40B4-BE49-F238E27FC236}">
                <a16:creationId xmlns:a16="http://schemas.microsoft.com/office/drawing/2014/main" id="{56948290-0EEE-7F0C-A1CC-DC8E436BAAA2}"/>
              </a:ext>
            </a:extLst>
          </p:cNvPr>
          <p:cNvSpPr txBox="1"/>
          <p:nvPr/>
        </p:nvSpPr>
        <p:spPr>
          <a:xfrm>
            <a:off x="-41807" y="3971209"/>
            <a:ext cx="8892830" cy="400110"/>
          </a:xfrm>
          <a:prstGeom prst="rect">
            <a:avLst/>
          </a:prstGeom>
          <a:noFill/>
        </p:spPr>
        <p:txBody>
          <a:bodyPr wrap="square">
            <a:spAutoFit/>
          </a:bodyPr>
          <a:lstStyle/>
          <a:p>
            <a:r>
              <a:rPr lang="pt-BR" sz="1000" b="1" u="sng" dirty="0"/>
              <a:t>Entregamos projetos de dados</a:t>
            </a:r>
            <a:r>
              <a:rPr lang="pt-BR" sz="1000" dirty="0"/>
              <a:t>: A TI gerencia os dados (segurança, padrões, qualidade, precisão, acesso e </a:t>
            </a:r>
            <a:r>
              <a:rPr lang="pt-BR" sz="1000" dirty="0" err="1"/>
              <a:t>etc</a:t>
            </a:r>
            <a:r>
              <a:rPr lang="pt-BR" sz="1000" dirty="0"/>
              <a:t>), permitindo que o pessoal de negócio acesse esses dados e gerencie informações do negócio através dos </a:t>
            </a:r>
            <a:r>
              <a:rPr lang="pt-BR" sz="1000" dirty="0" err="1"/>
              <a:t>Datavis</a:t>
            </a:r>
            <a:r>
              <a:rPr lang="pt-BR" sz="1000" dirty="0"/>
              <a:t> Homologados.</a:t>
            </a:r>
          </a:p>
        </p:txBody>
      </p:sp>
      <p:sp>
        <p:nvSpPr>
          <p:cNvPr id="120" name="Texto Explicativo: Seta para a Esquerda 119">
            <a:extLst>
              <a:ext uri="{FF2B5EF4-FFF2-40B4-BE49-F238E27FC236}">
                <a16:creationId xmlns:a16="http://schemas.microsoft.com/office/drawing/2014/main" id="{666861BE-5F83-5FC0-F2CD-4BE5236DED1A}"/>
              </a:ext>
            </a:extLst>
          </p:cNvPr>
          <p:cNvSpPr/>
          <p:nvPr/>
        </p:nvSpPr>
        <p:spPr>
          <a:xfrm flipH="1">
            <a:off x="5703972" y="4789609"/>
            <a:ext cx="3397042" cy="1512277"/>
          </a:xfrm>
          <a:prstGeom prst="leftArrowCallout">
            <a:avLst>
              <a:gd name="adj1" fmla="val 150128"/>
              <a:gd name="adj2" fmla="val 50000"/>
              <a:gd name="adj3" fmla="val 7726"/>
              <a:gd name="adj4" fmla="val 6474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Texto Explicativo: Seta para a Esquerda 120">
            <a:extLst>
              <a:ext uri="{FF2B5EF4-FFF2-40B4-BE49-F238E27FC236}">
                <a16:creationId xmlns:a16="http://schemas.microsoft.com/office/drawing/2014/main" id="{F9109BA7-0A6D-8ECF-175A-5012ACB8DD05}"/>
              </a:ext>
            </a:extLst>
          </p:cNvPr>
          <p:cNvSpPr/>
          <p:nvPr/>
        </p:nvSpPr>
        <p:spPr>
          <a:xfrm flipH="1">
            <a:off x="68465" y="4764735"/>
            <a:ext cx="5562288" cy="1508575"/>
          </a:xfrm>
          <a:prstGeom prst="leftArrowCallout">
            <a:avLst>
              <a:gd name="adj1" fmla="val 150128"/>
              <a:gd name="adj2" fmla="val 75064"/>
              <a:gd name="adj3" fmla="val 18980"/>
              <a:gd name="adj4" fmla="val 6474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pt-BR" dirty="0"/>
          </a:p>
        </p:txBody>
      </p:sp>
      <p:pic>
        <p:nvPicPr>
          <p:cNvPr id="122" name="Picture 22" descr="Process Line Icon PNG, Vector, PSD, and Clipart With Transparent Background  for Free Download | Pngtree">
            <a:extLst>
              <a:ext uri="{FF2B5EF4-FFF2-40B4-BE49-F238E27FC236}">
                <a16:creationId xmlns:a16="http://schemas.microsoft.com/office/drawing/2014/main" id="{F01ABBD0-BDD0-5F24-33BF-A4B9725D8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1670" y="4735896"/>
            <a:ext cx="708753" cy="708753"/>
          </a:xfrm>
          <a:prstGeom prst="rect">
            <a:avLst/>
          </a:prstGeom>
          <a:noFill/>
          <a:extLst>
            <a:ext uri="{909E8E84-426E-40DD-AFC4-6F175D3DCCD1}">
              <a14:hiddenFill xmlns:a14="http://schemas.microsoft.com/office/drawing/2010/main">
                <a:solidFill>
                  <a:srgbClr val="FFFFFF"/>
                </a:solidFill>
              </a14:hiddenFill>
            </a:ext>
          </a:extLst>
        </p:spPr>
      </p:pic>
      <p:sp>
        <p:nvSpPr>
          <p:cNvPr id="123" name="CaixaDeTexto 122">
            <a:extLst>
              <a:ext uri="{FF2B5EF4-FFF2-40B4-BE49-F238E27FC236}">
                <a16:creationId xmlns:a16="http://schemas.microsoft.com/office/drawing/2014/main" id="{DC9447B4-8A17-76C5-0E35-39DEE5831816}"/>
              </a:ext>
            </a:extLst>
          </p:cNvPr>
          <p:cNvSpPr txBox="1"/>
          <p:nvPr/>
        </p:nvSpPr>
        <p:spPr>
          <a:xfrm>
            <a:off x="3163032" y="5364740"/>
            <a:ext cx="606256" cy="215444"/>
          </a:xfrm>
          <a:prstGeom prst="rect">
            <a:avLst/>
          </a:prstGeom>
          <a:noFill/>
        </p:spPr>
        <p:txBody>
          <a:bodyPr wrap="none" rtlCol="0">
            <a:spAutoFit/>
          </a:bodyPr>
          <a:lstStyle/>
          <a:p>
            <a:r>
              <a:rPr lang="pt-BR" sz="800" b="1" dirty="0" err="1">
                <a:solidFill>
                  <a:schemeClr val="tx1">
                    <a:lumMod val="85000"/>
                    <a:lumOff val="15000"/>
                  </a:schemeClr>
                </a:solidFill>
                <a:latin typeface="Segoe UI" panose="020B0502040204020203" pitchFamily="34" charset="0"/>
                <a:cs typeface="Segoe UI" panose="020B0502040204020203" pitchFamily="34" charset="0"/>
              </a:rPr>
              <a:t>Datalake</a:t>
            </a:r>
            <a:endParaRPr lang="pt-BR" sz="8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24" name="CaixaDeTexto 123">
            <a:extLst>
              <a:ext uri="{FF2B5EF4-FFF2-40B4-BE49-F238E27FC236}">
                <a16:creationId xmlns:a16="http://schemas.microsoft.com/office/drawing/2014/main" id="{B3DD0EC4-15C2-985B-47EE-DB5E6130CE52}"/>
              </a:ext>
            </a:extLst>
          </p:cNvPr>
          <p:cNvSpPr txBox="1"/>
          <p:nvPr/>
        </p:nvSpPr>
        <p:spPr>
          <a:xfrm>
            <a:off x="215955" y="5689780"/>
            <a:ext cx="947695" cy="215444"/>
          </a:xfrm>
          <a:prstGeom prst="rect">
            <a:avLst/>
          </a:prstGeom>
          <a:noFill/>
        </p:spPr>
        <p:txBody>
          <a:bodyPr wrap="none" rtlCol="0">
            <a:spAutoFit/>
          </a:bodyPr>
          <a:lstStyle/>
          <a:p>
            <a:r>
              <a:rPr lang="pt-BR" sz="800" b="1" dirty="0">
                <a:solidFill>
                  <a:schemeClr val="tx1">
                    <a:lumMod val="85000"/>
                    <a:lumOff val="15000"/>
                  </a:schemeClr>
                </a:solidFill>
                <a:latin typeface="Segoe UI" panose="020B0502040204020203" pitchFamily="34" charset="0"/>
                <a:cs typeface="Segoe UI" panose="020B0502040204020203" pitchFamily="34" charset="0"/>
              </a:rPr>
              <a:t>DATA SOURCES</a:t>
            </a:r>
          </a:p>
        </p:txBody>
      </p:sp>
      <p:sp>
        <p:nvSpPr>
          <p:cNvPr id="125" name="CaixaDeTexto 124">
            <a:extLst>
              <a:ext uri="{FF2B5EF4-FFF2-40B4-BE49-F238E27FC236}">
                <a16:creationId xmlns:a16="http://schemas.microsoft.com/office/drawing/2014/main" id="{2F84B20A-4354-B6E4-C0E5-EDF147A6E089}"/>
              </a:ext>
            </a:extLst>
          </p:cNvPr>
          <p:cNvSpPr txBox="1"/>
          <p:nvPr/>
        </p:nvSpPr>
        <p:spPr>
          <a:xfrm>
            <a:off x="1706599" y="4913809"/>
            <a:ext cx="338554" cy="215444"/>
          </a:xfrm>
          <a:prstGeom prst="rect">
            <a:avLst/>
          </a:prstGeom>
          <a:noFill/>
        </p:spPr>
        <p:txBody>
          <a:bodyPr wrap="square" rtlCol="0">
            <a:spAutoFit/>
          </a:bodyPr>
          <a:lstStyle/>
          <a:p>
            <a:r>
              <a:rPr lang="pt-BR" sz="800" i="1" dirty="0">
                <a:solidFill>
                  <a:schemeClr val="bg1">
                    <a:lumMod val="50000"/>
                  </a:schemeClr>
                </a:solidFill>
                <a:latin typeface="Segoe UI" panose="020B0502040204020203" pitchFamily="34" charset="0"/>
                <a:cs typeface="Segoe UI" panose="020B0502040204020203" pitchFamily="34" charset="0"/>
              </a:rPr>
              <a:t>ELT</a:t>
            </a:r>
          </a:p>
        </p:txBody>
      </p:sp>
      <p:grpSp>
        <p:nvGrpSpPr>
          <p:cNvPr id="129" name="Agrupar 128">
            <a:extLst>
              <a:ext uri="{FF2B5EF4-FFF2-40B4-BE49-F238E27FC236}">
                <a16:creationId xmlns:a16="http://schemas.microsoft.com/office/drawing/2014/main" id="{B604ABCE-CEC1-1CC9-763E-AFE40E352336}"/>
              </a:ext>
            </a:extLst>
          </p:cNvPr>
          <p:cNvGrpSpPr/>
          <p:nvPr/>
        </p:nvGrpSpPr>
        <p:grpSpPr>
          <a:xfrm>
            <a:off x="3245881" y="5535537"/>
            <a:ext cx="792628" cy="775120"/>
            <a:chOff x="9297481" y="5495347"/>
            <a:chExt cx="792628" cy="775120"/>
          </a:xfrm>
        </p:grpSpPr>
        <p:pic>
          <p:nvPicPr>
            <p:cNvPr id="130" name="Picture 4" descr="Laptop User Icon Images – Browse 59,819 Stock Photos, Vectors, and Video |  Adobe Stock">
              <a:extLst>
                <a:ext uri="{FF2B5EF4-FFF2-40B4-BE49-F238E27FC236}">
                  <a16:creationId xmlns:a16="http://schemas.microsoft.com/office/drawing/2014/main" id="{60C0DE44-1B58-B1A4-A86F-8D38471074C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278" l="10000" r="90000">
                          <a14:foregroundMark x1="18889" y1="70000" x2="20278" y2="62778"/>
                          <a14:foregroundMark x1="46389" y1="88889" x2="53056" y2="90278"/>
                          <a14:foregroundMark x1="56667" y1="31944" x2="53611" y2="21111"/>
                        </a14:backgroundRemoval>
                      </a14:imgEffect>
                    </a14:imgLayer>
                  </a14:imgProps>
                </a:ext>
                <a:ext uri="{28A0092B-C50C-407E-A947-70E740481C1C}">
                  <a14:useLocalDpi xmlns:a14="http://schemas.microsoft.com/office/drawing/2010/main" val="0"/>
                </a:ext>
              </a:extLst>
            </a:blip>
            <a:srcRect/>
            <a:stretch>
              <a:fillRect/>
            </a:stretch>
          </p:blipFill>
          <p:spPr bwMode="auto">
            <a:xfrm>
              <a:off x="9297481" y="5623936"/>
              <a:ext cx="409941" cy="409941"/>
            </a:xfrm>
            <a:prstGeom prst="rect">
              <a:avLst/>
            </a:prstGeom>
            <a:noFill/>
            <a:extLst>
              <a:ext uri="{909E8E84-426E-40DD-AFC4-6F175D3DCCD1}">
                <a14:hiddenFill xmlns:a14="http://schemas.microsoft.com/office/drawing/2010/main">
                  <a:solidFill>
                    <a:srgbClr val="FFFFFF"/>
                  </a:solidFill>
                </a14:hiddenFill>
              </a:ext>
            </a:extLst>
          </p:spPr>
        </p:pic>
        <p:sp>
          <p:nvSpPr>
            <p:cNvPr id="131" name="CaixaDeTexto 130">
              <a:extLst>
                <a:ext uri="{FF2B5EF4-FFF2-40B4-BE49-F238E27FC236}">
                  <a16:creationId xmlns:a16="http://schemas.microsoft.com/office/drawing/2014/main" id="{F9C5A649-C470-9514-70DC-C408FB394207}"/>
                </a:ext>
              </a:extLst>
            </p:cNvPr>
            <p:cNvSpPr txBox="1"/>
            <p:nvPr/>
          </p:nvSpPr>
          <p:spPr>
            <a:xfrm>
              <a:off x="9348325" y="6024246"/>
              <a:ext cx="647934" cy="246221"/>
            </a:xfrm>
            <a:prstGeom prst="rect">
              <a:avLst/>
            </a:prstGeom>
            <a:noFill/>
          </p:spPr>
          <p:txBody>
            <a:bodyPr wrap="none" rtlCol="0">
              <a:spAutoFit/>
            </a:bodyPr>
            <a:lstStyle/>
            <a:p>
              <a:pPr algn="ctr"/>
              <a:r>
                <a:rPr lang="pt-BR" sz="1000" dirty="0"/>
                <a:t>Analistas</a:t>
              </a:r>
            </a:p>
          </p:txBody>
        </p:sp>
        <p:pic>
          <p:nvPicPr>
            <p:cNvPr id="132" name="Picture 4" descr="Laptop User Icon Images – Browse 59,819 Stock Photos, Vectors, and Video |  Adobe Stock">
              <a:extLst>
                <a:ext uri="{FF2B5EF4-FFF2-40B4-BE49-F238E27FC236}">
                  <a16:creationId xmlns:a16="http://schemas.microsoft.com/office/drawing/2014/main" id="{FD8A8021-8723-5F04-7DFC-0395D90D725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278" l="10000" r="90000">
                          <a14:foregroundMark x1="18889" y1="70000" x2="20278" y2="62778"/>
                          <a14:foregroundMark x1="46389" y1="88889" x2="53056" y2="90278"/>
                          <a14:foregroundMark x1="56667" y1="31944" x2="53611" y2="21111"/>
                        </a14:backgroundRemoval>
                      </a14:imgEffect>
                    </a14:imgLayer>
                  </a14:imgProps>
                </a:ext>
                <a:ext uri="{28A0092B-C50C-407E-A947-70E740481C1C}">
                  <a14:useLocalDpi xmlns:a14="http://schemas.microsoft.com/office/drawing/2010/main" val="0"/>
                </a:ext>
              </a:extLst>
            </a:blip>
            <a:srcRect/>
            <a:stretch>
              <a:fillRect/>
            </a:stretch>
          </p:blipFill>
          <p:spPr bwMode="auto">
            <a:xfrm>
              <a:off x="9481902" y="5495347"/>
              <a:ext cx="409941" cy="409941"/>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4" descr="Laptop User Icon Images – Browse 59,819 Stock Photos, Vectors, and Video |  Adobe Stock">
              <a:extLst>
                <a:ext uri="{FF2B5EF4-FFF2-40B4-BE49-F238E27FC236}">
                  <a16:creationId xmlns:a16="http://schemas.microsoft.com/office/drawing/2014/main" id="{D7E88D34-A78A-3BC5-9AA3-1FFDE5F42B5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278" l="10000" r="90000">
                          <a14:foregroundMark x1="18889" y1="70000" x2="20278" y2="62778"/>
                          <a14:foregroundMark x1="46389" y1="88889" x2="53056" y2="90278"/>
                          <a14:foregroundMark x1="56667" y1="31944" x2="53611" y2="21111"/>
                        </a14:backgroundRemoval>
                      </a14:imgEffect>
                    </a14:imgLayer>
                  </a14:imgProps>
                </a:ext>
                <a:ext uri="{28A0092B-C50C-407E-A947-70E740481C1C}">
                  <a14:useLocalDpi xmlns:a14="http://schemas.microsoft.com/office/drawing/2010/main" val="0"/>
                </a:ext>
              </a:extLst>
            </a:blip>
            <a:srcRect/>
            <a:stretch>
              <a:fillRect/>
            </a:stretch>
          </p:blipFill>
          <p:spPr bwMode="auto">
            <a:xfrm>
              <a:off x="9680168" y="5623936"/>
              <a:ext cx="409941" cy="409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Google Shape;2959;p50">
            <a:extLst>
              <a:ext uri="{FF2B5EF4-FFF2-40B4-BE49-F238E27FC236}">
                <a16:creationId xmlns:a16="http://schemas.microsoft.com/office/drawing/2014/main" id="{5BEC7A24-3029-B8D8-4D30-BB3841F0D924}"/>
              </a:ext>
            </a:extLst>
          </p:cNvPr>
          <p:cNvGrpSpPr/>
          <p:nvPr/>
        </p:nvGrpSpPr>
        <p:grpSpPr>
          <a:xfrm>
            <a:off x="1563205" y="5490140"/>
            <a:ext cx="711929" cy="336228"/>
            <a:chOff x="4920150" y="1977875"/>
            <a:chExt cx="68525" cy="33800"/>
          </a:xfrm>
        </p:grpSpPr>
        <p:sp>
          <p:nvSpPr>
            <p:cNvPr id="135" name="Google Shape;2960;p50">
              <a:extLst>
                <a:ext uri="{FF2B5EF4-FFF2-40B4-BE49-F238E27FC236}">
                  <a16:creationId xmlns:a16="http://schemas.microsoft.com/office/drawing/2014/main" id="{CCC44DA0-099D-5FD9-C7A3-7C19AD007B53}"/>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2961;p50">
              <a:extLst>
                <a:ext uri="{FF2B5EF4-FFF2-40B4-BE49-F238E27FC236}">
                  <a16:creationId xmlns:a16="http://schemas.microsoft.com/office/drawing/2014/main" id="{1FFA9546-D985-A6AB-C7F3-EA4CF54AEF08}"/>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962;p50">
              <a:extLst>
                <a:ext uri="{FF2B5EF4-FFF2-40B4-BE49-F238E27FC236}">
                  <a16:creationId xmlns:a16="http://schemas.microsoft.com/office/drawing/2014/main" id="{5081555C-9127-40E3-FFE7-0FFFD5065D4F}"/>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2959;p50">
            <a:extLst>
              <a:ext uri="{FF2B5EF4-FFF2-40B4-BE49-F238E27FC236}">
                <a16:creationId xmlns:a16="http://schemas.microsoft.com/office/drawing/2014/main" id="{EB0E0A2C-11F8-8CA1-E484-21860BBBC569}"/>
              </a:ext>
            </a:extLst>
          </p:cNvPr>
          <p:cNvGrpSpPr/>
          <p:nvPr/>
        </p:nvGrpSpPr>
        <p:grpSpPr>
          <a:xfrm>
            <a:off x="4351470" y="5428757"/>
            <a:ext cx="711929" cy="336228"/>
            <a:chOff x="4920150" y="1977875"/>
            <a:chExt cx="68525" cy="33800"/>
          </a:xfrm>
        </p:grpSpPr>
        <p:sp>
          <p:nvSpPr>
            <p:cNvPr id="143" name="Google Shape;2960;p50">
              <a:extLst>
                <a:ext uri="{FF2B5EF4-FFF2-40B4-BE49-F238E27FC236}">
                  <a16:creationId xmlns:a16="http://schemas.microsoft.com/office/drawing/2014/main" id="{2A37DBF1-C67A-48F1-03F5-51138A5243B9}"/>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2961;p50">
              <a:extLst>
                <a:ext uri="{FF2B5EF4-FFF2-40B4-BE49-F238E27FC236}">
                  <a16:creationId xmlns:a16="http://schemas.microsoft.com/office/drawing/2014/main" id="{97882256-9AC1-D6DD-28AC-756FAC39A19F}"/>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962;p50">
              <a:extLst>
                <a:ext uri="{FF2B5EF4-FFF2-40B4-BE49-F238E27FC236}">
                  <a16:creationId xmlns:a16="http://schemas.microsoft.com/office/drawing/2014/main" id="{B074DB77-3617-6C77-F1C7-748658A3C8A7}"/>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CaixaDeTexto 145">
            <a:extLst>
              <a:ext uri="{FF2B5EF4-FFF2-40B4-BE49-F238E27FC236}">
                <a16:creationId xmlns:a16="http://schemas.microsoft.com/office/drawing/2014/main" id="{DDB5A32B-4B4D-274D-C8D9-396BEFABB3DF}"/>
              </a:ext>
            </a:extLst>
          </p:cNvPr>
          <p:cNvSpPr txBox="1"/>
          <p:nvPr/>
        </p:nvSpPr>
        <p:spPr>
          <a:xfrm>
            <a:off x="4462913" y="5191027"/>
            <a:ext cx="577402" cy="215444"/>
          </a:xfrm>
          <a:prstGeom prst="rect">
            <a:avLst/>
          </a:prstGeom>
          <a:noFill/>
        </p:spPr>
        <p:txBody>
          <a:bodyPr wrap="none" rtlCol="0">
            <a:spAutoFit/>
          </a:bodyPr>
          <a:lstStyle/>
          <a:p>
            <a:r>
              <a:rPr lang="pt-BR" sz="800" i="1" dirty="0">
                <a:solidFill>
                  <a:schemeClr val="bg1">
                    <a:lumMod val="50000"/>
                  </a:schemeClr>
                </a:solidFill>
                <a:latin typeface="Segoe UI" panose="020B0502040204020203" pitchFamily="34" charset="0"/>
                <a:cs typeface="Segoe UI" panose="020B0502040204020203" pitchFamily="34" charset="0"/>
              </a:rPr>
              <a:t>Data </a:t>
            </a:r>
            <a:r>
              <a:rPr lang="pt-BR" sz="800" i="1" dirty="0" err="1">
                <a:solidFill>
                  <a:schemeClr val="bg1">
                    <a:lumMod val="50000"/>
                  </a:schemeClr>
                </a:solidFill>
                <a:latin typeface="Segoe UI" panose="020B0502040204020203" pitchFamily="34" charset="0"/>
                <a:cs typeface="Segoe UI" panose="020B0502040204020203" pitchFamily="34" charset="0"/>
              </a:rPr>
              <a:t>Gw</a:t>
            </a:r>
            <a:endParaRPr lang="pt-BR" sz="800" i="1" dirty="0">
              <a:solidFill>
                <a:schemeClr val="bg1">
                  <a:lumMod val="50000"/>
                </a:schemeClr>
              </a:solidFill>
              <a:latin typeface="Segoe UI" panose="020B0502040204020203" pitchFamily="34" charset="0"/>
              <a:cs typeface="Segoe UI" panose="020B0502040204020203" pitchFamily="34" charset="0"/>
            </a:endParaRPr>
          </a:p>
        </p:txBody>
      </p:sp>
      <p:sp>
        <p:nvSpPr>
          <p:cNvPr id="147" name="CaixaDeTexto 146">
            <a:extLst>
              <a:ext uri="{FF2B5EF4-FFF2-40B4-BE49-F238E27FC236}">
                <a16:creationId xmlns:a16="http://schemas.microsoft.com/office/drawing/2014/main" id="{CD181BF0-06AE-EBF6-7542-5F75EBBA06D0}"/>
              </a:ext>
            </a:extLst>
          </p:cNvPr>
          <p:cNvSpPr txBox="1"/>
          <p:nvPr/>
        </p:nvSpPr>
        <p:spPr>
          <a:xfrm>
            <a:off x="7781165" y="5069869"/>
            <a:ext cx="1180130" cy="707886"/>
          </a:xfrm>
          <a:prstGeom prst="rect">
            <a:avLst/>
          </a:prstGeom>
          <a:noFill/>
        </p:spPr>
        <p:txBody>
          <a:bodyPr wrap="none" rtlCol="0">
            <a:spAutoFit/>
          </a:bodyPr>
          <a:lstStyle/>
          <a:p>
            <a:pPr algn="ctr"/>
            <a:r>
              <a:rPr lang="pt-BR" sz="1000" dirty="0"/>
              <a:t>- Data </a:t>
            </a:r>
            <a:r>
              <a:rPr lang="pt-BR" sz="1000" dirty="0" err="1"/>
              <a:t>Visualization</a:t>
            </a:r>
            <a:endParaRPr lang="pt-BR" sz="1000" dirty="0"/>
          </a:p>
          <a:p>
            <a:pPr algn="ctr"/>
            <a:r>
              <a:rPr lang="pt-BR" sz="1000" dirty="0"/>
              <a:t>- </a:t>
            </a:r>
            <a:r>
              <a:rPr lang="pt-BR" sz="1000" dirty="0" err="1"/>
              <a:t>Self-servisse</a:t>
            </a:r>
            <a:r>
              <a:rPr lang="pt-BR" sz="1000" dirty="0"/>
              <a:t> BI</a:t>
            </a:r>
          </a:p>
          <a:p>
            <a:pPr algn="ctr"/>
            <a:r>
              <a:rPr lang="pt-BR" sz="1000" dirty="0"/>
              <a:t>- Data </a:t>
            </a:r>
            <a:r>
              <a:rPr lang="pt-BR" sz="1000" dirty="0" err="1"/>
              <a:t>Catalog</a:t>
            </a:r>
            <a:endParaRPr lang="pt-BR" sz="1000" dirty="0"/>
          </a:p>
          <a:p>
            <a:pPr algn="ctr"/>
            <a:r>
              <a:rPr lang="pt-BR" sz="1000" dirty="0"/>
              <a:t>- ............</a:t>
            </a:r>
          </a:p>
        </p:txBody>
      </p:sp>
      <p:pic>
        <p:nvPicPr>
          <p:cNvPr id="148" name="Imagem 147" descr="Uma imagem contendo Interface gráfica do usuário&#10;&#10;Descrição gerada automaticamente">
            <a:extLst>
              <a:ext uri="{FF2B5EF4-FFF2-40B4-BE49-F238E27FC236}">
                <a16:creationId xmlns:a16="http://schemas.microsoft.com/office/drawing/2014/main" id="{9D018715-686A-D3AA-81B8-5ED96862B9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659019" y="4850571"/>
            <a:ext cx="2227971" cy="1398877"/>
          </a:xfrm>
          <a:prstGeom prst="rect">
            <a:avLst/>
          </a:prstGeom>
        </p:spPr>
      </p:pic>
      <p:pic>
        <p:nvPicPr>
          <p:cNvPr id="149" name="Picture 22" descr="Why can't I access Get Apps icon in Power BI?">
            <a:extLst>
              <a:ext uri="{FF2B5EF4-FFF2-40B4-BE49-F238E27FC236}">
                <a16:creationId xmlns:a16="http://schemas.microsoft.com/office/drawing/2014/main" id="{565EB822-6B7F-0F5E-5911-2A21B54B9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0518" y="4945061"/>
            <a:ext cx="337098" cy="353423"/>
          </a:xfrm>
          <a:prstGeom prst="rect">
            <a:avLst/>
          </a:prstGeom>
          <a:noFill/>
          <a:extLst>
            <a:ext uri="{909E8E84-426E-40DD-AFC4-6F175D3DCCD1}">
              <a14:hiddenFill xmlns:a14="http://schemas.microsoft.com/office/drawing/2010/main">
                <a:solidFill>
                  <a:srgbClr val="FFFFFF"/>
                </a:solidFill>
              </a14:hiddenFill>
            </a:ext>
          </a:extLst>
        </p:spPr>
      </p:pic>
      <p:sp>
        <p:nvSpPr>
          <p:cNvPr id="150" name="CaixaDeTexto 149">
            <a:extLst>
              <a:ext uri="{FF2B5EF4-FFF2-40B4-BE49-F238E27FC236}">
                <a16:creationId xmlns:a16="http://schemas.microsoft.com/office/drawing/2014/main" id="{E003649D-F20B-30AE-6A7E-24632873906D}"/>
              </a:ext>
            </a:extLst>
          </p:cNvPr>
          <p:cNvSpPr txBox="1"/>
          <p:nvPr/>
        </p:nvSpPr>
        <p:spPr>
          <a:xfrm>
            <a:off x="2125672" y="4480927"/>
            <a:ext cx="893514" cy="338554"/>
          </a:xfrm>
          <a:prstGeom prst="rect">
            <a:avLst/>
          </a:prstGeom>
          <a:noFill/>
        </p:spPr>
        <p:txBody>
          <a:bodyPr wrap="none" rtlCol="0">
            <a:spAutoFit/>
          </a:bodyPr>
          <a:lstStyle/>
          <a:p>
            <a:pPr algn="ctr"/>
            <a:r>
              <a:rPr lang="pt-BR" sz="1600" b="1" dirty="0"/>
              <a:t>DTI HDA</a:t>
            </a:r>
          </a:p>
        </p:txBody>
      </p:sp>
      <p:sp>
        <p:nvSpPr>
          <p:cNvPr id="152" name="CaixaDeTexto 151">
            <a:extLst>
              <a:ext uri="{FF2B5EF4-FFF2-40B4-BE49-F238E27FC236}">
                <a16:creationId xmlns:a16="http://schemas.microsoft.com/office/drawing/2014/main" id="{4E563B7E-43DC-3B30-BF5B-EA495FB73518}"/>
              </a:ext>
            </a:extLst>
          </p:cNvPr>
          <p:cNvSpPr txBox="1"/>
          <p:nvPr/>
        </p:nvSpPr>
        <p:spPr>
          <a:xfrm>
            <a:off x="6104756" y="4508542"/>
            <a:ext cx="2298321" cy="338554"/>
          </a:xfrm>
          <a:prstGeom prst="rect">
            <a:avLst/>
          </a:prstGeom>
          <a:noFill/>
        </p:spPr>
        <p:txBody>
          <a:bodyPr wrap="none" rtlCol="0">
            <a:spAutoFit/>
          </a:bodyPr>
          <a:lstStyle/>
          <a:p>
            <a:pPr algn="ctr"/>
            <a:r>
              <a:rPr lang="pt-BR" sz="1600" b="1" dirty="0"/>
              <a:t>ÁREAS DE NEGÓCIO HDA</a:t>
            </a:r>
          </a:p>
        </p:txBody>
      </p:sp>
      <p:pic>
        <p:nvPicPr>
          <p:cNvPr id="153" name="Imagem 152">
            <a:extLst>
              <a:ext uri="{FF2B5EF4-FFF2-40B4-BE49-F238E27FC236}">
                <a16:creationId xmlns:a16="http://schemas.microsoft.com/office/drawing/2014/main" id="{FC95CD66-371E-AC22-4A48-193BE4EDD29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6878" y="4993760"/>
            <a:ext cx="954648" cy="708753"/>
          </a:xfrm>
          <a:prstGeom prst="rect">
            <a:avLst/>
          </a:prstGeom>
        </p:spPr>
      </p:pic>
      <p:pic>
        <p:nvPicPr>
          <p:cNvPr id="155" name="Picture 22" descr="Process Line Icon PNG, Vector, PSD, and Clipart With Transparent Background  for Free Download | Pngtree">
            <a:extLst>
              <a:ext uri="{FF2B5EF4-FFF2-40B4-BE49-F238E27FC236}">
                <a16:creationId xmlns:a16="http://schemas.microsoft.com/office/drawing/2014/main" id="{5A337BC1-99B4-87D6-CC02-1AD03B6BE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438" y="4936806"/>
            <a:ext cx="708753" cy="708753"/>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0" descr="Databricks - Just Global | B2B Marketing Agency">
            <a:extLst>
              <a:ext uri="{FF2B5EF4-FFF2-40B4-BE49-F238E27FC236}">
                <a16:creationId xmlns:a16="http://schemas.microsoft.com/office/drawing/2014/main" id="{D4E422FF-4BD6-5C01-BD84-79C8A9561A33}"/>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t="-5034" b="-1"/>
          <a:stretch/>
        </p:blipFill>
        <p:spPr bwMode="auto">
          <a:xfrm>
            <a:off x="3061961" y="4793311"/>
            <a:ext cx="431451" cy="458277"/>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0" descr="Databricks - Just Global | B2B Marketing Agency">
            <a:extLst>
              <a:ext uri="{FF2B5EF4-FFF2-40B4-BE49-F238E27FC236}">
                <a16:creationId xmlns:a16="http://schemas.microsoft.com/office/drawing/2014/main" id="{CCA5045E-2F74-311C-4640-AA2D4C46FA25}"/>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2857878" y="5254412"/>
            <a:ext cx="660816" cy="13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260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Imagem 71">
            <a:extLst>
              <a:ext uri="{FF2B5EF4-FFF2-40B4-BE49-F238E27FC236}">
                <a16:creationId xmlns:a16="http://schemas.microsoft.com/office/drawing/2014/main" id="{635A7EDE-641E-A11B-3BB6-C0C7DEB90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Imagem 16">
            <a:extLst>
              <a:ext uri="{FF2B5EF4-FFF2-40B4-BE49-F238E27FC236}">
                <a16:creationId xmlns:a16="http://schemas.microsoft.com/office/drawing/2014/main" id="{E5C3F787-D5D9-0CF5-FF3A-700A0F6CA0F8}"/>
              </a:ext>
            </a:extLst>
          </p:cNvPr>
          <p:cNvPicPr>
            <a:picLocks noChangeAspect="1"/>
          </p:cNvPicPr>
          <p:nvPr/>
        </p:nvPicPr>
        <p:blipFill rotWithShape="1">
          <a:blip r:embed="rId4">
            <a:extLst>
              <a:ext uri="{28A0092B-C50C-407E-A947-70E740481C1C}">
                <a14:useLocalDpi xmlns:a14="http://schemas.microsoft.com/office/drawing/2010/main" val="0"/>
              </a:ext>
            </a:extLst>
          </a:blip>
          <a:srcRect l="68982" b="37516"/>
          <a:stretch/>
        </p:blipFill>
        <p:spPr>
          <a:xfrm>
            <a:off x="8410272" y="0"/>
            <a:ext cx="3781728" cy="4285129"/>
          </a:xfrm>
          <a:prstGeom prst="rect">
            <a:avLst/>
          </a:prstGeom>
        </p:spPr>
      </p:pic>
      <p:pic>
        <p:nvPicPr>
          <p:cNvPr id="13" name="Imagem 12">
            <a:extLst>
              <a:ext uri="{FF2B5EF4-FFF2-40B4-BE49-F238E27FC236}">
                <a16:creationId xmlns:a16="http://schemas.microsoft.com/office/drawing/2014/main" id="{EBA278B4-46B7-FAC5-1412-F974579425D6}"/>
              </a:ext>
            </a:extLst>
          </p:cNvPr>
          <p:cNvPicPr>
            <a:picLocks noChangeAspect="1"/>
          </p:cNvPicPr>
          <p:nvPr/>
        </p:nvPicPr>
        <p:blipFill rotWithShape="1">
          <a:blip r:embed="rId5">
            <a:extLst>
              <a:ext uri="{28A0092B-C50C-407E-A947-70E740481C1C}">
                <a14:useLocalDpi xmlns:a14="http://schemas.microsoft.com/office/drawing/2010/main" val="0"/>
              </a:ext>
            </a:extLst>
          </a:blip>
          <a:srcRect r="26323"/>
          <a:stretch/>
        </p:blipFill>
        <p:spPr>
          <a:xfrm>
            <a:off x="0" y="0"/>
            <a:ext cx="8982640" cy="6858000"/>
          </a:xfrm>
          <a:prstGeom prst="rect">
            <a:avLst/>
          </a:prstGeom>
        </p:spPr>
      </p:pic>
      <p:sp>
        <p:nvSpPr>
          <p:cNvPr id="79" name="Retângulo 78">
            <a:extLst>
              <a:ext uri="{FF2B5EF4-FFF2-40B4-BE49-F238E27FC236}">
                <a16:creationId xmlns:a16="http://schemas.microsoft.com/office/drawing/2014/main" id="{39C15CF8-0649-3C56-7F49-4AEAC507796E}"/>
              </a:ext>
            </a:extLst>
          </p:cNvPr>
          <p:cNvSpPr/>
          <p:nvPr/>
        </p:nvSpPr>
        <p:spPr>
          <a:xfrm>
            <a:off x="2375313" y="2112848"/>
            <a:ext cx="1773968" cy="505682"/>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A6896B33-E92C-BB3C-8E2B-3E8B21C4B3F7}"/>
              </a:ext>
            </a:extLst>
          </p:cNvPr>
          <p:cNvSpPr txBox="1"/>
          <p:nvPr/>
        </p:nvSpPr>
        <p:spPr>
          <a:xfrm>
            <a:off x="2465991" y="2168655"/>
            <a:ext cx="1475990" cy="417413"/>
          </a:xfrm>
          <a:prstGeom prst="rect">
            <a:avLst/>
          </a:prstGeom>
          <a:noFill/>
        </p:spPr>
        <p:txBody>
          <a:bodyPr wrap="square" lIns="36000" tIns="36000" rIns="36000" bIns="36000" anchor="ctr">
            <a:spAutoFit/>
          </a:bodyPr>
          <a:lstStyle/>
          <a:p>
            <a:pPr marL="0" marR="0" lvl="0" indent="0" algn="ctr" defTabSz="914400" rtl="0" eaLnBrk="1" fontAlgn="auto" latinLnBrk="0" hangingPunct="1">
              <a:lnSpc>
                <a:spcPct val="80000"/>
              </a:lnSpc>
              <a:spcBef>
                <a:spcPts val="0"/>
              </a:spcBef>
              <a:spcAft>
                <a:spcPts val="60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Tópicos</a:t>
            </a:r>
            <a:endPar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5" name="Imagem 14">
            <a:extLst>
              <a:ext uri="{FF2B5EF4-FFF2-40B4-BE49-F238E27FC236}">
                <a16:creationId xmlns:a16="http://schemas.microsoft.com/office/drawing/2014/main" id="{7B3905A9-8156-5680-52CE-43C009E645ED}"/>
              </a:ext>
            </a:extLst>
          </p:cNvPr>
          <p:cNvPicPr>
            <a:picLocks noChangeAspect="1"/>
          </p:cNvPicPr>
          <p:nvPr/>
        </p:nvPicPr>
        <p:blipFill rotWithShape="1">
          <a:blip r:embed="rId4">
            <a:extLst>
              <a:ext uri="{28A0092B-C50C-407E-A947-70E740481C1C}">
                <a14:useLocalDpi xmlns:a14="http://schemas.microsoft.com/office/drawing/2010/main" val="0"/>
              </a:ext>
            </a:extLst>
          </a:blip>
          <a:srcRect l="7370" t="49209" r="45282" b="4779"/>
          <a:stretch/>
        </p:blipFill>
        <p:spPr>
          <a:xfrm>
            <a:off x="0" y="3702424"/>
            <a:ext cx="5772735" cy="3155575"/>
          </a:xfrm>
          <a:prstGeom prst="rect">
            <a:avLst/>
          </a:prstGeom>
        </p:spPr>
      </p:pic>
      <p:pic>
        <p:nvPicPr>
          <p:cNvPr id="19" name="Imagem 18">
            <a:extLst>
              <a:ext uri="{FF2B5EF4-FFF2-40B4-BE49-F238E27FC236}">
                <a16:creationId xmlns:a16="http://schemas.microsoft.com/office/drawing/2014/main" id="{AAF528B6-7218-E15C-FCB7-FF9C71D57648}"/>
              </a:ext>
            </a:extLst>
          </p:cNvPr>
          <p:cNvPicPr>
            <a:picLocks noChangeAspect="1"/>
          </p:cNvPicPr>
          <p:nvPr/>
        </p:nvPicPr>
        <p:blipFill rotWithShape="1">
          <a:blip r:embed="rId6">
            <a:extLst>
              <a:ext uri="{28A0092B-C50C-407E-A947-70E740481C1C}">
                <a14:useLocalDpi xmlns:a14="http://schemas.microsoft.com/office/drawing/2010/main" val="0"/>
              </a:ext>
            </a:extLst>
          </a:blip>
          <a:srcRect l="25192" t="6762" r="4690"/>
          <a:stretch/>
        </p:blipFill>
        <p:spPr>
          <a:xfrm>
            <a:off x="3071342" y="463738"/>
            <a:ext cx="8548835" cy="6394262"/>
          </a:xfrm>
          <a:prstGeom prst="rect">
            <a:avLst/>
          </a:prstGeom>
        </p:spPr>
      </p:pic>
      <p:pic>
        <p:nvPicPr>
          <p:cNvPr id="73" name="Imagem 72">
            <a:extLst>
              <a:ext uri="{FF2B5EF4-FFF2-40B4-BE49-F238E27FC236}">
                <a16:creationId xmlns:a16="http://schemas.microsoft.com/office/drawing/2014/main" id="{C553A6B9-17A7-2F5D-7C48-545E2C475B83}"/>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sp>
        <p:nvSpPr>
          <p:cNvPr id="76" name="Google Shape;239;p38">
            <a:extLst>
              <a:ext uri="{FF2B5EF4-FFF2-40B4-BE49-F238E27FC236}">
                <a16:creationId xmlns:a16="http://schemas.microsoft.com/office/drawing/2014/main" id="{126DB373-4D7A-63FA-897E-9A94ACF8643D}"/>
              </a:ext>
            </a:extLst>
          </p:cNvPr>
          <p:cNvSpPr txBox="1">
            <a:spLocks/>
          </p:cNvSpPr>
          <p:nvPr/>
        </p:nvSpPr>
        <p:spPr>
          <a:xfrm>
            <a:off x="571821" y="1308540"/>
            <a:ext cx="3178934" cy="695951"/>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b="0" i="0" u="none" strike="noStrike" kern="0" cap="none" spc="0" normalizeH="0" baseline="0" noProof="0" dirty="0">
                <a:ln>
                  <a:noFill/>
                </a:ln>
                <a:solidFill>
                  <a:srgbClr val="CC0000"/>
                </a:solidFill>
                <a:effectLst/>
                <a:uLnTx/>
                <a:uFillTx/>
                <a:latin typeface="Segoe UI Black" panose="020B0A02040204020203" pitchFamily="34" charset="0"/>
                <a:ea typeface="Segoe UI Black" panose="020B0A02040204020203" pitchFamily="34" charset="0"/>
                <a:cs typeface="Arial"/>
              </a:rPr>
              <a:t>Agenda</a:t>
            </a:r>
          </a:p>
        </p:txBody>
      </p:sp>
      <p:cxnSp>
        <p:nvCxnSpPr>
          <p:cNvPr id="77" name="Conector reto 76">
            <a:extLst>
              <a:ext uri="{FF2B5EF4-FFF2-40B4-BE49-F238E27FC236}">
                <a16:creationId xmlns:a16="http://schemas.microsoft.com/office/drawing/2014/main" id="{97673131-B2AA-8B56-528E-EBEB312B038D}"/>
              </a:ext>
            </a:extLst>
          </p:cNvPr>
          <p:cNvCxnSpPr>
            <a:cxnSpLocks/>
          </p:cNvCxnSpPr>
          <p:nvPr/>
        </p:nvCxnSpPr>
        <p:spPr>
          <a:xfrm>
            <a:off x="642240" y="2073740"/>
            <a:ext cx="385311" cy="0"/>
          </a:xfrm>
          <a:prstGeom prst="line">
            <a:avLst/>
          </a:prstGeom>
          <a:ln w="44450">
            <a:solidFill>
              <a:srgbClr val="CC0000"/>
            </a:solidFill>
          </a:ln>
        </p:spPr>
        <p:style>
          <a:lnRef idx="1">
            <a:schemeClr val="accent1"/>
          </a:lnRef>
          <a:fillRef idx="0">
            <a:schemeClr val="accent1"/>
          </a:fillRef>
          <a:effectRef idx="0">
            <a:schemeClr val="accent1"/>
          </a:effectRef>
          <a:fontRef idx="minor">
            <a:schemeClr val="tx1"/>
          </a:fontRef>
        </p:style>
      </p:cxnSp>
      <p:sp>
        <p:nvSpPr>
          <p:cNvPr id="20" name="Retângulo 19">
            <a:extLst>
              <a:ext uri="{FF2B5EF4-FFF2-40B4-BE49-F238E27FC236}">
                <a16:creationId xmlns:a16="http://schemas.microsoft.com/office/drawing/2014/main" id="{FE61847E-D4BF-BCDF-EC5F-990C48C905D0}"/>
              </a:ext>
            </a:extLst>
          </p:cNvPr>
          <p:cNvSpPr/>
          <p:nvPr/>
        </p:nvSpPr>
        <p:spPr>
          <a:xfrm>
            <a:off x="4127681" y="2001162"/>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84">
            <a:extLst>
              <a:ext uri="{FF2B5EF4-FFF2-40B4-BE49-F238E27FC236}">
                <a16:creationId xmlns:a16="http://schemas.microsoft.com/office/drawing/2014/main" id="{04071D1B-2485-7D49-6A04-64F36C03C034}"/>
              </a:ext>
            </a:extLst>
          </p:cNvPr>
          <p:cNvSpPr/>
          <p:nvPr/>
        </p:nvSpPr>
        <p:spPr>
          <a:xfrm>
            <a:off x="4127681" y="3124187"/>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tângulo 85">
            <a:extLst>
              <a:ext uri="{FF2B5EF4-FFF2-40B4-BE49-F238E27FC236}">
                <a16:creationId xmlns:a16="http://schemas.microsoft.com/office/drawing/2014/main" id="{8AE8AA47-1382-F3CF-B186-760B77AD336C}"/>
              </a:ext>
            </a:extLst>
          </p:cNvPr>
          <p:cNvSpPr/>
          <p:nvPr/>
        </p:nvSpPr>
        <p:spPr>
          <a:xfrm>
            <a:off x="4127681" y="4247212"/>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86">
            <a:extLst>
              <a:ext uri="{FF2B5EF4-FFF2-40B4-BE49-F238E27FC236}">
                <a16:creationId xmlns:a16="http://schemas.microsoft.com/office/drawing/2014/main" id="{2AB23A89-F863-4E46-F120-414D9422D011}"/>
              </a:ext>
            </a:extLst>
          </p:cNvPr>
          <p:cNvSpPr/>
          <p:nvPr/>
        </p:nvSpPr>
        <p:spPr>
          <a:xfrm>
            <a:off x="4127681" y="5370236"/>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elaAgenda">
            <a:extLst>
              <a:ext uri="{FF2B5EF4-FFF2-40B4-BE49-F238E27FC236}">
                <a16:creationId xmlns:a16="http://schemas.microsoft.com/office/drawing/2014/main" id="{F7907675-6483-C85E-D646-EF1621C55653}"/>
              </a:ext>
            </a:extLst>
          </p:cNvPr>
          <p:cNvGraphicFramePr>
            <a:graphicFrameLocks noGrp="1"/>
          </p:cNvGraphicFramePr>
          <p:nvPr>
            <p:extLst>
              <p:ext uri="{D42A27DB-BD31-4B8C-83A1-F6EECF244321}">
                <p14:modId xmlns:p14="http://schemas.microsoft.com/office/powerpoint/2010/main" val="340716830"/>
              </p:ext>
            </p:extLst>
          </p:nvPr>
        </p:nvGraphicFramePr>
        <p:xfrm>
          <a:off x="4587286" y="1477697"/>
          <a:ext cx="6771670" cy="3382284"/>
        </p:xfrm>
        <a:graphic>
          <a:graphicData uri="http://schemas.openxmlformats.org/drawingml/2006/table">
            <a:tbl>
              <a:tblPr firstRow="1" bandRow="1">
                <a:tableStyleId>{5C22544A-7EE6-4342-B048-85BDC9FD1C3A}</a:tableStyleId>
              </a:tblPr>
              <a:tblGrid>
                <a:gridCol w="6771670">
                  <a:extLst>
                    <a:ext uri="{9D8B030D-6E8A-4147-A177-3AD203B41FA5}">
                      <a16:colId xmlns:a16="http://schemas.microsoft.com/office/drawing/2014/main" val="2742701052"/>
                    </a:ext>
                  </a:extLst>
                </a:gridCol>
              </a:tblGrid>
              <a:tr h="563714">
                <a:tc>
                  <a:txBody>
                    <a:bodyPr/>
                    <a:lstStyle/>
                    <a:p>
                      <a:pPr algn="ctr">
                        <a:lnSpc>
                          <a:spcPct val="85000"/>
                        </a:lnSpc>
                      </a:pPr>
                      <a:r>
                        <a:rPr lang="pt-BR" sz="2000" b="0" dirty="0">
                          <a:solidFill>
                            <a:srgbClr val="5C5C5C"/>
                          </a:solidFill>
                          <a:latin typeface="Segoe UI" panose="020B0502040204020203" pitchFamily="34" charset="0"/>
                          <a:cs typeface="Segoe UI" panose="020B0502040204020203" pitchFamily="34" charset="0"/>
                        </a:rPr>
                        <a:t>Introdução</a:t>
                      </a:r>
                    </a:p>
                  </a:txBody>
                  <a:tcPr marL="178191" marR="178191"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682954"/>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dirty="0">
                          <a:solidFill>
                            <a:srgbClr val="5C5C5C"/>
                          </a:solidFill>
                          <a:latin typeface="Segoe UI" panose="020B0502040204020203" pitchFamily="34" charset="0"/>
                          <a:cs typeface="Segoe UI" panose="020B0502040204020203" pitchFamily="34" charset="0"/>
                        </a:rPr>
                        <a:t>Resumo</a:t>
                      </a:r>
                    </a:p>
                  </a:txBody>
                  <a:tcPr marL="178191" marR="178191"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0953441"/>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dirty="0" err="1">
                          <a:solidFill>
                            <a:srgbClr val="5C5C5C"/>
                          </a:solidFill>
                          <a:latin typeface="Segoe UI" panose="020B0502040204020203" pitchFamily="34" charset="0"/>
                          <a:cs typeface="Segoe UI" panose="020B0502040204020203" pitchFamily="34" charset="0"/>
                        </a:rPr>
                        <a:t>Schedulle</a:t>
                      </a:r>
                      <a:r>
                        <a:rPr lang="pt-BR" sz="2000" b="0" dirty="0">
                          <a:solidFill>
                            <a:srgbClr val="5C5C5C"/>
                          </a:solidFill>
                          <a:latin typeface="Segoe UI" panose="020B0502040204020203" pitchFamily="34" charset="0"/>
                          <a:cs typeface="Segoe UI" panose="020B0502040204020203" pitchFamily="34" charset="0"/>
                        </a:rPr>
                        <a:t> &amp; Budget </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8873669"/>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dirty="0">
                          <a:solidFill>
                            <a:srgbClr val="5C5C5C"/>
                          </a:solidFill>
                          <a:latin typeface="Segoe UI" panose="020B0502040204020203" pitchFamily="34" charset="0"/>
                          <a:cs typeface="Segoe UI" panose="020B0502040204020203" pitchFamily="34" charset="0"/>
                        </a:rPr>
                        <a:t> Pontos de Decisão</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5495466"/>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dirty="0">
                          <a:solidFill>
                            <a:srgbClr val="5C5C5C"/>
                          </a:solidFill>
                          <a:latin typeface="Segoe UI" panose="020B0502040204020203" pitchFamily="34" charset="0"/>
                          <a:cs typeface="Segoe UI" panose="020B0502040204020203" pitchFamily="34" charset="0"/>
                        </a:rPr>
                        <a:t>Q&amp;A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7310540"/>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lang="pt-BR" sz="2000" b="0" dirty="0">
                        <a:solidFill>
                          <a:srgbClr val="5C5C5C"/>
                        </a:solidFill>
                        <a:latin typeface="Segoe UI" panose="020B0502040204020203" pitchFamily="34" charset="0"/>
                        <a:cs typeface="Segoe UI" panose="020B0502040204020203" pitchFamily="34" charset="0"/>
                      </a:endParaRP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6265155"/>
                  </a:ext>
                </a:extLst>
              </a:tr>
            </a:tbl>
          </a:graphicData>
        </a:graphic>
      </p:graphicFrame>
      <p:sp>
        <p:nvSpPr>
          <p:cNvPr id="92" name="Elipse 91">
            <a:extLst>
              <a:ext uri="{FF2B5EF4-FFF2-40B4-BE49-F238E27FC236}">
                <a16:creationId xmlns:a16="http://schemas.microsoft.com/office/drawing/2014/main" id="{C6DE4BDD-7C70-824B-F9D4-E78AF494143C}"/>
              </a:ext>
            </a:extLst>
          </p:cNvPr>
          <p:cNvSpPr/>
          <p:nvPr/>
        </p:nvSpPr>
        <p:spPr>
          <a:xfrm>
            <a:off x="3717459" y="1209989"/>
            <a:ext cx="949888" cy="949886"/>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orma Livre: Forma 23">
            <a:extLst>
              <a:ext uri="{FF2B5EF4-FFF2-40B4-BE49-F238E27FC236}">
                <a16:creationId xmlns:a16="http://schemas.microsoft.com/office/drawing/2014/main" id="{B0DADF65-322A-BD21-7649-BB086FEA6715}"/>
              </a:ext>
            </a:extLst>
          </p:cNvPr>
          <p:cNvSpPr/>
          <p:nvPr/>
        </p:nvSpPr>
        <p:spPr>
          <a:xfrm>
            <a:off x="3943687" y="1417344"/>
            <a:ext cx="535194" cy="526676"/>
          </a:xfrm>
          <a:custGeom>
            <a:avLst/>
            <a:gdLst>
              <a:gd name="connsiteX0" fmla="*/ 2184101 w 2402889"/>
              <a:gd name="connsiteY0" fmla="*/ 1264580 h 2364654"/>
              <a:gd name="connsiteX1" fmla="*/ 2293459 w 2402889"/>
              <a:gd name="connsiteY1" fmla="*/ 1336470 h 2364654"/>
              <a:gd name="connsiteX2" fmla="*/ 2293459 w 2402889"/>
              <a:gd name="connsiteY2" fmla="*/ 383219 h 2364654"/>
              <a:gd name="connsiteX3" fmla="*/ 2261647 w 2402889"/>
              <a:gd name="connsiteY3" fmla="*/ 306432 h 2364654"/>
              <a:gd name="connsiteX4" fmla="*/ 2184860 w 2402889"/>
              <a:gd name="connsiteY4" fmla="*/ 274638 h 2364654"/>
              <a:gd name="connsiteX5" fmla="*/ 2112225 w 2402889"/>
              <a:gd name="connsiteY5" fmla="*/ 274638 h 2364654"/>
              <a:gd name="connsiteX6" fmla="*/ 2057794 w 2402889"/>
              <a:gd name="connsiteY6" fmla="*/ 329049 h 2364654"/>
              <a:gd name="connsiteX7" fmla="*/ 2057794 w 2402889"/>
              <a:gd name="connsiteY7" fmla="*/ 471553 h 2364654"/>
              <a:gd name="connsiteX8" fmla="*/ 2042018 w 2402889"/>
              <a:gd name="connsiteY8" fmla="*/ 510020 h 2364654"/>
              <a:gd name="connsiteX9" fmla="*/ 2003625 w 2402889"/>
              <a:gd name="connsiteY9" fmla="*/ 525982 h 2364654"/>
              <a:gd name="connsiteX10" fmla="*/ 1981861 w 2402889"/>
              <a:gd name="connsiteY10" fmla="*/ 525982 h 2364654"/>
              <a:gd name="connsiteX11" fmla="*/ 1927450 w 2402889"/>
              <a:gd name="connsiteY11" fmla="*/ 471552 h 2364654"/>
              <a:gd name="connsiteX12" fmla="*/ 1927450 w 2402889"/>
              <a:gd name="connsiteY12" fmla="*/ 108846 h 2364654"/>
              <a:gd name="connsiteX13" fmla="*/ 1895564 w 2402889"/>
              <a:gd name="connsiteY13" fmla="*/ 31892 h 2364654"/>
              <a:gd name="connsiteX14" fmla="*/ 1818610 w 2402889"/>
              <a:gd name="connsiteY14" fmla="*/ 6 h 2364654"/>
              <a:gd name="connsiteX15" fmla="*/ 1775582 w 2402889"/>
              <a:gd name="connsiteY15" fmla="*/ 6 h 2364654"/>
              <a:gd name="connsiteX16" fmla="*/ 1698685 w 2402889"/>
              <a:gd name="connsiteY16" fmla="*/ 31966 h 2364654"/>
              <a:gd name="connsiteX17" fmla="*/ 1666743 w 2402889"/>
              <a:gd name="connsiteY17" fmla="*/ 108844 h 2364654"/>
              <a:gd name="connsiteX18" fmla="*/ 1666743 w 2402889"/>
              <a:gd name="connsiteY18" fmla="*/ 220205 h 2364654"/>
              <a:gd name="connsiteX19" fmla="*/ 1650967 w 2402889"/>
              <a:gd name="connsiteY19" fmla="*/ 258673 h 2364654"/>
              <a:gd name="connsiteX20" fmla="*/ 1612574 w 2402889"/>
              <a:gd name="connsiteY20" fmla="*/ 274634 h 2364654"/>
              <a:gd name="connsiteX21" fmla="*/ 1407055 w 2402889"/>
              <a:gd name="connsiteY21" fmla="*/ 274634 h 2364654"/>
              <a:gd name="connsiteX22" fmla="*/ 1352625 w 2402889"/>
              <a:gd name="connsiteY22" fmla="*/ 329046 h 2364654"/>
              <a:gd name="connsiteX23" fmla="*/ 1352625 w 2402889"/>
              <a:gd name="connsiteY23" fmla="*/ 471549 h 2364654"/>
              <a:gd name="connsiteX24" fmla="*/ 1336849 w 2402889"/>
              <a:gd name="connsiteY24" fmla="*/ 510016 h 2364654"/>
              <a:gd name="connsiteX25" fmla="*/ 1298456 w 2402889"/>
              <a:gd name="connsiteY25" fmla="*/ 525978 h 2364654"/>
              <a:gd name="connsiteX26" fmla="*/ 1276692 w 2402889"/>
              <a:gd name="connsiteY26" fmla="*/ 525978 h 2364654"/>
              <a:gd name="connsiteX27" fmla="*/ 1222281 w 2402889"/>
              <a:gd name="connsiteY27" fmla="*/ 471548 h 2364654"/>
              <a:gd name="connsiteX28" fmla="*/ 1222281 w 2402889"/>
              <a:gd name="connsiteY28" fmla="*/ 108842 h 2364654"/>
              <a:gd name="connsiteX29" fmla="*/ 1190488 w 2402889"/>
              <a:gd name="connsiteY29" fmla="*/ 31964 h 2364654"/>
              <a:gd name="connsiteX30" fmla="*/ 1113681 w 2402889"/>
              <a:gd name="connsiteY30" fmla="*/ 4 h 2364654"/>
              <a:gd name="connsiteX31" fmla="*/ 1070654 w 2402889"/>
              <a:gd name="connsiteY31" fmla="*/ 4 h 2364654"/>
              <a:gd name="connsiteX32" fmla="*/ 993776 w 2402889"/>
              <a:gd name="connsiteY32" fmla="*/ 31964 h 2364654"/>
              <a:gd name="connsiteX33" fmla="*/ 961815 w 2402889"/>
              <a:gd name="connsiteY33" fmla="*/ 108842 h 2364654"/>
              <a:gd name="connsiteX34" fmla="*/ 961815 w 2402889"/>
              <a:gd name="connsiteY34" fmla="*/ 220203 h 2364654"/>
              <a:gd name="connsiteX35" fmla="*/ 946039 w 2402889"/>
              <a:gd name="connsiteY35" fmla="*/ 258671 h 2364654"/>
              <a:gd name="connsiteX36" fmla="*/ 907665 w 2402889"/>
              <a:gd name="connsiteY36" fmla="*/ 274633 h 2364654"/>
              <a:gd name="connsiteX37" fmla="*/ 701871 w 2402889"/>
              <a:gd name="connsiteY37" fmla="*/ 274633 h 2364654"/>
              <a:gd name="connsiteX38" fmla="*/ 647459 w 2402889"/>
              <a:gd name="connsiteY38" fmla="*/ 329044 h 2364654"/>
              <a:gd name="connsiteX39" fmla="*/ 647459 w 2402889"/>
              <a:gd name="connsiteY39" fmla="*/ 471547 h 2364654"/>
              <a:gd name="connsiteX40" fmla="*/ 631683 w 2402889"/>
              <a:gd name="connsiteY40" fmla="*/ 510015 h 2364654"/>
              <a:gd name="connsiteX41" fmla="*/ 593290 w 2402889"/>
              <a:gd name="connsiteY41" fmla="*/ 525976 h 2364654"/>
              <a:gd name="connsiteX42" fmla="*/ 571526 w 2402889"/>
              <a:gd name="connsiteY42" fmla="*/ 525976 h 2364654"/>
              <a:gd name="connsiteX43" fmla="*/ 517096 w 2402889"/>
              <a:gd name="connsiteY43" fmla="*/ 471546 h 2364654"/>
              <a:gd name="connsiteX44" fmla="*/ 517096 w 2402889"/>
              <a:gd name="connsiteY44" fmla="*/ 108840 h 2364654"/>
              <a:gd name="connsiteX45" fmla="*/ 485229 w 2402889"/>
              <a:gd name="connsiteY45" fmla="*/ 31886 h 2364654"/>
              <a:gd name="connsiteX46" fmla="*/ 408256 w 2402889"/>
              <a:gd name="connsiteY46" fmla="*/ 0 h 2364654"/>
              <a:gd name="connsiteX47" fmla="*/ 365228 w 2402889"/>
              <a:gd name="connsiteY47" fmla="*/ 0 h 2364654"/>
              <a:gd name="connsiteX48" fmla="*/ 288350 w 2402889"/>
              <a:gd name="connsiteY48" fmla="*/ 31960 h 2364654"/>
              <a:gd name="connsiteX49" fmla="*/ 256390 w 2402889"/>
              <a:gd name="connsiteY49" fmla="*/ 108838 h 2364654"/>
              <a:gd name="connsiteX50" fmla="*/ 256390 w 2402889"/>
              <a:gd name="connsiteY50" fmla="*/ 220200 h 2364654"/>
              <a:gd name="connsiteX51" fmla="*/ 240706 w 2402889"/>
              <a:gd name="connsiteY51" fmla="*/ 258574 h 2364654"/>
              <a:gd name="connsiteX52" fmla="*/ 202480 w 2402889"/>
              <a:gd name="connsiteY52" fmla="*/ 274628 h 2364654"/>
              <a:gd name="connsiteX53" fmla="*/ 108322 w 2402889"/>
              <a:gd name="connsiteY53" fmla="*/ 274628 h 2364654"/>
              <a:gd name="connsiteX54" fmla="*/ 31701 w 2402889"/>
              <a:gd name="connsiteY54" fmla="*/ 306515 h 2364654"/>
              <a:gd name="connsiteX55" fmla="*/ 0 w 2402889"/>
              <a:gd name="connsiteY55" fmla="*/ 383207 h 2364654"/>
              <a:gd name="connsiteX56" fmla="*/ 0 w 2402889"/>
              <a:gd name="connsiteY56" fmla="*/ 2140309 h 2364654"/>
              <a:gd name="connsiteX57" fmla="*/ 31775 w 2402889"/>
              <a:gd name="connsiteY57" fmla="*/ 2217168 h 2364654"/>
              <a:gd name="connsiteX58" fmla="*/ 108582 w 2402889"/>
              <a:gd name="connsiteY58" fmla="*/ 2249128 h 2364654"/>
              <a:gd name="connsiteX59" fmla="*/ 1371878 w 2402889"/>
              <a:gd name="connsiteY59" fmla="*/ 2249128 h 2364654"/>
              <a:gd name="connsiteX60" fmla="*/ 1263279 w 2402889"/>
              <a:gd name="connsiteY60" fmla="*/ 2048673 h 2364654"/>
              <a:gd name="connsiteX61" fmla="*/ 1250895 w 2402889"/>
              <a:gd name="connsiteY61" fmla="*/ 1679741 h 2364654"/>
              <a:gd name="connsiteX62" fmla="*/ 1440468 w 2402889"/>
              <a:gd name="connsiteY62" fmla="*/ 1362994 h 2364654"/>
              <a:gd name="connsiteX63" fmla="*/ 1623202 w 2402889"/>
              <a:gd name="connsiteY63" fmla="*/ 1244533 h 2364654"/>
              <a:gd name="connsiteX64" fmla="*/ 1623202 w 2402889"/>
              <a:gd name="connsiteY64" fmla="*/ 979786 h 2364654"/>
              <a:gd name="connsiteX65" fmla="*/ 1639145 w 2402889"/>
              <a:gd name="connsiteY65" fmla="*/ 941300 h 2364654"/>
              <a:gd name="connsiteX66" fmla="*/ 1677631 w 2402889"/>
              <a:gd name="connsiteY66" fmla="*/ 925375 h 2364654"/>
              <a:gd name="connsiteX67" fmla="*/ 1923655 w 2402889"/>
              <a:gd name="connsiteY67" fmla="*/ 925375 h 2364654"/>
              <a:gd name="connsiteX68" fmla="*/ 1962141 w 2402889"/>
              <a:gd name="connsiteY68" fmla="*/ 941300 h 2364654"/>
              <a:gd name="connsiteX69" fmla="*/ 1978066 w 2402889"/>
              <a:gd name="connsiteY69" fmla="*/ 979786 h 2364654"/>
              <a:gd name="connsiteX70" fmla="*/ 1978066 w 2402889"/>
              <a:gd name="connsiteY70" fmla="*/ 1197967 h 2364654"/>
              <a:gd name="connsiteX71" fmla="*/ 2184102 w 2402889"/>
              <a:gd name="connsiteY71" fmla="*/ 1264536 h 2364654"/>
              <a:gd name="connsiteX72" fmla="*/ 668231 w 2402889"/>
              <a:gd name="connsiteY72" fmla="*/ 1853586 h 2364654"/>
              <a:gd name="connsiteX73" fmla="*/ 614080 w 2402889"/>
              <a:gd name="connsiteY73" fmla="*/ 1907755 h 2364654"/>
              <a:gd name="connsiteX74" fmla="*/ 367795 w 2402889"/>
              <a:gd name="connsiteY74" fmla="*/ 1907755 h 2364654"/>
              <a:gd name="connsiteX75" fmla="*/ 329327 w 2402889"/>
              <a:gd name="connsiteY75" fmla="*/ 1891979 h 2364654"/>
              <a:gd name="connsiteX76" fmla="*/ 313366 w 2402889"/>
              <a:gd name="connsiteY76" fmla="*/ 1853586 h 2364654"/>
              <a:gd name="connsiteX77" fmla="*/ 313366 w 2402889"/>
              <a:gd name="connsiteY77" fmla="*/ 1608084 h 2364654"/>
              <a:gd name="connsiteX78" fmla="*/ 329309 w 2402889"/>
              <a:gd name="connsiteY78" fmla="*/ 1569598 h 2364654"/>
              <a:gd name="connsiteX79" fmla="*/ 367795 w 2402889"/>
              <a:gd name="connsiteY79" fmla="*/ 1553655 h 2364654"/>
              <a:gd name="connsiteX80" fmla="*/ 614080 w 2402889"/>
              <a:gd name="connsiteY80" fmla="*/ 1553655 h 2364654"/>
              <a:gd name="connsiteX81" fmla="*/ 652473 w 2402889"/>
              <a:gd name="connsiteY81" fmla="*/ 1569616 h 2364654"/>
              <a:gd name="connsiteX82" fmla="*/ 668231 w 2402889"/>
              <a:gd name="connsiteY82" fmla="*/ 1608084 h 2364654"/>
              <a:gd name="connsiteX83" fmla="*/ 668231 w 2402889"/>
              <a:gd name="connsiteY83" fmla="*/ 1226138 h 2364654"/>
              <a:gd name="connsiteX84" fmla="*/ 668231 w 2402889"/>
              <a:gd name="connsiteY84" fmla="*/ 1226157 h 2364654"/>
              <a:gd name="connsiteX85" fmla="*/ 652473 w 2402889"/>
              <a:gd name="connsiteY85" fmla="*/ 1264624 h 2364654"/>
              <a:gd name="connsiteX86" fmla="*/ 614080 w 2402889"/>
              <a:gd name="connsiteY86" fmla="*/ 1280568 h 2364654"/>
              <a:gd name="connsiteX87" fmla="*/ 368558 w 2402889"/>
              <a:gd name="connsiteY87" fmla="*/ 1280568 h 2364654"/>
              <a:gd name="connsiteX88" fmla="*/ 314128 w 2402889"/>
              <a:gd name="connsiteY88" fmla="*/ 1226156 h 2364654"/>
              <a:gd name="connsiteX89" fmla="*/ 314128 w 2402889"/>
              <a:gd name="connsiteY89" fmla="*/ 980891 h 2364654"/>
              <a:gd name="connsiteX90" fmla="*/ 330072 w 2402889"/>
              <a:gd name="connsiteY90" fmla="*/ 942405 h 2364654"/>
              <a:gd name="connsiteX91" fmla="*/ 368558 w 2402889"/>
              <a:gd name="connsiteY91" fmla="*/ 926462 h 2364654"/>
              <a:gd name="connsiteX92" fmla="*/ 614843 w 2402889"/>
              <a:gd name="connsiteY92" fmla="*/ 926462 h 2364654"/>
              <a:gd name="connsiteX93" fmla="*/ 653218 w 2402889"/>
              <a:gd name="connsiteY93" fmla="*/ 942424 h 2364654"/>
              <a:gd name="connsiteX94" fmla="*/ 668994 w 2402889"/>
              <a:gd name="connsiteY94" fmla="*/ 980891 h 2364654"/>
              <a:gd name="connsiteX95" fmla="*/ 1322778 w 2402889"/>
              <a:gd name="connsiteY95" fmla="*/ 1226138 h 2364654"/>
              <a:gd name="connsiteX96" fmla="*/ 1322778 w 2402889"/>
              <a:gd name="connsiteY96" fmla="*/ 1226157 h 2364654"/>
              <a:gd name="connsiteX97" fmla="*/ 1268366 w 2402889"/>
              <a:gd name="connsiteY97" fmla="*/ 1280568 h 2364654"/>
              <a:gd name="connsiteX98" fmla="*/ 1023082 w 2402889"/>
              <a:gd name="connsiteY98" fmla="*/ 1280568 h 2364654"/>
              <a:gd name="connsiteX99" fmla="*/ 968671 w 2402889"/>
              <a:gd name="connsiteY99" fmla="*/ 1226157 h 2364654"/>
              <a:gd name="connsiteX100" fmla="*/ 968671 w 2402889"/>
              <a:gd name="connsiteY100" fmla="*/ 980892 h 2364654"/>
              <a:gd name="connsiteX101" fmla="*/ 984614 w 2402889"/>
              <a:gd name="connsiteY101" fmla="*/ 942406 h 2364654"/>
              <a:gd name="connsiteX102" fmla="*/ 1023082 w 2402889"/>
              <a:gd name="connsiteY102" fmla="*/ 926462 h 2364654"/>
              <a:gd name="connsiteX103" fmla="*/ 1269106 w 2402889"/>
              <a:gd name="connsiteY103" fmla="*/ 926462 h 2364654"/>
              <a:gd name="connsiteX104" fmla="*/ 1307592 w 2402889"/>
              <a:gd name="connsiteY104" fmla="*/ 942406 h 2364654"/>
              <a:gd name="connsiteX105" fmla="*/ 1323535 w 2402889"/>
              <a:gd name="connsiteY105" fmla="*/ 980892 h 2364654"/>
              <a:gd name="connsiteX106" fmla="*/ 1881648 w 2402889"/>
              <a:gd name="connsiteY106" fmla="*/ 1279548 h 2364654"/>
              <a:gd name="connsiteX107" fmla="*/ 1881648 w 2402889"/>
              <a:gd name="connsiteY107" fmla="*/ 1254243 h 2364654"/>
              <a:gd name="connsiteX108" fmla="*/ 1923656 w 2402889"/>
              <a:gd name="connsiteY108" fmla="*/ 1322075 h 2364654"/>
              <a:gd name="connsiteX109" fmla="*/ 1881648 w 2402889"/>
              <a:gd name="connsiteY109" fmla="*/ 1320555 h 2364654"/>
              <a:gd name="connsiteX110" fmla="*/ 1435444 w 2402889"/>
              <a:gd name="connsiteY110" fmla="*/ 1569266 h 2364654"/>
              <a:gd name="connsiteX111" fmla="*/ 1415237 w 2402889"/>
              <a:gd name="connsiteY111" fmla="*/ 2079681 h 2364654"/>
              <a:gd name="connsiteX112" fmla="*/ 1840379 w 2402889"/>
              <a:gd name="connsiteY112" fmla="*/ 2362875 h 2364654"/>
              <a:gd name="connsiteX113" fmla="*/ 1882647 w 2402889"/>
              <a:gd name="connsiteY113" fmla="*/ 2364655 h 2364654"/>
              <a:gd name="connsiteX114" fmla="*/ 1882647 w 2402889"/>
              <a:gd name="connsiteY114" fmla="*/ 2364636 h 2364654"/>
              <a:gd name="connsiteX115" fmla="*/ 2326274 w 2402889"/>
              <a:gd name="connsiteY115" fmla="*/ 2114777 h 2364654"/>
              <a:gd name="connsiteX116" fmla="*/ 2346277 w 2402889"/>
              <a:gd name="connsiteY116" fmla="*/ 1606023 h 2364654"/>
              <a:gd name="connsiteX117" fmla="*/ 1923654 w 2402889"/>
              <a:gd name="connsiteY117" fmla="*/ 1322069 h 2364654"/>
              <a:gd name="connsiteX118" fmla="*/ 2176762 w 2402889"/>
              <a:gd name="connsiteY118" fmla="*/ 1727047 h 2364654"/>
              <a:gd name="connsiteX119" fmla="*/ 1828739 w 2402889"/>
              <a:gd name="connsiteY119" fmla="*/ 2077110 h 2364654"/>
              <a:gd name="connsiteX120" fmla="*/ 1752806 w 2402889"/>
              <a:gd name="connsiteY120" fmla="*/ 2077110 h 2364654"/>
              <a:gd name="connsiteX121" fmla="*/ 1587015 w 2402889"/>
              <a:gd name="connsiteY121" fmla="*/ 1912083 h 2364654"/>
              <a:gd name="connsiteX122" fmla="*/ 1587015 w 2402889"/>
              <a:gd name="connsiteY122" fmla="*/ 1836150 h 2364654"/>
              <a:gd name="connsiteX123" fmla="*/ 1624722 w 2402889"/>
              <a:gd name="connsiteY123" fmla="*/ 1797682 h 2364654"/>
              <a:gd name="connsiteX124" fmla="*/ 1626242 w 2402889"/>
              <a:gd name="connsiteY124" fmla="*/ 1796162 h 2364654"/>
              <a:gd name="connsiteX125" fmla="*/ 1664969 w 2402889"/>
              <a:gd name="connsiteY125" fmla="*/ 1779978 h 2364654"/>
              <a:gd name="connsiteX126" fmla="*/ 1703696 w 2402889"/>
              <a:gd name="connsiteY126" fmla="*/ 1796162 h 2364654"/>
              <a:gd name="connsiteX127" fmla="*/ 1751525 w 2402889"/>
              <a:gd name="connsiteY127" fmla="*/ 1844252 h 2364654"/>
              <a:gd name="connsiteX128" fmla="*/ 1751543 w 2402889"/>
              <a:gd name="connsiteY128" fmla="*/ 1844252 h 2364654"/>
              <a:gd name="connsiteX129" fmla="*/ 1827477 w 2402889"/>
              <a:gd name="connsiteY129" fmla="*/ 1844252 h 2364654"/>
              <a:gd name="connsiteX130" fmla="*/ 2061599 w 2402889"/>
              <a:gd name="connsiteY130" fmla="*/ 1610130 h 2364654"/>
              <a:gd name="connsiteX131" fmla="*/ 2137532 w 2402889"/>
              <a:gd name="connsiteY131" fmla="*/ 1610130 h 2364654"/>
              <a:gd name="connsiteX132" fmla="*/ 2178799 w 2402889"/>
              <a:gd name="connsiteY132" fmla="*/ 1651137 h 2364654"/>
              <a:gd name="connsiteX133" fmla="*/ 2178799 w 2402889"/>
              <a:gd name="connsiteY133" fmla="*/ 1727070 h 23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2402889" h="2364654">
                <a:moveTo>
                  <a:pt x="2184101" y="1264580"/>
                </a:moveTo>
                <a:cubicBezTo>
                  <a:pt x="2222902" y="1284750"/>
                  <a:pt x="2259550" y="1308849"/>
                  <a:pt x="2293459" y="1336470"/>
                </a:cubicBezTo>
                <a:lnTo>
                  <a:pt x="2293459" y="383219"/>
                </a:lnTo>
                <a:cubicBezTo>
                  <a:pt x="2293459" y="354429"/>
                  <a:pt x="2282002" y="326805"/>
                  <a:pt x="2261647" y="306432"/>
                </a:cubicBezTo>
                <a:cubicBezTo>
                  <a:pt x="2241292" y="286076"/>
                  <a:pt x="2213672" y="274638"/>
                  <a:pt x="2184860" y="274638"/>
                </a:cubicBezTo>
                <a:lnTo>
                  <a:pt x="2112225" y="274638"/>
                </a:lnTo>
                <a:cubicBezTo>
                  <a:pt x="2082174" y="274638"/>
                  <a:pt x="2057794" y="298998"/>
                  <a:pt x="2057794" y="329049"/>
                </a:cubicBezTo>
                <a:lnTo>
                  <a:pt x="2057794" y="471553"/>
                </a:lnTo>
                <a:cubicBezTo>
                  <a:pt x="2057869" y="485957"/>
                  <a:pt x="2052196" y="499805"/>
                  <a:pt x="2042018" y="510020"/>
                </a:cubicBezTo>
                <a:cubicBezTo>
                  <a:pt x="2031859" y="520235"/>
                  <a:pt x="2018048" y="525982"/>
                  <a:pt x="2003625" y="525982"/>
                </a:cubicBezTo>
                <a:lnTo>
                  <a:pt x="1981861" y="525982"/>
                </a:lnTo>
                <a:cubicBezTo>
                  <a:pt x="1951811" y="525982"/>
                  <a:pt x="1927450" y="501604"/>
                  <a:pt x="1927450" y="471552"/>
                </a:cubicBezTo>
                <a:lnTo>
                  <a:pt x="1927450" y="108846"/>
                </a:lnTo>
                <a:cubicBezTo>
                  <a:pt x="1927450" y="79982"/>
                  <a:pt x="1915975" y="52304"/>
                  <a:pt x="1895564" y="31892"/>
                </a:cubicBezTo>
                <a:cubicBezTo>
                  <a:pt x="1875153" y="11481"/>
                  <a:pt x="1847474" y="6"/>
                  <a:pt x="1818610" y="6"/>
                </a:cubicBezTo>
                <a:lnTo>
                  <a:pt x="1775582" y="6"/>
                </a:lnTo>
                <a:cubicBezTo>
                  <a:pt x="1746736" y="80"/>
                  <a:pt x="1719097" y="11555"/>
                  <a:pt x="1698685" y="31966"/>
                </a:cubicBezTo>
                <a:cubicBezTo>
                  <a:pt x="1678293" y="52359"/>
                  <a:pt x="1666799" y="79999"/>
                  <a:pt x="1666743" y="108844"/>
                </a:cubicBezTo>
                <a:lnTo>
                  <a:pt x="1666743" y="220205"/>
                </a:lnTo>
                <a:cubicBezTo>
                  <a:pt x="1666799" y="234628"/>
                  <a:pt x="1661126" y="248458"/>
                  <a:pt x="1650967" y="258673"/>
                </a:cubicBezTo>
                <a:cubicBezTo>
                  <a:pt x="1640808" y="268888"/>
                  <a:pt x="1626978" y="274634"/>
                  <a:pt x="1612574" y="274634"/>
                </a:cubicBezTo>
                <a:lnTo>
                  <a:pt x="1407055" y="274634"/>
                </a:lnTo>
                <a:cubicBezTo>
                  <a:pt x="1376986" y="274634"/>
                  <a:pt x="1352625" y="298994"/>
                  <a:pt x="1352625" y="329046"/>
                </a:cubicBezTo>
                <a:lnTo>
                  <a:pt x="1352625" y="471549"/>
                </a:lnTo>
                <a:cubicBezTo>
                  <a:pt x="1352700" y="485954"/>
                  <a:pt x="1347008" y="499801"/>
                  <a:pt x="1336849" y="510016"/>
                </a:cubicBezTo>
                <a:cubicBezTo>
                  <a:pt x="1326690" y="520231"/>
                  <a:pt x="1312879" y="525978"/>
                  <a:pt x="1298456" y="525978"/>
                </a:cubicBezTo>
                <a:lnTo>
                  <a:pt x="1276692" y="525978"/>
                </a:lnTo>
                <a:cubicBezTo>
                  <a:pt x="1246642" y="525978"/>
                  <a:pt x="1222281" y="501600"/>
                  <a:pt x="1222281" y="471548"/>
                </a:cubicBezTo>
                <a:lnTo>
                  <a:pt x="1222281" y="108842"/>
                </a:lnTo>
                <a:cubicBezTo>
                  <a:pt x="1222281" y="80015"/>
                  <a:pt x="1210843" y="52376"/>
                  <a:pt x="1190488" y="31964"/>
                </a:cubicBezTo>
                <a:cubicBezTo>
                  <a:pt x="1170133" y="11572"/>
                  <a:pt x="1142512" y="78"/>
                  <a:pt x="1113681" y="4"/>
                </a:cubicBezTo>
                <a:lnTo>
                  <a:pt x="1070654" y="4"/>
                </a:lnTo>
                <a:cubicBezTo>
                  <a:pt x="1041808" y="78"/>
                  <a:pt x="1014168" y="11553"/>
                  <a:pt x="993776" y="31964"/>
                </a:cubicBezTo>
                <a:cubicBezTo>
                  <a:pt x="973383" y="52357"/>
                  <a:pt x="961889" y="79997"/>
                  <a:pt x="961815" y="108842"/>
                </a:cubicBezTo>
                <a:lnTo>
                  <a:pt x="961815" y="220203"/>
                </a:lnTo>
                <a:cubicBezTo>
                  <a:pt x="961889" y="234626"/>
                  <a:pt x="956216" y="248456"/>
                  <a:pt x="946039" y="258671"/>
                </a:cubicBezTo>
                <a:cubicBezTo>
                  <a:pt x="935880" y="268885"/>
                  <a:pt x="922069" y="274633"/>
                  <a:pt x="907665" y="274633"/>
                </a:cubicBezTo>
                <a:lnTo>
                  <a:pt x="701871" y="274633"/>
                </a:lnTo>
                <a:cubicBezTo>
                  <a:pt x="671820" y="274633"/>
                  <a:pt x="647459" y="298992"/>
                  <a:pt x="647459" y="329044"/>
                </a:cubicBezTo>
                <a:lnTo>
                  <a:pt x="647459" y="471547"/>
                </a:lnTo>
                <a:cubicBezTo>
                  <a:pt x="647534" y="485952"/>
                  <a:pt x="641842" y="499800"/>
                  <a:pt x="631683" y="510015"/>
                </a:cubicBezTo>
                <a:cubicBezTo>
                  <a:pt x="621524" y="520229"/>
                  <a:pt x="607694" y="525976"/>
                  <a:pt x="593290" y="525976"/>
                </a:cubicBezTo>
                <a:lnTo>
                  <a:pt x="571526" y="525976"/>
                </a:lnTo>
                <a:cubicBezTo>
                  <a:pt x="541476" y="525976"/>
                  <a:pt x="517096" y="501598"/>
                  <a:pt x="517096" y="471546"/>
                </a:cubicBezTo>
                <a:lnTo>
                  <a:pt x="517096" y="108840"/>
                </a:lnTo>
                <a:cubicBezTo>
                  <a:pt x="517096" y="79976"/>
                  <a:pt x="505639" y="52298"/>
                  <a:pt x="485229" y="31886"/>
                </a:cubicBezTo>
                <a:cubicBezTo>
                  <a:pt x="464818" y="11475"/>
                  <a:pt x="437139" y="0"/>
                  <a:pt x="408256" y="0"/>
                </a:cubicBezTo>
                <a:lnTo>
                  <a:pt x="365228" y="0"/>
                </a:lnTo>
                <a:cubicBezTo>
                  <a:pt x="336383" y="74"/>
                  <a:pt x="308743" y="11549"/>
                  <a:pt x="288350" y="31960"/>
                </a:cubicBezTo>
                <a:cubicBezTo>
                  <a:pt x="267958" y="52353"/>
                  <a:pt x="256464" y="79993"/>
                  <a:pt x="256390" y="108838"/>
                </a:cubicBezTo>
                <a:lnTo>
                  <a:pt x="256390" y="220200"/>
                </a:lnTo>
                <a:cubicBezTo>
                  <a:pt x="256464" y="234567"/>
                  <a:pt x="250828" y="248378"/>
                  <a:pt x="240706" y="258574"/>
                </a:cubicBezTo>
                <a:cubicBezTo>
                  <a:pt x="230603" y="268788"/>
                  <a:pt x="216848" y="274554"/>
                  <a:pt x="202480" y="274628"/>
                </a:cubicBezTo>
                <a:lnTo>
                  <a:pt x="108322" y="274628"/>
                </a:lnTo>
                <a:cubicBezTo>
                  <a:pt x="79569" y="274684"/>
                  <a:pt x="52023" y="286159"/>
                  <a:pt x="31701" y="306515"/>
                </a:cubicBezTo>
                <a:cubicBezTo>
                  <a:pt x="11401" y="326870"/>
                  <a:pt x="0" y="354457"/>
                  <a:pt x="0" y="383207"/>
                </a:cubicBezTo>
                <a:lnTo>
                  <a:pt x="0" y="2140309"/>
                </a:lnTo>
                <a:cubicBezTo>
                  <a:pt x="0" y="2169118"/>
                  <a:pt x="11419" y="2196761"/>
                  <a:pt x="31775" y="2217168"/>
                </a:cubicBezTo>
                <a:cubicBezTo>
                  <a:pt x="52130" y="2237579"/>
                  <a:pt x="79751" y="2249073"/>
                  <a:pt x="108582" y="2249128"/>
                </a:cubicBezTo>
                <a:lnTo>
                  <a:pt x="1371878" y="2249128"/>
                </a:lnTo>
                <a:cubicBezTo>
                  <a:pt x="1324215" y="2189193"/>
                  <a:pt x="1287454" y="2121342"/>
                  <a:pt x="1263279" y="2048673"/>
                </a:cubicBezTo>
                <a:cubicBezTo>
                  <a:pt x="1223773" y="1929453"/>
                  <a:pt x="1219472" y="1801353"/>
                  <a:pt x="1250895" y="1679741"/>
                </a:cubicBezTo>
                <a:cubicBezTo>
                  <a:pt x="1282318" y="1558129"/>
                  <a:pt x="1348147" y="1448158"/>
                  <a:pt x="1440468" y="1362994"/>
                </a:cubicBezTo>
                <a:cubicBezTo>
                  <a:pt x="1494342" y="1313589"/>
                  <a:pt x="1556110" y="1273544"/>
                  <a:pt x="1623202" y="1244533"/>
                </a:cubicBezTo>
                <a:lnTo>
                  <a:pt x="1623202" y="979786"/>
                </a:lnTo>
                <a:cubicBezTo>
                  <a:pt x="1623202" y="965344"/>
                  <a:pt x="1628948" y="951515"/>
                  <a:pt x="1639145" y="941300"/>
                </a:cubicBezTo>
                <a:cubicBezTo>
                  <a:pt x="1649359" y="931104"/>
                  <a:pt x="1663189" y="925375"/>
                  <a:pt x="1677631" y="925375"/>
                </a:cubicBezTo>
                <a:lnTo>
                  <a:pt x="1923655" y="925375"/>
                </a:lnTo>
                <a:cubicBezTo>
                  <a:pt x="1938097" y="925375"/>
                  <a:pt x="1951926" y="931103"/>
                  <a:pt x="1962141" y="941300"/>
                </a:cubicBezTo>
                <a:cubicBezTo>
                  <a:pt x="1972337" y="951514"/>
                  <a:pt x="1978066" y="965344"/>
                  <a:pt x="1978066" y="979786"/>
                </a:cubicBezTo>
                <a:lnTo>
                  <a:pt x="1978066" y="1197967"/>
                </a:lnTo>
                <a:cubicBezTo>
                  <a:pt x="2050013" y="1208422"/>
                  <a:pt x="2119663" y="1230928"/>
                  <a:pt x="2184102" y="1264536"/>
                </a:cubicBezTo>
                <a:close/>
                <a:moveTo>
                  <a:pt x="668231" y="1853586"/>
                </a:moveTo>
                <a:cubicBezTo>
                  <a:pt x="668231" y="1883508"/>
                  <a:pt x="643982" y="1907755"/>
                  <a:pt x="614080" y="1907755"/>
                </a:cubicBezTo>
                <a:lnTo>
                  <a:pt x="367795" y="1907755"/>
                </a:lnTo>
                <a:cubicBezTo>
                  <a:pt x="353390" y="1907830"/>
                  <a:pt x="339542" y="1902157"/>
                  <a:pt x="329327" y="1891979"/>
                </a:cubicBezTo>
                <a:cubicBezTo>
                  <a:pt x="319113" y="1881820"/>
                  <a:pt x="313366" y="1868009"/>
                  <a:pt x="313366" y="1853586"/>
                </a:cubicBezTo>
                <a:lnTo>
                  <a:pt x="313366" y="1608084"/>
                </a:lnTo>
                <a:cubicBezTo>
                  <a:pt x="313366" y="1593642"/>
                  <a:pt x="319112" y="1579794"/>
                  <a:pt x="329309" y="1569598"/>
                </a:cubicBezTo>
                <a:cubicBezTo>
                  <a:pt x="339523" y="1559383"/>
                  <a:pt x="353353" y="1553655"/>
                  <a:pt x="367795" y="1553655"/>
                </a:cubicBezTo>
                <a:lnTo>
                  <a:pt x="614080" y="1553655"/>
                </a:lnTo>
                <a:cubicBezTo>
                  <a:pt x="628485" y="1553655"/>
                  <a:pt x="642296" y="1559401"/>
                  <a:pt x="652473" y="1569616"/>
                </a:cubicBezTo>
                <a:cubicBezTo>
                  <a:pt x="662632" y="1579831"/>
                  <a:pt x="668305" y="1593661"/>
                  <a:pt x="668231" y="1608084"/>
                </a:cubicBezTo>
                <a:close/>
                <a:moveTo>
                  <a:pt x="668231" y="1226138"/>
                </a:moveTo>
                <a:lnTo>
                  <a:pt x="668231" y="1226157"/>
                </a:lnTo>
                <a:cubicBezTo>
                  <a:pt x="668305" y="1240561"/>
                  <a:pt x="662632" y="1254409"/>
                  <a:pt x="652473" y="1264624"/>
                </a:cubicBezTo>
                <a:cubicBezTo>
                  <a:pt x="642295" y="1274820"/>
                  <a:pt x="628484" y="1280568"/>
                  <a:pt x="614080" y="1280568"/>
                </a:cubicBezTo>
                <a:lnTo>
                  <a:pt x="368558" y="1280568"/>
                </a:lnTo>
                <a:cubicBezTo>
                  <a:pt x="338508" y="1280568"/>
                  <a:pt x="314128" y="1256208"/>
                  <a:pt x="314128" y="1226156"/>
                </a:cubicBezTo>
                <a:lnTo>
                  <a:pt x="314128" y="980891"/>
                </a:lnTo>
                <a:cubicBezTo>
                  <a:pt x="314128" y="966450"/>
                  <a:pt x="319875" y="952602"/>
                  <a:pt x="330072" y="942405"/>
                </a:cubicBezTo>
                <a:cubicBezTo>
                  <a:pt x="340286" y="932191"/>
                  <a:pt x="354116" y="926462"/>
                  <a:pt x="368558" y="926462"/>
                </a:cubicBezTo>
                <a:lnTo>
                  <a:pt x="614843" y="926462"/>
                </a:lnTo>
                <a:cubicBezTo>
                  <a:pt x="629248" y="926462"/>
                  <a:pt x="643059" y="932209"/>
                  <a:pt x="653218" y="942424"/>
                </a:cubicBezTo>
                <a:cubicBezTo>
                  <a:pt x="663395" y="952638"/>
                  <a:pt x="669068" y="966468"/>
                  <a:pt x="668994" y="980891"/>
                </a:cubicBezTo>
                <a:close/>
                <a:moveTo>
                  <a:pt x="1322778" y="1226138"/>
                </a:moveTo>
                <a:lnTo>
                  <a:pt x="1322778" y="1226157"/>
                </a:lnTo>
                <a:cubicBezTo>
                  <a:pt x="1322778" y="1256208"/>
                  <a:pt x="1298418" y="1280568"/>
                  <a:pt x="1268366" y="1280568"/>
                </a:cubicBezTo>
                <a:lnTo>
                  <a:pt x="1023082" y="1280568"/>
                </a:lnTo>
                <a:cubicBezTo>
                  <a:pt x="993031" y="1280568"/>
                  <a:pt x="968671" y="1256208"/>
                  <a:pt x="968671" y="1226157"/>
                </a:cubicBezTo>
                <a:lnTo>
                  <a:pt x="968671" y="980892"/>
                </a:lnTo>
                <a:cubicBezTo>
                  <a:pt x="968671" y="966450"/>
                  <a:pt x="974399" y="952602"/>
                  <a:pt x="984614" y="942406"/>
                </a:cubicBezTo>
                <a:cubicBezTo>
                  <a:pt x="994810" y="932191"/>
                  <a:pt x="1008659" y="926462"/>
                  <a:pt x="1023082" y="926462"/>
                </a:cubicBezTo>
                <a:lnTo>
                  <a:pt x="1269106" y="926462"/>
                </a:lnTo>
                <a:cubicBezTo>
                  <a:pt x="1283548" y="926462"/>
                  <a:pt x="1297396" y="932191"/>
                  <a:pt x="1307592" y="942406"/>
                </a:cubicBezTo>
                <a:cubicBezTo>
                  <a:pt x="1317807" y="952602"/>
                  <a:pt x="1323535" y="966450"/>
                  <a:pt x="1323535" y="980892"/>
                </a:cubicBezTo>
                <a:close/>
                <a:moveTo>
                  <a:pt x="1881648" y="1279548"/>
                </a:moveTo>
                <a:lnTo>
                  <a:pt x="1881648" y="1254243"/>
                </a:lnTo>
                <a:close/>
                <a:moveTo>
                  <a:pt x="1923656" y="1322075"/>
                </a:moveTo>
                <a:cubicBezTo>
                  <a:pt x="1909474" y="1322075"/>
                  <a:pt x="1895552" y="1320555"/>
                  <a:pt x="1881648" y="1320555"/>
                </a:cubicBezTo>
                <a:cubicBezTo>
                  <a:pt x="1699730" y="1320036"/>
                  <a:pt x="1530679" y="1414266"/>
                  <a:pt x="1435444" y="1569266"/>
                </a:cubicBezTo>
                <a:cubicBezTo>
                  <a:pt x="1340214" y="1724246"/>
                  <a:pt x="1332573" y="1917639"/>
                  <a:pt x="1415237" y="2079681"/>
                </a:cubicBezTo>
                <a:cubicBezTo>
                  <a:pt x="1497919" y="2241728"/>
                  <a:pt x="1658998" y="2349008"/>
                  <a:pt x="1840379" y="2362875"/>
                </a:cubicBezTo>
                <a:cubicBezTo>
                  <a:pt x="1854561" y="2362875"/>
                  <a:pt x="1868725" y="2364655"/>
                  <a:pt x="1882647" y="2364655"/>
                </a:cubicBezTo>
                <a:lnTo>
                  <a:pt x="1882647" y="2364636"/>
                </a:lnTo>
                <a:cubicBezTo>
                  <a:pt x="2063862" y="2363969"/>
                  <a:pt x="2231761" y="2269406"/>
                  <a:pt x="2326274" y="2114777"/>
                </a:cubicBezTo>
                <a:cubicBezTo>
                  <a:pt x="2420764" y="1960148"/>
                  <a:pt x="2428348" y="1767590"/>
                  <a:pt x="2346277" y="1606023"/>
                </a:cubicBezTo>
                <a:cubicBezTo>
                  <a:pt x="2264226" y="1444441"/>
                  <a:pt x="2104258" y="1336976"/>
                  <a:pt x="1923654" y="1322069"/>
                </a:cubicBezTo>
                <a:close/>
                <a:moveTo>
                  <a:pt x="2176762" y="1727047"/>
                </a:moveTo>
                <a:lnTo>
                  <a:pt x="1828739" y="2077110"/>
                </a:lnTo>
                <a:cubicBezTo>
                  <a:pt x="1807606" y="2097688"/>
                  <a:pt x="1773939" y="2097688"/>
                  <a:pt x="1752806" y="2077110"/>
                </a:cubicBezTo>
                <a:lnTo>
                  <a:pt x="1587015" y="1912083"/>
                </a:lnTo>
                <a:cubicBezTo>
                  <a:pt x="1566307" y="1891005"/>
                  <a:pt x="1566307" y="1857226"/>
                  <a:pt x="1587015" y="1836150"/>
                </a:cubicBezTo>
                <a:lnTo>
                  <a:pt x="1624722" y="1797682"/>
                </a:lnTo>
                <a:lnTo>
                  <a:pt x="1626242" y="1796162"/>
                </a:lnTo>
                <a:cubicBezTo>
                  <a:pt x="1636475" y="1785799"/>
                  <a:pt x="1650416" y="1779978"/>
                  <a:pt x="1664969" y="1779978"/>
                </a:cubicBezTo>
                <a:cubicBezTo>
                  <a:pt x="1679522" y="1779978"/>
                  <a:pt x="1693481" y="1785799"/>
                  <a:pt x="1703696" y="1796162"/>
                </a:cubicBezTo>
                <a:lnTo>
                  <a:pt x="1751525" y="1844252"/>
                </a:lnTo>
                <a:lnTo>
                  <a:pt x="1751543" y="1844252"/>
                </a:lnTo>
                <a:cubicBezTo>
                  <a:pt x="1772658" y="1864829"/>
                  <a:pt x="1806343" y="1864829"/>
                  <a:pt x="1827477" y="1844252"/>
                </a:cubicBezTo>
                <a:lnTo>
                  <a:pt x="2061599" y="1610130"/>
                </a:lnTo>
                <a:cubicBezTo>
                  <a:pt x="2082732" y="1589552"/>
                  <a:pt x="2116399" y="1589552"/>
                  <a:pt x="2137532" y="1610130"/>
                </a:cubicBezTo>
                <a:lnTo>
                  <a:pt x="2178799" y="1651137"/>
                </a:lnTo>
                <a:cubicBezTo>
                  <a:pt x="2199098" y="1672363"/>
                  <a:pt x="2199098" y="1705823"/>
                  <a:pt x="2178799" y="1727070"/>
                </a:cubicBezTo>
                <a:close/>
              </a:path>
            </a:pathLst>
          </a:custGeom>
          <a:grpFill/>
          <a:ln w="158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9" name="Picture 205" descr="selo B">
            <a:extLst>
              <a:ext uri="{FF2B5EF4-FFF2-40B4-BE49-F238E27FC236}">
                <a16:creationId xmlns:a16="http://schemas.microsoft.com/office/drawing/2014/main" id="{3BFB4A1B-20A0-ADA6-DC36-23885CCDD7A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26" y="9860"/>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25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4" descr="Top 8 FAQs About Data Scientists In India: Answered">
            <a:extLst>
              <a:ext uri="{FF2B5EF4-FFF2-40B4-BE49-F238E27FC236}">
                <a16:creationId xmlns:a16="http://schemas.microsoft.com/office/drawing/2014/main" id="{4752B67B-7017-338D-84FC-CA249BA534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93" t="8500" r="1259" b="11522"/>
          <a:stretch/>
        </p:blipFill>
        <p:spPr bwMode="auto">
          <a:xfrm>
            <a:off x="9510087" y="4817545"/>
            <a:ext cx="2658222" cy="1469660"/>
          </a:xfrm>
          <a:prstGeom prst="rect">
            <a:avLst/>
          </a:prstGeom>
          <a:noFill/>
          <a:ln>
            <a:noFill/>
            <a:prstDash val="sysDot"/>
          </a:ln>
          <a:extLst>
            <a:ext uri="{909E8E84-426E-40DD-AFC4-6F175D3DCCD1}">
              <a14:hiddenFill xmlns:a14="http://schemas.microsoft.com/office/drawing/2010/main">
                <a:solidFill>
                  <a:srgbClr val="FFFFFF"/>
                </a:solidFill>
              </a14:hiddenFill>
            </a:ext>
          </a:extLst>
        </p:spPr>
      </p:pic>
      <p:sp>
        <p:nvSpPr>
          <p:cNvPr id="20" name="Triângulo isósceles 19">
            <a:extLst>
              <a:ext uri="{FF2B5EF4-FFF2-40B4-BE49-F238E27FC236}">
                <a16:creationId xmlns:a16="http://schemas.microsoft.com/office/drawing/2014/main" id="{A34B320C-EBBA-A377-BEEA-6CE23B308142}"/>
              </a:ext>
            </a:extLst>
          </p:cNvPr>
          <p:cNvSpPr/>
          <p:nvPr/>
        </p:nvSpPr>
        <p:spPr>
          <a:xfrm rot="5400000" flipV="1">
            <a:off x="8248822" y="3676529"/>
            <a:ext cx="3805930" cy="4146989"/>
          </a:xfrm>
          <a:prstGeom prst="triangle">
            <a:avLst/>
          </a:prstGeom>
          <a:solidFill>
            <a:srgbClr val="1F4E79">
              <a:alpha val="902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dirty="0"/>
          </a:p>
        </p:txBody>
      </p:sp>
      <p:sp>
        <p:nvSpPr>
          <p:cNvPr id="48" name="Retângulo de cantos arredondados 2">
            <a:extLst>
              <a:ext uri="{FF2B5EF4-FFF2-40B4-BE49-F238E27FC236}">
                <a16:creationId xmlns:a16="http://schemas.microsoft.com/office/drawing/2014/main" id="{48E5CC46-50B7-8018-0BD9-54251AC88ED1}"/>
              </a:ext>
            </a:extLst>
          </p:cNvPr>
          <p:cNvSpPr/>
          <p:nvPr/>
        </p:nvSpPr>
        <p:spPr>
          <a:xfrm>
            <a:off x="3523717" y="3033954"/>
            <a:ext cx="1335540" cy="1949409"/>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7" name="CaixaDeTexto 16">
            <a:extLst>
              <a:ext uri="{FF2B5EF4-FFF2-40B4-BE49-F238E27FC236}">
                <a16:creationId xmlns:a16="http://schemas.microsoft.com/office/drawing/2014/main" id="{6C845A0F-E895-38C4-BD45-8F99A216F48A}"/>
              </a:ext>
            </a:extLst>
          </p:cNvPr>
          <p:cNvSpPr txBox="1"/>
          <p:nvPr/>
        </p:nvSpPr>
        <p:spPr>
          <a:xfrm>
            <a:off x="3880160" y="4416891"/>
            <a:ext cx="635110"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Data Base</a:t>
            </a:r>
          </a:p>
        </p:txBody>
      </p:sp>
      <p:sp>
        <p:nvSpPr>
          <p:cNvPr id="45" name="Retângulo de cantos arredondados 2">
            <a:extLst>
              <a:ext uri="{FF2B5EF4-FFF2-40B4-BE49-F238E27FC236}">
                <a16:creationId xmlns:a16="http://schemas.microsoft.com/office/drawing/2014/main" id="{64082BC0-E510-74D8-B034-3357898D33A6}"/>
              </a:ext>
            </a:extLst>
          </p:cNvPr>
          <p:cNvSpPr/>
          <p:nvPr/>
        </p:nvSpPr>
        <p:spPr>
          <a:xfrm>
            <a:off x="548165" y="932885"/>
            <a:ext cx="1408815" cy="4050157"/>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109" name="Matome">
            <a:extLst>
              <a:ext uri="{FF2B5EF4-FFF2-40B4-BE49-F238E27FC236}">
                <a16:creationId xmlns:a16="http://schemas.microsoft.com/office/drawing/2014/main" id="{A802A4BB-800C-C25C-8925-172F2ED6760D}"/>
              </a:ext>
            </a:extLst>
          </p:cNvPr>
          <p:cNvSpPr/>
          <p:nvPr/>
        </p:nvSpPr>
        <p:spPr>
          <a:xfrm>
            <a:off x="0" y="6273800"/>
            <a:ext cx="12192000" cy="584200"/>
          </a:xfrm>
          <a:prstGeom prst="rect">
            <a:avLst/>
          </a:prstGeom>
          <a:solidFill>
            <a:srgbClr val="FFFF00"/>
          </a:solidFill>
          <a:ln w="285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a:solidFill>
                  <a:srgbClr val="000000"/>
                </a:solidFill>
              </a:rPr>
              <a:t>DW’s</a:t>
            </a:r>
            <a:r>
              <a:rPr lang="pt-BR" b="1" dirty="0">
                <a:solidFill>
                  <a:srgbClr val="000000"/>
                </a:solidFill>
              </a:rPr>
              <a:t> são projetados para armazenar dados estruturados e são otimizados para consultas e análises rápidas</a:t>
            </a:r>
          </a:p>
        </p:txBody>
      </p:sp>
      <p:sp>
        <p:nvSpPr>
          <p:cNvPr id="8" name="CaixaDeTexto 7">
            <a:extLst>
              <a:ext uri="{FF2B5EF4-FFF2-40B4-BE49-F238E27FC236}">
                <a16:creationId xmlns:a16="http://schemas.microsoft.com/office/drawing/2014/main" id="{ABA4A311-D4CE-150F-B15A-06D9552DE682}"/>
              </a:ext>
            </a:extLst>
          </p:cNvPr>
          <p:cNvSpPr txBox="1"/>
          <p:nvPr/>
        </p:nvSpPr>
        <p:spPr>
          <a:xfrm>
            <a:off x="4684484" y="381600"/>
            <a:ext cx="2823082" cy="369332"/>
          </a:xfrm>
          <a:prstGeom prst="rect">
            <a:avLst/>
          </a:prstGeom>
          <a:noFill/>
        </p:spPr>
        <p:txBody>
          <a:bodyPr wrap="none" rtlCol="0">
            <a:spAutoFit/>
          </a:bodyPr>
          <a:lstStyle/>
          <a:p>
            <a:pPr algn="ctr"/>
            <a:r>
              <a:rPr lang="en-US" b="1" dirty="0"/>
              <a:t>Datawarehouse Framework</a:t>
            </a:r>
            <a:endParaRPr lang="pt-BR" b="1" dirty="0"/>
          </a:p>
        </p:txBody>
      </p:sp>
      <p:sp>
        <p:nvSpPr>
          <p:cNvPr id="39" name="**MARKS**">
            <a:extLst>
              <a:ext uri="{FF2B5EF4-FFF2-40B4-BE49-F238E27FC236}">
                <a16:creationId xmlns:a16="http://schemas.microsoft.com/office/drawing/2014/main" id="{6853964C-EACE-41CA-92D1-43F8D65BF890}"/>
              </a:ext>
            </a:extLst>
          </p:cNvPr>
          <p:cNvSpPr txBox="1"/>
          <p:nvPr/>
        </p:nvSpPr>
        <p:spPr>
          <a:xfrm>
            <a:off x="0" y="0"/>
            <a:ext cx="12700" cy="12700"/>
          </a:xfrm>
          <a:prstGeom prst="rect">
            <a:avLst/>
          </a:prstGeom>
          <a:noFill/>
        </p:spPr>
        <p:txBody>
          <a:bodyPr vertOverflow="overflow" vert="horz" wrap="square" rtlCol="0" anchor="t">
            <a:noAutofit/>
          </a:bodyPr>
          <a:lstStyle/>
          <a:p>
            <a:pPr algn="l"/>
            <a:r>
              <a:rPr lang="pt-BR" sz="100"/>
              <a:t>YGHJ-SWXB</a:t>
            </a:r>
          </a:p>
        </p:txBody>
      </p:sp>
      <p:pic>
        <p:nvPicPr>
          <p:cNvPr id="23" name="hspLogo" descr="selo B">
            <a:extLst>
              <a:ext uri="{FF2B5EF4-FFF2-40B4-BE49-F238E27FC236}">
                <a16:creationId xmlns:a16="http://schemas.microsoft.com/office/drawing/2014/main" id="{887D987B-168E-F291-DE0E-4BDA314F7B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de cantos arredondados 2">
            <a:extLst>
              <a:ext uri="{FF2B5EF4-FFF2-40B4-BE49-F238E27FC236}">
                <a16:creationId xmlns:a16="http://schemas.microsoft.com/office/drawing/2014/main" id="{C30811D7-0E51-0616-E659-F1CD836BDD8D}"/>
              </a:ext>
            </a:extLst>
          </p:cNvPr>
          <p:cNvSpPr/>
          <p:nvPr/>
        </p:nvSpPr>
        <p:spPr>
          <a:xfrm>
            <a:off x="2067991" y="937992"/>
            <a:ext cx="1335540" cy="4028292"/>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3" name="Retângulo de cantos arredondados 2">
            <a:extLst>
              <a:ext uri="{FF2B5EF4-FFF2-40B4-BE49-F238E27FC236}">
                <a16:creationId xmlns:a16="http://schemas.microsoft.com/office/drawing/2014/main" id="{1C9BF707-1FD0-E23B-0592-F71C033C0D90}"/>
              </a:ext>
            </a:extLst>
          </p:cNvPr>
          <p:cNvSpPr/>
          <p:nvPr/>
        </p:nvSpPr>
        <p:spPr>
          <a:xfrm>
            <a:off x="3517574" y="957583"/>
            <a:ext cx="1337826" cy="2033539"/>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6" name="CaixaDeTexto 45">
            <a:extLst>
              <a:ext uri="{FF2B5EF4-FFF2-40B4-BE49-F238E27FC236}">
                <a16:creationId xmlns:a16="http://schemas.microsoft.com/office/drawing/2014/main" id="{692B54BA-D97F-67D1-7E85-7EC022BEBD13}"/>
              </a:ext>
            </a:extLst>
          </p:cNvPr>
          <p:cNvSpPr txBox="1"/>
          <p:nvPr/>
        </p:nvSpPr>
        <p:spPr>
          <a:xfrm>
            <a:off x="663590" y="925927"/>
            <a:ext cx="1323444" cy="276999"/>
          </a:xfrm>
          <a:prstGeom prst="rect">
            <a:avLst/>
          </a:prstGeom>
          <a:noFill/>
        </p:spPr>
        <p:txBody>
          <a:bodyPr wrap="square" rtlCol="0">
            <a:spAutoFit/>
          </a:bodyPr>
          <a:lstStyle/>
          <a:p>
            <a:pPr algn="ctr"/>
            <a:r>
              <a:rPr lang="pt-BR" sz="1200" b="1" dirty="0" err="1">
                <a:solidFill>
                  <a:schemeClr val="tx1">
                    <a:lumMod val="75000"/>
                    <a:lumOff val="25000"/>
                  </a:schemeClr>
                </a:solidFill>
                <a:latin typeface="Segoe UI" panose="020B0502040204020203" pitchFamily="34" charset="0"/>
                <a:cs typeface="Segoe UI" panose="020B0502040204020203" pitchFamily="34" charset="0"/>
              </a:rPr>
              <a:t>Ingestion</a:t>
            </a: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Retângulo de cantos arredondados 2">
            <a:extLst>
              <a:ext uri="{FF2B5EF4-FFF2-40B4-BE49-F238E27FC236}">
                <a16:creationId xmlns:a16="http://schemas.microsoft.com/office/drawing/2014/main" id="{068A7953-D669-9ECF-9370-F6B09C5457B7}"/>
              </a:ext>
            </a:extLst>
          </p:cNvPr>
          <p:cNvSpPr/>
          <p:nvPr/>
        </p:nvSpPr>
        <p:spPr>
          <a:xfrm>
            <a:off x="4953854" y="951475"/>
            <a:ext cx="1335540" cy="4035502"/>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0" name="CaixaDeTexto 49">
            <a:extLst>
              <a:ext uri="{FF2B5EF4-FFF2-40B4-BE49-F238E27FC236}">
                <a16:creationId xmlns:a16="http://schemas.microsoft.com/office/drawing/2014/main" id="{50C244A7-5AA7-FAE9-27DD-B5D5A13229D3}"/>
              </a:ext>
            </a:extLst>
          </p:cNvPr>
          <p:cNvSpPr txBox="1"/>
          <p:nvPr/>
        </p:nvSpPr>
        <p:spPr>
          <a:xfrm>
            <a:off x="3526509" y="926673"/>
            <a:ext cx="1322429" cy="276999"/>
          </a:xfrm>
          <a:prstGeom prst="rect">
            <a:avLst/>
          </a:prstGeom>
          <a:noFill/>
        </p:spPr>
        <p:txBody>
          <a:bodyPr wrap="square" rtlCol="0">
            <a:spAutoFit/>
          </a:bodyPr>
          <a:lstStyle/>
          <a:p>
            <a:pPr algn="ctr"/>
            <a:r>
              <a:rPr lang="pt-BR" sz="1200" b="1" dirty="0" err="1">
                <a:solidFill>
                  <a:schemeClr val="tx1">
                    <a:lumMod val="75000"/>
                    <a:lumOff val="25000"/>
                  </a:schemeClr>
                </a:solidFill>
                <a:latin typeface="Segoe UI" panose="020B0502040204020203" pitchFamily="34" charset="0"/>
                <a:cs typeface="Segoe UI" panose="020B0502040204020203" pitchFamily="34" charset="0"/>
              </a:rPr>
              <a:t>Stanging</a:t>
            </a: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1" name="CaixaDeTexto 50">
            <a:extLst>
              <a:ext uri="{FF2B5EF4-FFF2-40B4-BE49-F238E27FC236}">
                <a16:creationId xmlns:a16="http://schemas.microsoft.com/office/drawing/2014/main" id="{355E3CFC-A7A8-89FD-63AC-3B11B95B916C}"/>
              </a:ext>
            </a:extLst>
          </p:cNvPr>
          <p:cNvSpPr txBox="1"/>
          <p:nvPr/>
        </p:nvSpPr>
        <p:spPr>
          <a:xfrm>
            <a:off x="2050535" y="918725"/>
            <a:ext cx="1322607" cy="276999"/>
          </a:xfrm>
          <a:prstGeom prst="rect">
            <a:avLst/>
          </a:prstGeom>
          <a:noFill/>
        </p:spPr>
        <p:txBody>
          <a:bodyPr wrap="square" rtlCol="0">
            <a:spAutoFit/>
          </a:bodyPr>
          <a:lstStyle/>
          <a:p>
            <a:pPr algn="ctr"/>
            <a:r>
              <a:rPr lang="pt-BR" sz="1200" b="1" dirty="0" err="1">
                <a:solidFill>
                  <a:schemeClr val="tx1">
                    <a:lumMod val="75000"/>
                    <a:lumOff val="25000"/>
                  </a:schemeClr>
                </a:solidFill>
                <a:latin typeface="Segoe UI" panose="020B0502040204020203" pitchFamily="34" charset="0"/>
                <a:cs typeface="Segoe UI" panose="020B0502040204020203" pitchFamily="34" charset="0"/>
              </a:rPr>
              <a:t>Processing</a:t>
            </a: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2" name="CaixaDeTexto 51">
            <a:extLst>
              <a:ext uri="{FF2B5EF4-FFF2-40B4-BE49-F238E27FC236}">
                <a16:creationId xmlns:a16="http://schemas.microsoft.com/office/drawing/2014/main" id="{BC82D50D-ED52-B0EB-AE98-8E3250F3F62C}"/>
              </a:ext>
            </a:extLst>
          </p:cNvPr>
          <p:cNvSpPr txBox="1"/>
          <p:nvPr/>
        </p:nvSpPr>
        <p:spPr>
          <a:xfrm>
            <a:off x="3522321" y="3063408"/>
            <a:ext cx="1335540" cy="276999"/>
          </a:xfrm>
          <a:prstGeom prst="rect">
            <a:avLst/>
          </a:prstGeom>
          <a:noFill/>
        </p:spPr>
        <p:txBody>
          <a:bodyPr wrap="square" rtlCol="0">
            <a:spAutoFit/>
          </a:bodyPr>
          <a:lstStyle/>
          <a:p>
            <a:pPr algn="ctr"/>
            <a:r>
              <a:rPr lang="pt-BR" sz="1200" b="1" dirty="0" err="1">
                <a:solidFill>
                  <a:schemeClr val="tx1">
                    <a:lumMod val="75000"/>
                    <a:lumOff val="25000"/>
                  </a:schemeClr>
                </a:solidFill>
                <a:latin typeface="Segoe UI" panose="020B0502040204020203" pitchFamily="34" charset="0"/>
                <a:cs typeface="Segoe UI" panose="020B0502040204020203" pitchFamily="34" charset="0"/>
              </a:rPr>
              <a:t>Storage</a:t>
            </a: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3" name="CaixaDeTexto 52">
            <a:extLst>
              <a:ext uri="{FF2B5EF4-FFF2-40B4-BE49-F238E27FC236}">
                <a16:creationId xmlns:a16="http://schemas.microsoft.com/office/drawing/2014/main" id="{2D76D232-1829-B1FF-B013-16C0817988D1}"/>
              </a:ext>
            </a:extLst>
          </p:cNvPr>
          <p:cNvSpPr txBox="1"/>
          <p:nvPr/>
        </p:nvSpPr>
        <p:spPr>
          <a:xfrm>
            <a:off x="4953853" y="947698"/>
            <a:ext cx="1335540" cy="461665"/>
          </a:xfrm>
          <a:prstGeom prst="rect">
            <a:avLst/>
          </a:prstGeom>
          <a:noFill/>
        </p:spPr>
        <p:txBody>
          <a:bodyPr wrap="square" rtlCol="0">
            <a:spAutoFit/>
          </a:bodyPr>
          <a:lstStyle/>
          <a:p>
            <a:pPr algn="ctr"/>
            <a:r>
              <a:rPr lang="pt-BR" sz="1200" b="1" dirty="0">
                <a:solidFill>
                  <a:schemeClr val="tx1">
                    <a:lumMod val="75000"/>
                    <a:lumOff val="25000"/>
                  </a:schemeClr>
                </a:solidFill>
                <a:latin typeface="Segoe UI" panose="020B0502040204020203" pitchFamily="34" charset="0"/>
                <a:cs typeface="Segoe UI" panose="020B0502040204020203" pitchFamily="34" charset="0"/>
              </a:rPr>
              <a:t>Data </a:t>
            </a:r>
            <a:r>
              <a:rPr lang="pt-BR" sz="1200" b="1" dirty="0" err="1">
                <a:solidFill>
                  <a:schemeClr val="tx1">
                    <a:lumMod val="75000"/>
                    <a:lumOff val="25000"/>
                  </a:schemeClr>
                </a:solidFill>
                <a:latin typeface="Segoe UI" panose="020B0502040204020203" pitchFamily="34" charset="0"/>
                <a:cs typeface="Segoe UI" panose="020B0502040204020203" pitchFamily="34" charset="0"/>
              </a:rPr>
              <a:t>Consumers</a:t>
            </a: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8" name="Imagem 57">
            <a:extLst>
              <a:ext uri="{FF2B5EF4-FFF2-40B4-BE49-F238E27FC236}">
                <a16:creationId xmlns:a16="http://schemas.microsoft.com/office/drawing/2014/main" id="{C16880EB-69F5-E137-DAF8-C52A9CA7D73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8591" y="2419899"/>
            <a:ext cx="489885" cy="363702"/>
          </a:xfrm>
          <a:prstGeom prst="rect">
            <a:avLst/>
          </a:prstGeom>
        </p:spPr>
      </p:pic>
      <p:pic>
        <p:nvPicPr>
          <p:cNvPr id="2055" name="Imagem 2054">
            <a:extLst>
              <a:ext uri="{FF2B5EF4-FFF2-40B4-BE49-F238E27FC236}">
                <a16:creationId xmlns:a16="http://schemas.microsoft.com/office/drawing/2014/main" id="{40835BFF-A083-F5F0-1280-A2196C6686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55826" y="2390257"/>
            <a:ext cx="585917" cy="513245"/>
          </a:xfrm>
          <a:prstGeom prst="rect">
            <a:avLst/>
          </a:prstGeom>
        </p:spPr>
      </p:pic>
      <p:pic>
        <p:nvPicPr>
          <p:cNvPr id="2056" name="Imagem 2055">
            <a:extLst>
              <a:ext uri="{FF2B5EF4-FFF2-40B4-BE49-F238E27FC236}">
                <a16:creationId xmlns:a16="http://schemas.microsoft.com/office/drawing/2014/main" id="{5375901A-AD30-172B-020C-8ACD92F45DD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56764" y="3137420"/>
            <a:ext cx="656732" cy="581137"/>
          </a:xfrm>
          <a:prstGeom prst="rect">
            <a:avLst/>
          </a:prstGeom>
        </p:spPr>
      </p:pic>
      <p:pic>
        <p:nvPicPr>
          <p:cNvPr id="2057" name="Imagem 2056">
            <a:extLst>
              <a:ext uri="{FF2B5EF4-FFF2-40B4-BE49-F238E27FC236}">
                <a16:creationId xmlns:a16="http://schemas.microsoft.com/office/drawing/2014/main" id="{8E7F7D83-0534-9937-7B0D-546A6A9BE9F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49402" y="4067543"/>
            <a:ext cx="724892" cy="513245"/>
          </a:xfrm>
          <a:prstGeom prst="rect">
            <a:avLst/>
          </a:prstGeom>
        </p:spPr>
      </p:pic>
      <p:sp>
        <p:nvSpPr>
          <p:cNvPr id="2086" name="CaixaDeTexto 2085">
            <a:extLst>
              <a:ext uri="{FF2B5EF4-FFF2-40B4-BE49-F238E27FC236}">
                <a16:creationId xmlns:a16="http://schemas.microsoft.com/office/drawing/2014/main" id="{58FFA7AE-7D1D-2646-B587-81111544683F}"/>
              </a:ext>
            </a:extLst>
          </p:cNvPr>
          <p:cNvSpPr txBox="1"/>
          <p:nvPr/>
        </p:nvSpPr>
        <p:spPr>
          <a:xfrm>
            <a:off x="646821" y="2885198"/>
            <a:ext cx="1233030" cy="261610"/>
          </a:xfrm>
          <a:prstGeom prst="rect">
            <a:avLst/>
          </a:prstGeom>
          <a:noFill/>
        </p:spPr>
        <p:txBody>
          <a:bodyPr wrap="none" rtlCol="0">
            <a:spAutoFit/>
          </a:bodyPr>
          <a:lstStyle/>
          <a:p>
            <a:pPr algn="ctr"/>
            <a:r>
              <a:rPr lang="pt-BR" sz="1100" b="1" dirty="0" err="1">
                <a:solidFill>
                  <a:schemeClr val="tx1">
                    <a:lumMod val="75000"/>
                    <a:lumOff val="25000"/>
                  </a:schemeClr>
                </a:solidFill>
                <a:latin typeface="Segoe UI" panose="020B0502040204020203" pitchFamily="34" charset="0"/>
                <a:cs typeface="Segoe UI" panose="020B0502040204020203" pitchFamily="34" charset="0"/>
              </a:rPr>
              <a:t>Structured</a:t>
            </a:r>
            <a:r>
              <a:rPr lang="pt-BR" sz="1100" b="1" dirty="0">
                <a:solidFill>
                  <a:schemeClr val="tx1">
                    <a:lumMod val="75000"/>
                    <a:lumOff val="25000"/>
                  </a:schemeClr>
                </a:solidFill>
                <a:latin typeface="Segoe UI" panose="020B0502040204020203" pitchFamily="34" charset="0"/>
                <a:cs typeface="Segoe UI" panose="020B0502040204020203" pitchFamily="34" charset="0"/>
              </a:rPr>
              <a:t> Data</a:t>
            </a:r>
          </a:p>
        </p:txBody>
      </p:sp>
      <p:sp>
        <p:nvSpPr>
          <p:cNvPr id="2089" name="CaixaDeTexto 2088">
            <a:extLst>
              <a:ext uri="{FF2B5EF4-FFF2-40B4-BE49-F238E27FC236}">
                <a16:creationId xmlns:a16="http://schemas.microsoft.com/office/drawing/2014/main" id="{70C9A090-FF62-322F-A3F0-41DB0CEDD962}"/>
              </a:ext>
            </a:extLst>
          </p:cNvPr>
          <p:cNvSpPr txBox="1"/>
          <p:nvPr/>
        </p:nvSpPr>
        <p:spPr>
          <a:xfrm>
            <a:off x="785182" y="2748357"/>
            <a:ext cx="1157689" cy="215444"/>
          </a:xfrm>
          <a:prstGeom prst="rect">
            <a:avLst/>
          </a:prstGeom>
          <a:noFill/>
        </p:spPr>
        <p:txBody>
          <a:bodyPr wrap="none" rtlCol="0">
            <a:spAutoFit/>
          </a:bodyPr>
          <a:lstStyle/>
          <a:p>
            <a:r>
              <a:rPr lang="pt-BR" sz="800" dirty="0" err="1">
                <a:solidFill>
                  <a:schemeClr val="tx1">
                    <a:lumMod val="85000"/>
                    <a:lumOff val="15000"/>
                  </a:schemeClr>
                </a:solidFill>
                <a:latin typeface="Segoe UI" panose="020B0502040204020203" pitchFamily="34" charset="0"/>
                <a:cs typeface="Segoe UI" panose="020B0502040204020203" pitchFamily="34" charset="0"/>
              </a:rPr>
              <a:t>Relational</a:t>
            </a:r>
            <a:r>
              <a:rPr lang="pt-BR" sz="800" dirty="0">
                <a:solidFill>
                  <a:schemeClr val="tx1">
                    <a:lumMod val="85000"/>
                    <a:lumOff val="15000"/>
                  </a:schemeClr>
                </a:solidFill>
                <a:latin typeface="Segoe UI" panose="020B0502040204020203" pitchFamily="34" charset="0"/>
                <a:cs typeface="Segoe UI" panose="020B0502040204020203" pitchFamily="34" charset="0"/>
              </a:rPr>
              <a:t> Data Bases</a:t>
            </a:r>
          </a:p>
        </p:txBody>
      </p:sp>
      <p:sp>
        <p:nvSpPr>
          <p:cNvPr id="2092" name="CaixaDeTexto 2091">
            <a:extLst>
              <a:ext uri="{FF2B5EF4-FFF2-40B4-BE49-F238E27FC236}">
                <a16:creationId xmlns:a16="http://schemas.microsoft.com/office/drawing/2014/main" id="{4A0049A9-1B80-BB0A-B6D3-8DAE571AA62B}"/>
              </a:ext>
            </a:extLst>
          </p:cNvPr>
          <p:cNvSpPr txBox="1"/>
          <p:nvPr/>
        </p:nvSpPr>
        <p:spPr>
          <a:xfrm>
            <a:off x="5268148" y="2827768"/>
            <a:ext cx="844494" cy="215444"/>
          </a:xfrm>
          <a:prstGeom prst="rect">
            <a:avLst/>
          </a:prstGeom>
          <a:noFill/>
        </p:spPr>
        <p:txBody>
          <a:bodyPr wrap="square" rtlCol="0">
            <a:spAutoFit/>
          </a:bodyPr>
          <a:lstStyle/>
          <a:p>
            <a:r>
              <a:rPr lang="pt-BR" sz="800" dirty="0" err="1">
                <a:latin typeface="Segoe UI" panose="020B0502040204020203" pitchFamily="34" charset="0"/>
                <a:cs typeface="Segoe UI" panose="020B0502040204020203" pitchFamily="34" charset="0"/>
              </a:rPr>
              <a:t>Executives</a:t>
            </a:r>
            <a:endParaRPr lang="pt-BR" sz="800" dirty="0">
              <a:latin typeface="Segoe UI" panose="020B0502040204020203" pitchFamily="34" charset="0"/>
              <a:cs typeface="Segoe UI" panose="020B0502040204020203" pitchFamily="34" charset="0"/>
            </a:endParaRPr>
          </a:p>
        </p:txBody>
      </p:sp>
      <p:sp>
        <p:nvSpPr>
          <p:cNvPr id="2093" name="CaixaDeTexto 2092">
            <a:extLst>
              <a:ext uri="{FF2B5EF4-FFF2-40B4-BE49-F238E27FC236}">
                <a16:creationId xmlns:a16="http://schemas.microsoft.com/office/drawing/2014/main" id="{9CED0DFE-A5B7-10CC-8E36-CF3D70F00888}"/>
              </a:ext>
            </a:extLst>
          </p:cNvPr>
          <p:cNvSpPr txBox="1"/>
          <p:nvPr/>
        </p:nvSpPr>
        <p:spPr>
          <a:xfrm>
            <a:off x="5277706" y="3631613"/>
            <a:ext cx="844494" cy="215444"/>
          </a:xfrm>
          <a:prstGeom prst="rect">
            <a:avLst/>
          </a:prstGeom>
          <a:noFill/>
        </p:spPr>
        <p:txBody>
          <a:bodyPr wrap="square" rtlCol="0">
            <a:spAutoFit/>
          </a:bodyPr>
          <a:lstStyle/>
          <a:p>
            <a:r>
              <a:rPr lang="pt-BR" sz="800" dirty="0" err="1">
                <a:latin typeface="Segoe UI" panose="020B0502040204020203" pitchFamily="34" charset="0"/>
                <a:cs typeface="Segoe UI" panose="020B0502040204020203" pitchFamily="34" charset="0"/>
              </a:rPr>
              <a:t>Analysts</a:t>
            </a:r>
            <a:endParaRPr lang="pt-BR" sz="800" dirty="0">
              <a:latin typeface="Segoe UI" panose="020B0502040204020203" pitchFamily="34" charset="0"/>
              <a:cs typeface="Segoe UI" panose="020B0502040204020203" pitchFamily="34" charset="0"/>
            </a:endParaRPr>
          </a:p>
        </p:txBody>
      </p:sp>
      <p:sp>
        <p:nvSpPr>
          <p:cNvPr id="2094" name="CaixaDeTexto 2093">
            <a:extLst>
              <a:ext uri="{FF2B5EF4-FFF2-40B4-BE49-F238E27FC236}">
                <a16:creationId xmlns:a16="http://schemas.microsoft.com/office/drawing/2014/main" id="{2894EC97-85CA-ED04-282B-2FF81E242CEA}"/>
              </a:ext>
            </a:extLst>
          </p:cNvPr>
          <p:cNvSpPr txBox="1"/>
          <p:nvPr/>
        </p:nvSpPr>
        <p:spPr>
          <a:xfrm>
            <a:off x="5147247" y="4526845"/>
            <a:ext cx="978447" cy="338554"/>
          </a:xfrm>
          <a:prstGeom prst="rect">
            <a:avLst/>
          </a:prstGeom>
          <a:noFill/>
        </p:spPr>
        <p:txBody>
          <a:bodyPr wrap="square" rtlCol="0">
            <a:spAutoFit/>
          </a:bodyPr>
          <a:lstStyle/>
          <a:p>
            <a:pPr algn="ctr"/>
            <a:r>
              <a:rPr lang="pt-BR" sz="800" dirty="0" err="1">
                <a:latin typeface="Segoe UI" panose="020B0502040204020203" pitchFamily="34" charset="0"/>
                <a:cs typeface="Segoe UI" panose="020B0502040204020203" pitchFamily="34" charset="0"/>
              </a:rPr>
              <a:t>Applications</a:t>
            </a:r>
            <a:r>
              <a:rPr lang="pt-BR" sz="800" dirty="0">
                <a:latin typeface="Segoe UI" panose="020B0502040204020203" pitchFamily="34" charset="0"/>
                <a:cs typeface="Segoe UI" panose="020B0502040204020203" pitchFamily="34" charset="0"/>
              </a:rPr>
              <a:t> &amp; </a:t>
            </a:r>
            <a:r>
              <a:rPr lang="pt-BR" sz="800" dirty="0" err="1">
                <a:latin typeface="Segoe UI" panose="020B0502040204020203" pitchFamily="34" charset="0"/>
                <a:cs typeface="Segoe UI" panose="020B0502040204020203" pitchFamily="34" charset="0"/>
              </a:rPr>
              <a:t>Integrations</a:t>
            </a:r>
            <a:endParaRPr lang="pt-BR" sz="800" dirty="0">
              <a:latin typeface="Segoe UI" panose="020B0502040204020203" pitchFamily="34" charset="0"/>
              <a:cs typeface="Segoe UI" panose="020B0502040204020203" pitchFamily="34" charset="0"/>
            </a:endParaRPr>
          </a:p>
        </p:txBody>
      </p:sp>
      <p:grpSp>
        <p:nvGrpSpPr>
          <p:cNvPr id="5" name="Agrupar 4">
            <a:extLst>
              <a:ext uri="{FF2B5EF4-FFF2-40B4-BE49-F238E27FC236}">
                <a16:creationId xmlns:a16="http://schemas.microsoft.com/office/drawing/2014/main" id="{BA60FFE4-FFB2-CB8E-E119-FC3A96DDEAB1}"/>
              </a:ext>
            </a:extLst>
          </p:cNvPr>
          <p:cNvGrpSpPr/>
          <p:nvPr/>
        </p:nvGrpSpPr>
        <p:grpSpPr>
          <a:xfrm>
            <a:off x="514860" y="5607612"/>
            <a:ext cx="5774534" cy="486002"/>
            <a:chOff x="351742" y="5696901"/>
            <a:chExt cx="5676437" cy="486002"/>
          </a:xfrm>
        </p:grpSpPr>
        <p:sp>
          <p:nvSpPr>
            <p:cNvPr id="60" name="Retângulo de cantos arredondados 2">
              <a:extLst>
                <a:ext uri="{FF2B5EF4-FFF2-40B4-BE49-F238E27FC236}">
                  <a16:creationId xmlns:a16="http://schemas.microsoft.com/office/drawing/2014/main" id="{2ADB0E89-C282-2444-B484-50084B64222C}"/>
                </a:ext>
              </a:extLst>
            </p:cNvPr>
            <p:cNvSpPr/>
            <p:nvPr/>
          </p:nvSpPr>
          <p:spPr>
            <a:xfrm>
              <a:off x="364022" y="5696901"/>
              <a:ext cx="5664157" cy="486002"/>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098" name="CaixaDeTexto 2097">
              <a:extLst>
                <a:ext uri="{FF2B5EF4-FFF2-40B4-BE49-F238E27FC236}">
                  <a16:creationId xmlns:a16="http://schemas.microsoft.com/office/drawing/2014/main" id="{BBBEDED0-242F-0E9F-DE49-56AC7471EA07}"/>
                </a:ext>
              </a:extLst>
            </p:cNvPr>
            <p:cNvSpPr txBox="1"/>
            <p:nvPr/>
          </p:nvSpPr>
          <p:spPr>
            <a:xfrm>
              <a:off x="351742" y="5803331"/>
              <a:ext cx="1874937" cy="276999"/>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Discover &amp; Governance</a:t>
              </a:r>
            </a:p>
          </p:txBody>
        </p:sp>
      </p:grpSp>
      <p:grpSp>
        <p:nvGrpSpPr>
          <p:cNvPr id="4" name="Agrupar 3">
            <a:extLst>
              <a:ext uri="{FF2B5EF4-FFF2-40B4-BE49-F238E27FC236}">
                <a16:creationId xmlns:a16="http://schemas.microsoft.com/office/drawing/2014/main" id="{D942FAD3-5439-1505-4618-796DA8DB6B20}"/>
              </a:ext>
            </a:extLst>
          </p:cNvPr>
          <p:cNvGrpSpPr/>
          <p:nvPr/>
        </p:nvGrpSpPr>
        <p:grpSpPr>
          <a:xfrm>
            <a:off x="514860" y="5052326"/>
            <a:ext cx="5774534" cy="486002"/>
            <a:chOff x="338009" y="5082988"/>
            <a:chExt cx="5686592" cy="486002"/>
          </a:xfrm>
        </p:grpSpPr>
        <p:sp>
          <p:nvSpPr>
            <p:cNvPr id="59" name="Retângulo de cantos arredondados 2">
              <a:extLst>
                <a:ext uri="{FF2B5EF4-FFF2-40B4-BE49-F238E27FC236}">
                  <a16:creationId xmlns:a16="http://schemas.microsoft.com/office/drawing/2014/main" id="{01A8D4B6-DFCA-2940-0E9C-9359870E6C36}"/>
                </a:ext>
              </a:extLst>
            </p:cNvPr>
            <p:cNvSpPr/>
            <p:nvPr/>
          </p:nvSpPr>
          <p:spPr>
            <a:xfrm>
              <a:off x="349424" y="5082988"/>
              <a:ext cx="5675177" cy="486002"/>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099" name="CaixaDeTexto 2098">
              <a:extLst>
                <a:ext uri="{FF2B5EF4-FFF2-40B4-BE49-F238E27FC236}">
                  <a16:creationId xmlns:a16="http://schemas.microsoft.com/office/drawing/2014/main" id="{59BF1889-5EB7-E27E-BA6B-9C09F1B258E0}"/>
                </a:ext>
              </a:extLst>
            </p:cNvPr>
            <p:cNvSpPr txBox="1"/>
            <p:nvPr/>
          </p:nvSpPr>
          <p:spPr>
            <a:xfrm>
              <a:off x="338009" y="5212408"/>
              <a:ext cx="821507" cy="276999"/>
            </a:xfrm>
            <a:prstGeom prst="rect">
              <a:avLst/>
            </a:prstGeom>
            <a:noFill/>
          </p:spPr>
          <p:txBody>
            <a:bodyPr wrap="none" rtlCol="0">
              <a:spAutoFit/>
            </a:bodyPr>
            <a:lstStyle/>
            <a:p>
              <a:pPr lvl="0" defTabSz="1218987">
                <a:defRPr/>
              </a:pPr>
              <a:r>
                <a:rPr lang="pt-BR" sz="1200" b="1" dirty="0">
                  <a:solidFill>
                    <a:schemeClr val="tx1">
                      <a:lumMod val="75000"/>
                      <a:lumOff val="25000"/>
                    </a:schemeClr>
                  </a:solidFill>
                  <a:latin typeface="Segoe UI" panose="020B0502040204020203" pitchFamily="34" charset="0"/>
                  <a:cs typeface="Segoe UI" panose="020B0502040204020203" pitchFamily="34" charset="0"/>
                </a:rPr>
                <a:t>Platform</a:t>
              </a:r>
              <a:endParaRPr kumimoji="0" lang="pt-BR" sz="12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grpSp>
      <p:sp>
        <p:nvSpPr>
          <p:cNvPr id="2" name="CaixaDeTexto 1">
            <a:extLst>
              <a:ext uri="{FF2B5EF4-FFF2-40B4-BE49-F238E27FC236}">
                <a16:creationId xmlns:a16="http://schemas.microsoft.com/office/drawing/2014/main" id="{4FE77781-99E8-BF5C-899E-138E14647499}"/>
              </a:ext>
            </a:extLst>
          </p:cNvPr>
          <p:cNvSpPr txBox="1"/>
          <p:nvPr/>
        </p:nvSpPr>
        <p:spPr>
          <a:xfrm>
            <a:off x="6915255" y="1112070"/>
            <a:ext cx="5186301" cy="1384995"/>
          </a:xfrm>
          <a:prstGeom prst="rect">
            <a:avLst/>
          </a:prstGeom>
          <a:noFill/>
        </p:spPr>
        <p:txBody>
          <a:bodyPr wrap="square" rtlCol="0">
            <a:spAutoFit/>
          </a:bodyPr>
          <a:lstStyle/>
          <a:p>
            <a:pPr marL="285750" indent="-285750">
              <a:buFont typeface="Arial" panose="020B0604020202020204" pitchFamily="34" charset="0"/>
              <a:buChar char="•"/>
            </a:pPr>
            <a:r>
              <a:rPr lang="pt-BR" sz="1200" b="1" dirty="0" err="1"/>
              <a:t>Ingestion</a:t>
            </a:r>
            <a:r>
              <a:rPr lang="pt-BR" sz="1200" b="1" dirty="0"/>
              <a:t> - </a:t>
            </a:r>
            <a:r>
              <a:rPr lang="en-US" sz="1200" dirty="0"/>
              <a:t>Capture and Receive of Data</a:t>
            </a:r>
            <a:r>
              <a:rPr lang="pt-BR" sz="1200" b="1" dirty="0"/>
              <a:t>
</a:t>
            </a:r>
            <a:r>
              <a:rPr lang="pt-BR" sz="1200" b="1" dirty="0" err="1"/>
              <a:t>Processing</a:t>
            </a:r>
            <a:r>
              <a:rPr lang="pt-BR" sz="1200" b="1" dirty="0"/>
              <a:t> - </a:t>
            </a:r>
            <a:r>
              <a:rPr lang="pt-BR" sz="1200" dirty="0"/>
              <a:t>Data </a:t>
            </a:r>
            <a:r>
              <a:rPr lang="pt-BR" sz="1200" dirty="0" err="1"/>
              <a:t>processing</a:t>
            </a:r>
            <a:r>
              <a:rPr lang="pt-BR" sz="1200" dirty="0"/>
              <a:t> </a:t>
            </a:r>
            <a:r>
              <a:rPr lang="pt-BR" sz="1200" dirty="0" err="1"/>
              <a:t>and</a:t>
            </a:r>
            <a:r>
              <a:rPr lang="pt-BR" sz="1200" dirty="0"/>
              <a:t> </a:t>
            </a:r>
            <a:r>
              <a:rPr lang="pt-BR" sz="1200" dirty="0" err="1"/>
              <a:t>adjustment</a:t>
            </a:r>
            <a:r>
              <a:rPr lang="pt-BR" sz="1200" b="1" dirty="0"/>
              <a:t>
</a:t>
            </a:r>
            <a:r>
              <a:rPr lang="pt-BR" sz="1200" b="1" dirty="0" err="1"/>
              <a:t>Staging</a:t>
            </a:r>
            <a:r>
              <a:rPr lang="pt-BR" sz="1200" b="1" dirty="0"/>
              <a:t> </a:t>
            </a:r>
            <a:r>
              <a:rPr lang="pt-BR" sz="1050" b="1" i="1" dirty="0">
                <a:solidFill>
                  <a:srgbClr val="C00000"/>
                </a:solidFill>
              </a:rPr>
              <a:t>(Opcional)</a:t>
            </a:r>
            <a:r>
              <a:rPr lang="pt-BR" sz="1200" b="1" dirty="0"/>
              <a:t> - </a:t>
            </a:r>
            <a:r>
              <a:rPr lang="pt-BR" sz="1200" dirty="0" err="1"/>
              <a:t>Organized</a:t>
            </a:r>
            <a:r>
              <a:rPr lang="pt-BR" sz="1200" dirty="0"/>
              <a:t> data </a:t>
            </a:r>
            <a:r>
              <a:rPr lang="pt-BR" sz="1200" dirty="0" err="1"/>
              <a:t>storage</a:t>
            </a:r>
            <a:endParaRPr lang="pt-BR" sz="1200" b="1" dirty="0"/>
          </a:p>
          <a:p>
            <a:pPr marL="285750" indent="-285750">
              <a:buFont typeface="Arial" panose="020B0604020202020204" pitchFamily="34" charset="0"/>
              <a:buChar char="•"/>
            </a:pPr>
            <a:r>
              <a:rPr lang="pt-BR" sz="1200" b="1" dirty="0" err="1"/>
              <a:t>Storage</a:t>
            </a:r>
            <a:r>
              <a:rPr lang="pt-BR" sz="1200" b="1" dirty="0"/>
              <a:t> – </a:t>
            </a:r>
            <a:r>
              <a:rPr lang="pt-BR" sz="1200" dirty="0"/>
              <a:t>Data use </a:t>
            </a:r>
            <a:r>
              <a:rPr lang="pt-BR" sz="1200" dirty="0" err="1"/>
              <a:t>methods</a:t>
            </a:r>
            <a:r>
              <a:rPr lang="pt-BR" sz="1200" b="1" dirty="0"/>
              <a:t>
Data </a:t>
            </a:r>
            <a:r>
              <a:rPr lang="pt-BR" sz="1200" b="1" dirty="0" err="1"/>
              <a:t>Consumers</a:t>
            </a:r>
            <a:r>
              <a:rPr lang="pt-BR" sz="1200" b="1" dirty="0"/>
              <a:t> – </a:t>
            </a:r>
            <a:r>
              <a:rPr lang="pt-BR" sz="1200" dirty="0" err="1"/>
              <a:t>Main</a:t>
            </a:r>
            <a:r>
              <a:rPr lang="pt-BR" sz="1200" dirty="0"/>
              <a:t> </a:t>
            </a:r>
            <a:r>
              <a:rPr lang="pt-BR" sz="1200" dirty="0" err="1"/>
              <a:t>usage</a:t>
            </a:r>
            <a:r>
              <a:rPr lang="pt-BR" sz="1200" dirty="0"/>
              <a:t> </a:t>
            </a:r>
            <a:r>
              <a:rPr lang="pt-BR" sz="1200" dirty="0" err="1"/>
              <a:t>examples</a:t>
            </a:r>
            <a:r>
              <a:rPr lang="pt-BR" sz="1200" b="1" dirty="0"/>
              <a:t>
</a:t>
            </a:r>
            <a:r>
              <a:rPr lang="pt-BR" sz="1200" b="1" dirty="0" err="1"/>
              <a:t>Plataform</a:t>
            </a:r>
            <a:r>
              <a:rPr lang="pt-BR" sz="1200" b="1" dirty="0"/>
              <a:t> – </a:t>
            </a:r>
            <a:r>
              <a:rPr lang="pt-BR" sz="1200" dirty="0"/>
              <a:t>Security </a:t>
            </a:r>
            <a:r>
              <a:rPr lang="pt-BR" sz="1200" dirty="0" err="1"/>
              <a:t>and</a:t>
            </a:r>
            <a:r>
              <a:rPr lang="pt-BR" sz="1200" dirty="0"/>
              <a:t> </a:t>
            </a:r>
            <a:r>
              <a:rPr lang="pt-BR" sz="1200" dirty="0" err="1"/>
              <a:t>Managment</a:t>
            </a:r>
            <a:r>
              <a:rPr lang="pt-BR" sz="1200" dirty="0"/>
              <a:t> tools</a:t>
            </a:r>
            <a:r>
              <a:rPr lang="pt-BR" sz="1200" b="1" dirty="0"/>
              <a:t>
Discover &amp; Governance – </a:t>
            </a:r>
            <a:r>
              <a:rPr lang="en-US" sz="1200" dirty="0"/>
              <a:t>Data management and access control</a:t>
            </a:r>
            <a:endParaRPr lang="pt-BR" sz="1200" dirty="0"/>
          </a:p>
        </p:txBody>
      </p:sp>
      <p:pic>
        <p:nvPicPr>
          <p:cNvPr id="3082" name="Picture 10" descr="Data Visualization icon in vector. Illustration 23753087 Vector Art at  Vecteezy">
            <a:extLst>
              <a:ext uri="{FF2B5EF4-FFF2-40B4-BE49-F238E27FC236}">
                <a16:creationId xmlns:a16="http://schemas.microsoft.com/office/drawing/2014/main" id="{A1B564A1-B0B6-55EA-AB07-F325B9AEA7E7}"/>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38061" y1="28980" x2="38061" y2="28980"/>
                        <a14:foregroundMark x1="55510" y1="35510" x2="55510" y2="35510"/>
                        <a14:foregroundMark x1="67449" y1="35510" x2="67449" y2="35510"/>
                        <a14:foregroundMark x1="51122" y1="66020" x2="51122" y2="66020"/>
                        <a14:foregroundMark x1="52245" y1="46429" x2="52245" y2="46429"/>
                        <a14:foregroundMark x1="57653" y1="53980" x2="57653" y2="53980"/>
                        <a14:foregroundMark x1="40306" y1="56224" x2="40306" y2="56224"/>
                        <a14:foregroundMark x1="50102" y1="56224" x2="50102" y2="56224"/>
                        <a14:foregroundMark x1="50102" y1="32245" x2="50102" y2="32245"/>
                        <a14:foregroundMark x1="50102" y1="24694" x2="50102" y2="24694"/>
                        <a14:foregroundMark x1="50102" y1="24694" x2="50102" y2="24694"/>
                        <a14:foregroundMark x1="47857" y1="24694" x2="47857" y2="24694"/>
                        <a14:foregroundMark x1="47857" y1="23571" x2="47857" y2="23571"/>
                        <a14:foregroundMark x1="59796" y1="32245" x2="59796" y2="32245"/>
                        <a14:foregroundMark x1="56531" y1="27959" x2="56531" y2="27959"/>
                        <a14:foregroundMark x1="38061" y1="50714" x2="38061" y2="50714"/>
                        <a14:foregroundMark x1="48980" y1="25714" x2="48980" y2="25714"/>
                        <a14:foregroundMark x1="48980" y1="28980" x2="48980" y2="28980"/>
                        <a14:foregroundMark x1="53469" y1="44184" x2="53469" y2="44184"/>
                        <a14:foregroundMark x1="68673" y1="40816" x2="68673" y2="40816"/>
                        <a14:foregroundMark x1="39898" y1="30306" x2="39898" y2="30306"/>
                        <a14:foregroundMark x1="41327" y1="36735" x2="41327" y2="36735"/>
                        <a14:foregroundMark x1="32041" y1="49388" x2="32041" y2="49388"/>
                        <a14:foregroundMark x1="32959" y1="55816" x2="32959" y2="55816"/>
                        <a14:foregroundMark x1="55816" y1="50306" x2="55816" y2="50306"/>
                        <a14:foregroundMark x1="49184" y1="63878" x2="49184" y2="63878"/>
                      </a14:backgroundRemoval>
                    </a14:imgEffect>
                  </a14:imgLayer>
                </a14:imgProps>
              </a:ext>
              <a:ext uri="{28A0092B-C50C-407E-A947-70E740481C1C}">
                <a14:useLocalDpi xmlns:a14="http://schemas.microsoft.com/office/drawing/2010/main" val="0"/>
              </a:ext>
            </a:extLst>
          </a:blip>
          <a:srcRect l="16746" t="-4877" r="15971" b="39027"/>
          <a:stretch/>
        </p:blipFill>
        <p:spPr bwMode="auto">
          <a:xfrm>
            <a:off x="5285905" y="1401434"/>
            <a:ext cx="660400" cy="646331"/>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5B6A2D49-47BA-F134-5A62-5309771F3DC4}"/>
              </a:ext>
            </a:extLst>
          </p:cNvPr>
          <p:cNvSpPr txBox="1"/>
          <p:nvPr/>
        </p:nvSpPr>
        <p:spPr>
          <a:xfrm>
            <a:off x="5350521" y="2022365"/>
            <a:ext cx="562975"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Data </a:t>
            </a:r>
            <a:r>
              <a:rPr lang="pt-BR" sz="800" dirty="0" err="1">
                <a:solidFill>
                  <a:schemeClr val="tx1">
                    <a:lumMod val="85000"/>
                    <a:lumOff val="15000"/>
                  </a:schemeClr>
                </a:solidFill>
                <a:latin typeface="Segoe UI" panose="020B0502040204020203" pitchFamily="34" charset="0"/>
                <a:cs typeface="Segoe UI" panose="020B0502040204020203" pitchFamily="34" charset="0"/>
              </a:rPr>
              <a:t>Viz</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16" name="Gráfico 15" descr="Banco de dados estrutura de tópicos">
            <a:extLst>
              <a:ext uri="{FF2B5EF4-FFF2-40B4-BE49-F238E27FC236}">
                <a16:creationId xmlns:a16="http://schemas.microsoft.com/office/drawing/2014/main" id="{F6C60024-00F4-0DCC-099A-979EA490C6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1465" y="3861748"/>
            <a:ext cx="660400" cy="578725"/>
          </a:xfrm>
          <a:prstGeom prst="rect">
            <a:avLst/>
          </a:prstGeom>
        </p:spPr>
      </p:pic>
      <p:pic>
        <p:nvPicPr>
          <p:cNvPr id="3094" name="Picture 22" descr="Process Line Icon PNG, Vector, PSD, and Clipart With Transparent Background  for Free Download | Pngtree">
            <a:extLst>
              <a:ext uri="{FF2B5EF4-FFF2-40B4-BE49-F238E27FC236}">
                <a16:creationId xmlns:a16="http://schemas.microsoft.com/office/drawing/2014/main" id="{0A35D44E-A38F-D798-87E3-CF9EFFF34E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78998" y="2094698"/>
            <a:ext cx="1279144" cy="1279144"/>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88F63511-759C-399D-6AC6-2BB8932B6EFC}"/>
              </a:ext>
            </a:extLst>
          </p:cNvPr>
          <p:cNvSpPr txBox="1"/>
          <p:nvPr/>
        </p:nvSpPr>
        <p:spPr>
          <a:xfrm>
            <a:off x="2454931" y="3215624"/>
            <a:ext cx="590226"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ETL / ELT</a:t>
            </a:r>
          </a:p>
        </p:txBody>
      </p:sp>
      <p:pic>
        <p:nvPicPr>
          <p:cNvPr id="22" name="Imagem 21">
            <a:extLst>
              <a:ext uri="{FF2B5EF4-FFF2-40B4-BE49-F238E27FC236}">
                <a16:creationId xmlns:a16="http://schemas.microsoft.com/office/drawing/2014/main" id="{8872A8B8-2052-E0DD-E617-CE23C14FCDB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594" b="89844" l="586" r="98438">
                        <a14:foregroundMark x1="1563" y1="13086" x2="1563" y2="13086"/>
                        <a14:foregroundMark x1="5273" y1="10156" x2="586" y2="19336"/>
                        <a14:foregroundMark x1="586" y1="19336" x2="3711" y2="81445"/>
                        <a14:foregroundMark x1="3711" y1="81445" x2="11914" y2="72461"/>
                        <a14:foregroundMark x1="11914" y1="32617" x2="36133" y2="28906"/>
                        <a14:foregroundMark x1="36133" y1="28906" x2="85547" y2="30664"/>
                        <a14:foregroundMark x1="85547" y1="30664" x2="91406" y2="38672"/>
                        <a14:foregroundMark x1="91406" y1="38672" x2="91406" y2="39648"/>
                        <a14:foregroundMark x1="80469" y1="25977" x2="76563" y2="19531"/>
                        <a14:foregroundMark x1="79492" y1="20898" x2="79492" y2="20898"/>
                        <a14:foregroundMark x1="79688" y1="19727" x2="79688" y2="19727"/>
                        <a14:foregroundMark x1="22852" y1="8789" x2="22852" y2="8789"/>
                        <a14:foregroundMark x1="22852" y1="9180" x2="22852" y2="9180"/>
                        <a14:foregroundMark x1="17969" y1="9570" x2="17969" y2="9570"/>
                        <a14:foregroundMark x1="17188" y1="9180" x2="17188" y2="9180"/>
                        <a14:foregroundMark x1="78711" y1="54102" x2="78711" y2="54102"/>
                        <a14:foregroundMark x1="82617" y1="57031" x2="85938" y2="63086"/>
                        <a14:foregroundMark x1="90820" y1="64063" x2="98438" y2="76563"/>
                      </a14:backgroundRemoval>
                    </a14:imgEffect>
                  </a14:imgLayer>
                </a14:imgProps>
              </a:ext>
            </a:extLst>
          </a:blip>
          <a:stretch>
            <a:fillRect/>
          </a:stretch>
        </p:blipFill>
        <p:spPr>
          <a:xfrm>
            <a:off x="3741682" y="1644839"/>
            <a:ext cx="897392" cy="897392"/>
          </a:xfrm>
          <a:prstGeom prst="rect">
            <a:avLst/>
          </a:prstGeom>
        </p:spPr>
      </p:pic>
      <p:sp>
        <p:nvSpPr>
          <p:cNvPr id="24" name="CaixaDeTexto 23">
            <a:extLst>
              <a:ext uri="{FF2B5EF4-FFF2-40B4-BE49-F238E27FC236}">
                <a16:creationId xmlns:a16="http://schemas.microsoft.com/office/drawing/2014/main" id="{6AD92908-8553-AEAA-F2A6-F03F8FA39EDD}"/>
              </a:ext>
            </a:extLst>
          </p:cNvPr>
          <p:cNvSpPr txBox="1"/>
          <p:nvPr/>
        </p:nvSpPr>
        <p:spPr>
          <a:xfrm>
            <a:off x="3813439" y="2529118"/>
            <a:ext cx="835485"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Cloud </a:t>
            </a:r>
            <a:r>
              <a:rPr lang="pt-BR" sz="800" dirty="0" err="1">
                <a:solidFill>
                  <a:schemeClr val="tx1">
                    <a:lumMod val="85000"/>
                    <a:lumOff val="15000"/>
                  </a:schemeClr>
                </a:solidFill>
                <a:latin typeface="Segoe UI" panose="020B0502040204020203" pitchFamily="34" charset="0"/>
                <a:cs typeface="Segoe UI" panose="020B0502040204020203" pitchFamily="34" charset="0"/>
              </a:rPr>
              <a:t>Storage</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26" name="Imagem 25">
            <a:extLst>
              <a:ext uri="{FF2B5EF4-FFF2-40B4-BE49-F238E27FC236}">
                <a16:creationId xmlns:a16="http://schemas.microsoft.com/office/drawing/2014/main" id="{ED04C8A7-99C8-E3AB-AA97-12CF33B3B20D}"/>
              </a:ext>
            </a:extLst>
          </p:cNvPr>
          <p:cNvPicPr>
            <a:picLocks noChangeAspect="1"/>
          </p:cNvPicPr>
          <p:nvPr/>
        </p:nvPicPr>
        <p:blipFill>
          <a:blip r:embed="rId16"/>
          <a:stretch>
            <a:fillRect/>
          </a:stretch>
        </p:blipFill>
        <p:spPr>
          <a:xfrm>
            <a:off x="3378503" y="5552375"/>
            <a:ext cx="492039" cy="486002"/>
          </a:xfrm>
          <a:prstGeom prst="rect">
            <a:avLst/>
          </a:prstGeom>
        </p:spPr>
      </p:pic>
      <p:sp>
        <p:nvSpPr>
          <p:cNvPr id="28" name="CaixaDeTexto 27">
            <a:extLst>
              <a:ext uri="{FF2B5EF4-FFF2-40B4-BE49-F238E27FC236}">
                <a16:creationId xmlns:a16="http://schemas.microsoft.com/office/drawing/2014/main" id="{5A77ECB4-0C65-16D6-C6CE-E6265B4E539D}"/>
              </a:ext>
            </a:extLst>
          </p:cNvPr>
          <p:cNvSpPr txBox="1"/>
          <p:nvPr/>
        </p:nvSpPr>
        <p:spPr>
          <a:xfrm>
            <a:off x="3870542" y="5712429"/>
            <a:ext cx="1733167"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Data Governance / Access </a:t>
            </a:r>
            <a:r>
              <a:rPr lang="pt-BR" sz="800" dirty="0" err="1">
                <a:solidFill>
                  <a:schemeClr val="tx1">
                    <a:lumMod val="85000"/>
                    <a:lumOff val="15000"/>
                  </a:schemeClr>
                </a:solidFill>
                <a:latin typeface="Segoe UI" panose="020B0502040204020203" pitchFamily="34" charset="0"/>
                <a:cs typeface="Segoe UI" panose="020B0502040204020203" pitchFamily="34" charset="0"/>
              </a:rPr>
              <a:t>Control</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104" name="Picture 32" descr="devops icon, Vector illustration 35371295 Vector Art at Vecteezy">
            <a:extLst>
              <a:ext uri="{FF2B5EF4-FFF2-40B4-BE49-F238E27FC236}">
                <a16:creationId xmlns:a16="http://schemas.microsoft.com/office/drawing/2014/main" id="{551D3002-47E1-A87D-A701-9FAD61090159}"/>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7371" b="81690" l="3376" r="96624">
                        <a14:foregroundMark x1="29536" y1="37089" x2="29536" y2="37089"/>
                        <a14:foregroundMark x1="29536" y1="49765" x2="29536" y2="49765"/>
                        <a14:foregroundMark x1="32068" y1="48357" x2="32068" y2="48357"/>
                        <a14:foregroundMark x1="36287" y1="49765" x2="36287" y2="49765"/>
                        <a14:foregroundMark x1="64979" y1="49296" x2="64979" y2="49296"/>
                        <a14:foregroundMark x1="68354" y1="49765" x2="68354" y2="49765"/>
                        <a14:foregroundMark x1="74262" y1="48826" x2="74262" y2="48826"/>
                        <a14:foregroundMark x1="25316" y1="76526" x2="25316" y2="76526"/>
                        <a14:foregroundMark x1="4219" y1="54460" x2="4219" y2="54460"/>
                        <a14:foregroundMark x1="32489" y1="18310" x2="32489" y2="18310"/>
                        <a14:foregroundMark x1="68354" y1="17840" x2="68354" y2="17840"/>
                        <a14:foregroundMark x1="91983" y1="46009" x2="91983" y2="46009"/>
                        <a14:foregroundMark x1="97046" y1="50704" x2="97046" y2="50704"/>
                        <a14:foregroundMark x1="67511" y1="81690" x2="67511" y2="81690"/>
                      </a14:backgroundRemoval>
                    </a14:imgEffect>
                  </a14:imgLayer>
                </a14:imgProps>
              </a:ext>
              <a:ext uri="{28A0092B-C50C-407E-A947-70E740481C1C}">
                <a14:useLocalDpi xmlns:a14="http://schemas.microsoft.com/office/drawing/2010/main" val="0"/>
              </a:ext>
            </a:extLst>
          </a:blip>
          <a:srcRect l="-1" t="15541" r="-632" b="12560"/>
          <a:stretch/>
        </p:blipFill>
        <p:spPr bwMode="auto">
          <a:xfrm>
            <a:off x="2263618" y="5060657"/>
            <a:ext cx="665041" cy="427038"/>
          </a:xfrm>
          <a:prstGeom prst="rect">
            <a:avLst/>
          </a:prstGeom>
          <a:noFill/>
          <a:extLst>
            <a:ext uri="{909E8E84-426E-40DD-AFC4-6F175D3DCCD1}">
              <a14:hiddenFill xmlns:a14="http://schemas.microsoft.com/office/drawing/2010/main">
                <a:solidFill>
                  <a:srgbClr val="FFFFFF"/>
                </a:solidFill>
              </a14:hiddenFill>
            </a:ext>
          </a:extLst>
        </p:spPr>
      </p:pic>
      <p:sp>
        <p:nvSpPr>
          <p:cNvPr id="36" name="CaixaDeTexto 35">
            <a:extLst>
              <a:ext uri="{FF2B5EF4-FFF2-40B4-BE49-F238E27FC236}">
                <a16:creationId xmlns:a16="http://schemas.microsoft.com/office/drawing/2014/main" id="{CCCC21D9-9C69-9318-64A4-11188CD8297C}"/>
              </a:ext>
            </a:extLst>
          </p:cNvPr>
          <p:cNvSpPr txBox="1"/>
          <p:nvPr/>
        </p:nvSpPr>
        <p:spPr>
          <a:xfrm>
            <a:off x="2948508" y="5150689"/>
            <a:ext cx="540533" cy="215444"/>
          </a:xfrm>
          <a:prstGeom prst="rect">
            <a:avLst/>
          </a:prstGeom>
          <a:noFill/>
        </p:spPr>
        <p:txBody>
          <a:bodyPr wrap="none" rtlCol="0">
            <a:spAutoFit/>
          </a:bodyPr>
          <a:lstStyle/>
          <a:p>
            <a:r>
              <a:rPr lang="pt-BR" sz="800" dirty="0" err="1">
                <a:solidFill>
                  <a:schemeClr val="tx1">
                    <a:lumMod val="85000"/>
                    <a:lumOff val="15000"/>
                  </a:schemeClr>
                </a:solidFill>
                <a:latin typeface="Segoe UI" panose="020B0502040204020203" pitchFamily="34" charset="0"/>
                <a:cs typeface="Segoe UI" panose="020B0502040204020203" pitchFamily="34" charset="0"/>
              </a:rPr>
              <a:t>DevOps</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7" name="CaixaDeTexto 36">
            <a:extLst>
              <a:ext uri="{FF2B5EF4-FFF2-40B4-BE49-F238E27FC236}">
                <a16:creationId xmlns:a16="http://schemas.microsoft.com/office/drawing/2014/main" id="{F331F591-3318-D7A2-1951-206769950BBF}"/>
              </a:ext>
            </a:extLst>
          </p:cNvPr>
          <p:cNvSpPr txBox="1"/>
          <p:nvPr/>
        </p:nvSpPr>
        <p:spPr>
          <a:xfrm>
            <a:off x="4670869" y="5169824"/>
            <a:ext cx="1194558"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Security &amp; </a:t>
            </a:r>
            <a:r>
              <a:rPr lang="pt-BR" sz="800" dirty="0" err="1">
                <a:solidFill>
                  <a:schemeClr val="tx1">
                    <a:lumMod val="85000"/>
                    <a:lumOff val="15000"/>
                  </a:schemeClr>
                </a:solidFill>
                <a:latin typeface="Segoe UI" panose="020B0502040204020203" pitchFamily="34" charset="0"/>
                <a:cs typeface="Segoe UI" panose="020B0502040204020203" pitchFamily="34" charset="0"/>
              </a:rPr>
              <a:t>Monitoring</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106" name="Picture 34" descr="Vetor de Monitoring icon. Simple element from internet security collection.  Creative Monitoring icon for web design, templates, infographics and more.  do Stock | Adobe Stock">
            <a:extLst>
              <a:ext uri="{FF2B5EF4-FFF2-40B4-BE49-F238E27FC236}">
                <a16:creationId xmlns:a16="http://schemas.microsoft.com/office/drawing/2014/main" id="{FAE70CC3-95AF-3773-7361-6D7F9C067662}"/>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backgroundRemoval t="16000" b="86667" l="9778" r="89778">
                        <a14:foregroundMark x1="34667" y1="16000" x2="34667" y2="16000"/>
                        <a14:foregroundMark x1="86222" y1="46667" x2="86222" y2="46667"/>
                        <a14:foregroundMark x1="86667" y1="83111" x2="86667" y2="83111"/>
                        <a14:foregroundMark x1="90222" y1="82667" x2="90222" y2="82667"/>
                        <a14:foregroundMark x1="87556" y1="86667" x2="87556" y2="86667"/>
                        <a14:foregroundMark x1="42222" y1="69333" x2="42222" y2="69333"/>
                        <a14:foregroundMark x1="9778" y1="48889" x2="9778" y2="48889"/>
                        <a14:foregroundMark x1="36000" y1="30222" x2="36000" y2="30222"/>
                      </a14:backgroundRemoval>
                    </a14:imgEffect>
                  </a14:imgLayer>
                </a14:imgProps>
              </a:ext>
              <a:ext uri="{28A0092B-C50C-407E-A947-70E740481C1C}">
                <a14:useLocalDpi xmlns:a14="http://schemas.microsoft.com/office/drawing/2010/main" val="0"/>
              </a:ext>
            </a:extLst>
          </a:blip>
          <a:srcRect l="4905" t="10741" r="4614" b="11632"/>
          <a:stretch/>
        </p:blipFill>
        <p:spPr bwMode="auto">
          <a:xfrm>
            <a:off x="4169645" y="5078152"/>
            <a:ext cx="509716" cy="437298"/>
          </a:xfrm>
          <a:prstGeom prst="rect">
            <a:avLst/>
          </a:prstGeom>
          <a:noFill/>
          <a:extLst>
            <a:ext uri="{909E8E84-426E-40DD-AFC4-6F175D3DCCD1}">
              <a14:hiddenFill xmlns:a14="http://schemas.microsoft.com/office/drawing/2010/main">
                <a:solidFill>
                  <a:srgbClr val="FFFFFF"/>
                </a:solidFill>
              </a14:hiddenFill>
            </a:ext>
          </a:extLst>
        </p:spPr>
      </p:pic>
      <p:grpSp>
        <p:nvGrpSpPr>
          <p:cNvPr id="2101" name="Agrupar 2100">
            <a:extLst>
              <a:ext uri="{FF2B5EF4-FFF2-40B4-BE49-F238E27FC236}">
                <a16:creationId xmlns:a16="http://schemas.microsoft.com/office/drawing/2014/main" id="{45C66A11-CB3C-38DB-4FD8-D82342D5783F}"/>
              </a:ext>
            </a:extLst>
          </p:cNvPr>
          <p:cNvGrpSpPr/>
          <p:nvPr/>
        </p:nvGrpSpPr>
        <p:grpSpPr>
          <a:xfrm>
            <a:off x="11694188" y="381600"/>
            <a:ext cx="555249" cy="365125"/>
            <a:chOff x="11694188" y="545229"/>
            <a:chExt cx="555249" cy="365125"/>
          </a:xfrm>
        </p:grpSpPr>
        <p:sp>
          <p:nvSpPr>
            <p:cNvPr id="2102" name="Espaço Reservado para Número de Slide 14">
              <a:extLst>
                <a:ext uri="{FF2B5EF4-FFF2-40B4-BE49-F238E27FC236}">
                  <a16:creationId xmlns:a16="http://schemas.microsoft.com/office/drawing/2014/main" id="{B16030AA-D90E-C425-FCBA-CB11931A7A37}"/>
                </a:ext>
              </a:extLst>
            </p:cNvPr>
            <p:cNvSpPr txBox="1">
              <a:spLocks/>
            </p:cNvSpPr>
            <p:nvPr/>
          </p:nvSpPr>
          <p:spPr>
            <a:xfrm>
              <a:off x="11694188" y="545229"/>
              <a:ext cx="407368" cy="365125"/>
            </a:xfrm>
            <a:prstGeom prst="rect">
              <a:avLst/>
            </a:prstGeom>
          </p:spPr>
          <p:txBody>
            <a:bodyPr/>
            <a:lstStyle>
              <a:defPPr>
                <a:defRPr lang="pt-BR"/>
              </a:defPPr>
              <a:lvl1pPr marL="0" algn="l"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dirty="0">
                  <a:solidFill>
                    <a:prstClr val="black">
                      <a:lumMod val="50000"/>
                      <a:lumOff val="50000"/>
                    </a:prstClr>
                  </a:solidFill>
                  <a:latin typeface="Calibri"/>
                </a:rPr>
                <a:t>1</a:t>
              </a:r>
            </a:p>
          </p:txBody>
        </p:sp>
        <p:sp>
          <p:nvSpPr>
            <p:cNvPr id="2104" name="CaixaDeTexto 2103">
              <a:extLst>
                <a:ext uri="{FF2B5EF4-FFF2-40B4-BE49-F238E27FC236}">
                  <a16:creationId xmlns:a16="http://schemas.microsoft.com/office/drawing/2014/main" id="{CADF178C-133E-291C-0F4D-B168A9A49F39}"/>
                </a:ext>
              </a:extLst>
            </p:cNvPr>
            <p:cNvSpPr txBox="1"/>
            <p:nvPr/>
          </p:nvSpPr>
          <p:spPr>
            <a:xfrm>
              <a:off x="11842069" y="545229"/>
              <a:ext cx="407368" cy="276999"/>
            </a:xfrm>
            <a:prstGeom prst="rect">
              <a:avLst/>
            </a:prstGeom>
          </p:spPr>
          <p:txBody>
            <a:bodyPr/>
            <a:lstStyle>
              <a:defPPr>
                <a:defRPr lang="pt-BR"/>
              </a:defPPr>
              <a:lvl1pPr>
                <a:defRPr sz="1200">
                  <a:solidFill>
                    <a:schemeClr val="tx1">
                      <a:lumMod val="50000"/>
                      <a:lumOff val="50000"/>
                    </a:schemeClr>
                  </a:solidFill>
                </a:defRPr>
              </a:lvl1pPr>
            </a:lstStyle>
            <a:p>
              <a:r>
                <a:rPr lang="pt-BR" dirty="0">
                  <a:solidFill>
                    <a:prstClr val="black">
                      <a:lumMod val="50000"/>
                      <a:lumOff val="50000"/>
                    </a:prstClr>
                  </a:solidFill>
                  <a:latin typeface="Calibri"/>
                </a:rPr>
                <a:t>/ 1</a:t>
              </a:r>
            </a:p>
          </p:txBody>
        </p:sp>
      </p:grpSp>
      <p:sp>
        <p:nvSpPr>
          <p:cNvPr id="6" name="Retângulo 5">
            <a:extLst>
              <a:ext uri="{FF2B5EF4-FFF2-40B4-BE49-F238E27FC236}">
                <a16:creationId xmlns:a16="http://schemas.microsoft.com/office/drawing/2014/main" id="{914A86A0-8964-D530-3B00-AA252E0DC7F7}"/>
              </a:ext>
            </a:extLst>
          </p:cNvPr>
          <p:cNvSpPr/>
          <p:nvPr/>
        </p:nvSpPr>
        <p:spPr>
          <a:xfrm>
            <a:off x="3489041" y="926673"/>
            <a:ext cx="1402750" cy="2152559"/>
          </a:xfrm>
          <a:prstGeom prst="rect">
            <a:avLst/>
          </a:prstGeom>
          <a:solidFill>
            <a:srgbClr val="D9D9D9">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83055BEF-D3EB-7BB2-2882-291E2F483A37}"/>
              </a:ext>
            </a:extLst>
          </p:cNvPr>
          <p:cNvSpPr txBox="1"/>
          <p:nvPr/>
        </p:nvSpPr>
        <p:spPr>
          <a:xfrm>
            <a:off x="3870542" y="1253370"/>
            <a:ext cx="644728" cy="246221"/>
          </a:xfrm>
          <a:prstGeom prst="rect">
            <a:avLst/>
          </a:prstGeom>
          <a:noFill/>
        </p:spPr>
        <p:txBody>
          <a:bodyPr wrap="none" rtlCol="0">
            <a:spAutoFit/>
          </a:bodyPr>
          <a:lstStyle/>
          <a:p>
            <a:r>
              <a:rPr lang="pt-BR" sz="1000" i="1" dirty="0">
                <a:solidFill>
                  <a:srgbClr val="C00000"/>
                </a:solidFill>
                <a:highlight>
                  <a:srgbClr val="FFFF00"/>
                </a:highlight>
              </a:rPr>
              <a:t>Opcional</a:t>
            </a:r>
          </a:p>
        </p:txBody>
      </p:sp>
      <p:sp>
        <p:nvSpPr>
          <p:cNvPr id="19" name="Elipse 18">
            <a:extLst>
              <a:ext uri="{FF2B5EF4-FFF2-40B4-BE49-F238E27FC236}">
                <a16:creationId xmlns:a16="http://schemas.microsoft.com/office/drawing/2014/main" id="{F83193A9-CFBF-80AA-2C72-769CED79FD48}"/>
              </a:ext>
            </a:extLst>
          </p:cNvPr>
          <p:cNvSpPr/>
          <p:nvPr/>
        </p:nvSpPr>
        <p:spPr>
          <a:xfrm>
            <a:off x="7596525" y="4722803"/>
            <a:ext cx="1583109" cy="1404640"/>
          </a:xfrm>
          <a:prstGeom prst="ellipse">
            <a:avLst/>
          </a:prstGeom>
          <a:gradFill flip="none" rotWithShape="1">
            <a:gsLst>
              <a:gs pos="0">
                <a:srgbClr val="156082">
                  <a:tint val="66000"/>
                  <a:satMod val="160000"/>
                </a:srgbClr>
              </a:gs>
              <a:gs pos="50000">
                <a:srgbClr val="156082">
                  <a:tint val="44500"/>
                  <a:satMod val="160000"/>
                </a:srgbClr>
              </a:gs>
              <a:gs pos="100000">
                <a:srgbClr val="156082">
                  <a:tint val="23500"/>
                  <a:satMod val="160000"/>
                </a:srgbClr>
              </a:gs>
            </a:gsLst>
            <a:path path="circle">
              <a:fillToRect l="50000" t="50000" r="50000" b="50000"/>
            </a:path>
            <a:tileRect/>
          </a:gradFill>
          <a:ln w="19050" cap="flat" cmpd="sng" algn="ctr">
            <a:solidFill>
              <a:srgbClr val="1560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black"/>
                </a:solidFill>
                <a:effectLst/>
                <a:uLnTx/>
                <a:uFillTx/>
                <a:latin typeface="Aptos" panose="02110004020202020204"/>
                <a:ea typeface="+mn-ea"/>
                <a:cs typeface="+mn-cs"/>
              </a:rPr>
              <a:t>ANALYSIS &amp; INSIGHTS</a:t>
            </a:r>
          </a:p>
        </p:txBody>
      </p:sp>
    </p:spTree>
    <p:extLst>
      <p:ext uri="{BB962C8B-B14F-4D97-AF65-F5344CB8AC3E}">
        <p14:creationId xmlns:p14="http://schemas.microsoft.com/office/powerpoint/2010/main" val="198193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4" descr="Top 8 FAQs About Data Scientists In India: Answered">
            <a:extLst>
              <a:ext uri="{FF2B5EF4-FFF2-40B4-BE49-F238E27FC236}">
                <a16:creationId xmlns:a16="http://schemas.microsoft.com/office/drawing/2014/main" id="{63F8BC85-09B6-C0CE-0A1B-DCA7733D0A0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93" t="8500" r="1259" b="11522"/>
          <a:stretch/>
        </p:blipFill>
        <p:spPr bwMode="auto">
          <a:xfrm>
            <a:off x="9510087" y="4817545"/>
            <a:ext cx="2658222" cy="1469660"/>
          </a:xfrm>
          <a:prstGeom prst="rect">
            <a:avLst/>
          </a:prstGeom>
          <a:noFill/>
          <a:ln>
            <a:noFill/>
            <a:prstDash val="sysDot"/>
          </a:ln>
          <a:extLst>
            <a:ext uri="{909E8E84-426E-40DD-AFC4-6F175D3DCCD1}">
              <a14:hiddenFill xmlns:a14="http://schemas.microsoft.com/office/drawing/2010/main">
                <a:solidFill>
                  <a:srgbClr val="FFFFFF"/>
                </a:solidFill>
              </a14:hiddenFill>
            </a:ext>
          </a:extLst>
        </p:spPr>
      </p:pic>
      <p:sp>
        <p:nvSpPr>
          <p:cNvPr id="40" name="Triângulo isósceles 39">
            <a:extLst>
              <a:ext uri="{FF2B5EF4-FFF2-40B4-BE49-F238E27FC236}">
                <a16:creationId xmlns:a16="http://schemas.microsoft.com/office/drawing/2014/main" id="{F1F83CE0-0875-B3D4-C899-404A318F1697}"/>
              </a:ext>
            </a:extLst>
          </p:cNvPr>
          <p:cNvSpPr/>
          <p:nvPr/>
        </p:nvSpPr>
        <p:spPr>
          <a:xfrm rot="5400000" flipV="1">
            <a:off x="8248822" y="3676529"/>
            <a:ext cx="3805930" cy="4146989"/>
          </a:xfrm>
          <a:prstGeom prst="triangle">
            <a:avLst/>
          </a:prstGeom>
          <a:solidFill>
            <a:srgbClr val="1F4E79">
              <a:alpha val="902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4038EB09-C5D1-38B7-1D37-483C6BE311A4}"/>
              </a:ext>
            </a:extLst>
          </p:cNvPr>
          <p:cNvSpPr/>
          <p:nvPr/>
        </p:nvSpPr>
        <p:spPr>
          <a:xfrm>
            <a:off x="7596525" y="4722803"/>
            <a:ext cx="1583109" cy="1404640"/>
          </a:xfrm>
          <a:prstGeom prst="ellipse">
            <a:avLst/>
          </a:prstGeom>
          <a:gradFill flip="none" rotWithShape="1">
            <a:gsLst>
              <a:gs pos="0">
                <a:srgbClr val="156082">
                  <a:tint val="66000"/>
                  <a:satMod val="160000"/>
                </a:srgbClr>
              </a:gs>
              <a:gs pos="50000">
                <a:srgbClr val="156082">
                  <a:tint val="44500"/>
                  <a:satMod val="160000"/>
                </a:srgbClr>
              </a:gs>
              <a:gs pos="100000">
                <a:srgbClr val="156082">
                  <a:tint val="23500"/>
                  <a:satMod val="160000"/>
                </a:srgbClr>
              </a:gs>
            </a:gsLst>
            <a:path path="circle">
              <a:fillToRect l="50000" t="50000" r="50000" b="50000"/>
            </a:path>
            <a:tileRect/>
          </a:gradFill>
          <a:ln w="19050" cap="flat" cmpd="sng" algn="ctr">
            <a:solidFill>
              <a:srgbClr val="156082">
                <a:shade val="50000"/>
              </a:srgbClr>
            </a:solidFill>
            <a:prstDash val="solid"/>
            <a:miter lim="800000"/>
          </a:ln>
          <a:effectLst/>
        </p:spPr>
        <p:txBody>
          <a:bodyPr rtlCol="0" anchor="ctr"/>
          <a:lstStyle/>
          <a:p>
            <a:pPr algn="ctr"/>
            <a:r>
              <a:rPr lang="pt-BR" sz="1400" dirty="0"/>
              <a:t>DATA SCIENCE</a:t>
            </a:r>
          </a:p>
          <a:p>
            <a:pPr algn="ctr"/>
            <a:r>
              <a:rPr lang="pt-BR" sz="1400" dirty="0"/>
              <a:t>&amp;</a:t>
            </a:r>
          </a:p>
          <a:p>
            <a:pPr algn="ctr"/>
            <a:r>
              <a:rPr lang="pt-BR" sz="1400" dirty="0"/>
              <a:t>MACHINE LEARNING</a:t>
            </a:r>
          </a:p>
        </p:txBody>
      </p:sp>
      <p:sp>
        <p:nvSpPr>
          <p:cNvPr id="12" name="Retângulo de cantos arredondados 2">
            <a:extLst>
              <a:ext uri="{FF2B5EF4-FFF2-40B4-BE49-F238E27FC236}">
                <a16:creationId xmlns:a16="http://schemas.microsoft.com/office/drawing/2014/main" id="{70F7F5BC-4D96-2818-A0D9-9A2E1471D551}"/>
              </a:ext>
            </a:extLst>
          </p:cNvPr>
          <p:cNvSpPr/>
          <p:nvPr/>
        </p:nvSpPr>
        <p:spPr>
          <a:xfrm>
            <a:off x="3095248" y="944415"/>
            <a:ext cx="1337826" cy="4054796"/>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109" name="Matome">
            <a:extLst>
              <a:ext uri="{FF2B5EF4-FFF2-40B4-BE49-F238E27FC236}">
                <a16:creationId xmlns:a16="http://schemas.microsoft.com/office/drawing/2014/main" id="{A802A4BB-800C-C25C-8925-172F2ED6760D}"/>
              </a:ext>
            </a:extLst>
          </p:cNvPr>
          <p:cNvSpPr/>
          <p:nvPr/>
        </p:nvSpPr>
        <p:spPr>
          <a:xfrm>
            <a:off x="0" y="6273800"/>
            <a:ext cx="12192000" cy="584200"/>
          </a:xfrm>
          <a:prstGeom prst="rect">
            <a:avLst/>
          </a:prstGeom>
          <a:solidFill>
            <a:srgbClr val="FFFF00"/>
          </a:solidFill>
          <a:ln w="285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rgbClr val="000000"/>
                </a:solidFill>
              </a:rPr>
              <a:t>Data </a:t>
            </a:r>
            <a:r>
              <a:rPr lang="pt-BR" b="1" dirty="0" err="1">
                <a:solidFill>
                  <a:srgbClr val="000000"/>
                </a:solidFill>
              </a:rPr>
              <a:t>lakes</a:t>
            </a:r>
            <a:r>
              <a:rPr lang="pt-BR" b="1" dirty="0">
                <a:solidFill>
                  <a:srgbClr val="000000"/>
                </a:solidFill>
              </a:rPr>
              <a:t> são mais flexíveis e podem armazenar uma variedade maior de tipos de dados</a:t>
            </a:r>
            <a:endParaRPr lang="en-US" b="1" dirty="0">
              <a:solidFill>
                <a:srgbClr val="000000"/>
              </a:solidFill>
            </a:endParaRPr>
          </a:p>
        </p:txBody>
      </p:sp>
      <p:sp>
        <p:nvSpPr>
          <p:cNvPr id="8" name="CaixaDeTexto 7">
            <a:extLst>
              <a:ext uri="{FF2B5EF4-FFF2-40B4-BE49-F238E27FC236}">
                <a16:creationId xmlns:a16="http://schemas.microsoft.com/office/drawing/2014/main" id="{ABA4A311-D4CE-150F-B15A-06D9552DE682}"/>
              </a:ext>
            </a:extLst>
          </p:cNvPr>
          <p:cNvSpPr txBox="1"/>
          <p:nvPr/>
        </p:nvSpPr>
        <p:spPr>
          <a:xfrm>
            <a:off x="5145026" y="381600"/>
            <a:ext cx="1901996" cy="369332"/>
          </a:xfrm>
          <a:prstGeom prst="rect">
            <a:avLst/>
          </a:prstGeom>
          <a:noFill/>
        </p:spPr>
        <p:txBody>
          <a:bodyPr wrap="none" rtlCol="0">
            <a:spAutoFit/>
          </a:bodyPr>
          <a:lstStyle/>
          <a:p>
            <a:pPr algn="ctr"/>
            <a:r>
              <a:rPr lang="en-US" b="1" dirty="0"/>
              <a:t>Lake Framework</a:t>
            </a:r>
            <a:endParaRPr lang="pt-BR" b="1" dirty="0"/>
          </a:p>
        </p:txBody>
      </p:sp>
      <p:sp>
        <p:nvSpPr>
          <p:cNvPr id="39" name="**MARKS**">
            <a:extLst>
              <a:ext uri="{FF2B5EF4-FFF2-40B4-BE49-F238E27FC236}">
                <a16:creationId xmlns:a16="http://schemas.microsoft.com/office/drawing/2014/main" id="{6853964C-EACE-41CA-92D1-43F8D65BF890}"/>
              </a:ext>
            </a:extLst>
          </p:cNvPr>
          <p:cNvSpPr txBox="1"/>
          <p:nvPr/>
        </p:nvSpPr>
        <p:spPr>
          <a:xfrm>
            <a:off x="0" y="0"/>
            <a:ext cx="12700" cy="12700"/>
          </a:xfrm>
          <a:prstGeom prst="rect">
            <a:avLst/>
          </a:prstGeom>
          <a:noFill/>
        </p:spPr>
        <p:txBody>
          <a:bodyPr vertOverflow="overflow" vert="horz" wrap="square" rtlCol="0" anchor="t">
            <a:noAutofit/>
          </a:bodyPr>
          <a:lstStyle/>
          <a:p>
            <a:pPr algn="l"/>
            <a:r>
              <a:rPr lang="pt-BR" sz="100"/>
              <a:t>YGHJ-SWXB</a:t>
            </a:r>
          </a:p>
        </p:txBody>
      </p:sp>
      <p:pic>
        <p:nvPicPr>
          <p:cNvPr id="23" name="hspLogo" descr="selo B">
            <a:extLst>
              <a:ext uri="{FF2B5EF4-FFF2-40B4-BE49-F238E27FC236}">
                <a16:creationId xmlns:a16="http://schemas.microsoft.com/office/drawing/2014/main" id="{887D987B-168E-F291-DE0E-4BDA314F7B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47" name="Retângulo de cantos arredondados 2">
            <a:extLst>
              <a:ext uri="{FF2B5EF4-FFF2-40B4-BE49-F238E27FC236}">
                <a16:creationId xmlns:a16="http://schemas.microsoft.com/office/drawing/2014/main" id="{FAF02E96-0262-4EE1-101E-B092F2742CD6}"/>
              </a:ext>
            </a:extLst>
          </p:cNvPr>
          <p:cNvSpPr/>
          <p:nvPr/>
        </p:nvSpPr>
        <p:spPr>
          <a:xfrm>
            <a:off x="4522354" y="3603382"/>
            <a:ext cx="2536594" cy="1400196"/>
          </a:xfrm>
          <a:prstGeom prst="roundRect">
            <a:avLst>
              <a:gd name="adj" fmla="val 6315"/>
            </a:avLst>
          </a:prstGeom>
          <a:solidFill>
            <a:srgbClr val="F2F2F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103" name="CaixaDeTexto 2102">
            <a:extLst>
              <a:ext uri="{FF2B5EF4-FFF2-40B4-BE49-F238E27FC236}">
                <a16:creationId xmlns:a16="http://schemas.microsoft.com/office/drawing/2014/main" id="{2526B07D-2029-DD80-6EB7-D3559BF4270A}"/>
              </a:ext>
            </a:extLst>
          </p:cNvPr>
          <p:cNvSpPr txBox="1"/>
          <p:nvPr/>
        </p:nvSpPr>
        <p:spPr>
          <a:xfrm>
            <a:off x="4550528" y="3591839"/>
            <a:ext cx="2536075" cy="253916"/>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Machine Learning &amp; Data Science</a:t>
            </a:r>
          </a:p>
        </p:txBody>
      </p:sp>
      <p:sp>
        <p:nvSpPr>
          <p:cNvPr id="2" name="CaixaDeTexto 1">
            <a:extLst>
              <a:ext uri="{FF2B5EF4-FFF2-40B4-BE49-F238E27FC236}">
                <a16:creationId xmlns:a16="http://schemas.microsoft.com/office/drawing/2014/main" id="{4FE77781-99E8-BF5C-899E-138E14647499}"/>
              </a:ext>
            </a:extLst>
          </p:cNvPr>
          <p:cNvSpPr txBox="1"/>
          <p:nvPr/>
        </p:nvSpPr>
        <p:spPr>
          <a:xfrm>
            <a:off x="7184143" y="850213"/>
            <a:ext cx="5007857" cy="1277273"/>
          </a:xfrm>
          <a:prstGeom prst="rect">
            <a:avLst/>
          </a:prstGeom>
          <a:noFill/>
        </p:spPr>
        <p:txBody>
          <a:bodyPr wrap="square" rtlCol="0">
            <a:spAutoFit/>
          </a:bodyPr>
          <a:lstStyle/>
          <a:p>
            <a:pPr marL="285750" indent="-285750">
              <a:buFont typeface="Arial" panose="020B0604020202020204" pitchFamily="34" charset="0"/>
              <a:buChar char="•"/>
            </a:pPr>
            <a:r>
              <a:rPr lang="pt-BR" sz="1100" b="1" dirty="0" err="1"/>
              <a:t>Ingestion</a:t>
            </a:r>
            <a:r>
              <a:rPr lang="pt-BR" sz="1100" b="1" dirty="0"/>
              <a:t> - </a:t>
            </a:r>
            <a:r>
              <a:rPr lang="en-US" sz="1100" dirty="0"/>
              <a:t>Capture and Receive of Data</a:t>
            </a:r>
            <a:r>
              <a:rPr lang="pt-BR" sz="1100" b="1" dirty="0"/>
              <a:t>
</a:t>
            </a:r>
            <a:r>
              <a:rPr lang="pt-BR" sz="1100" b="1" dirty="0" err="1"/>
              <a:t>Processing</a:t>
            </a:r>
            <a:r>
              <a:rPr lang="pt-BR" sz="1100" b="1" dirty="0"/>
              <a:t> - </a:t>
            </a:r>
            <a:r>
              <a:rPr lang="pt-BR" sz="1100" dirty="0"/>
              <a:t>Data </a:t>
            </a:r>
            <a:r>
              <a:rPr lang="pt-BR" sz="1100" dirty="0" err="1"/>
              <a:t>processing</a:t>
            </a:r>
            <a:r>
              <a:rPr lang="pt-BR" sz="1100" dirty="0"/>
              <a:t> </a:t>
            </a:r>
            <a:r>
              <a:rPr lang="pt-BR" sz="1100" dirty="0" err="1"/>
              <a:t>and</a:t>
            </a:r>
            <a:r>
              <a:rPr lang="pt-BR" sz="1100" dirty="0"/>
              <a:t> </a:t>
            </a:r>
            <a:r>
              <a:rPr lang="pt-BR" sz="1100" dirty="0" err="1"/>
              <a:t>adjustment</a:t>
            </a:r>
            <a:r>
              <a:rPr lang="pt-BR" sz="1100" b="1" dirty="0"/>
              <a:t>
</a:t>
            </a:r>
            <a:r>
              <a:rPr lang="pt-BR" sz="1100" b="1" dirty="0" err="1"/>
              <a:t>Storage</a:t>
            </a:r>
            <a:r>
              <a:rPr lang="pt-BR" sz="1100" b="1" dirty="0"/>
              <a:t> – </a:t>
            </a:r>
            <a:r>
              <a:rPr lang="pt-BR" sz="1100" dirty="0" err="1"/>
              <a:t>Organized</a:t>
            </a:r>
            <a:r>
              <a:rPr lang="pt-BR" sz="1100" dirty="0"/>
              <a:t> data </a:t>
            </a:r>
            <a:r>
              <a:rPr lang="pt-BR" sz="1100" dirty="0" err="1"/>
              <a:t>storage</a:t>
            </a:r>
            <a:r>
              <a:rPr lang="pt-BR" sz="1100" b="1" dirty="0"/>
              <a:t> </a:t>
            </a:r>
            <a:r>
              <a:rPr lang="pt-BR" sz="1100" dirty="0" err="1"/>
              <a:t>and</a:t>
            </a:r>
            <a:r>
              <a:rPr lang="pt-BR" sz="1100" dirty="0"/>
              <a:t> Data use </a:t>
            </a:r>
            <a:r>
              <a:rPr lang="pt-BR" sz="1100" dirty="0" err="1"/>
              <a:t>methods</a:t>
            </a:r>
            <a:r>
              <a:rPr lang="pt-BR" sz="1100" b="1" dirty="0"/>
              <a:t>
 Data </a:t>
            </a:r>
            <a:r>
              <a:rPr lang="pt-BR" sz="1100" b="1" dirty="0" err="1"/>
              <a:t>Consumers</a:t>
            </a:r>
            <a:r>
              <a:rPr lang="pt-BR" sz="1100" b="1" dirty="0"/>
              <a:t> – </a:t>
            </a:r>
            <a:r>
              <a:rPr lang="pt-BR" sz="1100" dirty="0" err="1"/>
              <a:t>Main</a:t>
            </a:r>
            <a:r>
              <a:rPr lang="pt-BR" sz="1100" dirty="0"/>
              <a:t> </a:t>
            </a:r>
            <a:r>
              <a:rPr lang="pt-BR" sz="1100" dirty="0" err="1"/>
              <a:t>usage</a:t>
            </a:r>
            <a:r>
              <a:rPr lang="pt-BR" sz="1100" dirty="0"/>
              <a:t> </a:t>
            </a:r>
            <a:r>
              <a:rPr lang="pt-BR" sz="1100" dirty="0" err="1"/>
              <a:t>examples</a:t>
            </a:r>
            <a:endParaRPr lang="pt-BR" sz="1100" dirty="0"/>
          </a:p>
          <a:p>
            <a:pPr marL="285750" indent="-285750">
              <a:buFont typeface="Arial" panose="020B0604020202020204" pitchFamily="34" charset="0"/>
              <a:buChar char="•"/>
            </a:pPr>
            <a:r>
              <a:rPr lang="pt-BR" sz="1100" b="1" dirty="0"/>
              <a:t>Machine Learning &amp; Data  Science – </a:t>
            </a:r>
            <a:r>
              <a:rPr lang="pt-BR" sz="1100" dirty="0"/>
              <a:t>Model </a:t>
            </a:r>
            <a:r>
              <a:rPr lang="pt-BR" sz="1100" dirty="0" err="1"/>
              <a:t>building</a:t>
            </a:r>
            <a:r>
              <a:rPr lang="pt-BR" sz="1100" dirty="0"/>
              <a:t> </a:t>
            </a:r>
            <a:r>
              <a:rPr lang="pt-BR" sz="1100" dirty="0" err="1"/>
              <a:t>and</a:t>
            </a:r>
            <a:r>
              <a:rPr lang="pt-BR" sz="1100" dirty="0"/>
              <a:t> training </a:t>
            </a:r>
            <a:r>
              <a:rPr lang="pt-BR" sz="1100" b="1" dirty="0"/>
              <a:t>
</a:t>
            </a:r>
            <a:r>
              <a:rPr lang="pt-BR" sz="1100" b="1" dirty="0" err="1"/>
              <a:t>Plataform</a:t>
            </a:r>
            <a:r>
              <a:rPr lang="pt-BR" sz="1100" b="1" dirty="0"/>
              <a:t> – </a:t>
            </a:r>
            <a:r>
              <a:rPr lang="pt-BR" sz="1100" dirty="0"/>
              <a:t>Security </a:t>
            </a:r>
            <a:r>
              <a:rPr lang="pt-BR" sz="1100" dirty="0" err="1"/>
              <a:t>and</a:t>
            </a:r>
            <a:r>
              <a:rPr lang="pt-BR" sz="1100" dirty="0"/>
              <a:t> </a:t>
            </a:r>
            <a:r>
              <a:rPr lang="pt-BR" sz="1100" dirty="0" err="1"/>
              <a:t>Managment</a:t>
            </a:r>
            <a:r>
              <a:rPr lang="pt-BR" sz="1100" dirty="0"/>
              <a:t> tools</a:t>
            </a:r>
            <a:r>
              <a:rPr lang="pt-BR" sz="1100" b="1" dirty="0"/>
              <a:t>
Discover &amp; Governance – </a:t>
            </a:r>
            <a:r>
              <a:rPr lang="en-US" sz="1100" dirty="0"/>
              <a:t>Data management and access control</a:t>
            </a:r>
            <a:endParaRPr lang="pt-BR" sz="1100" dirty="0"/>
          </a:p>
        </p:txBody>
      </p:sp>
      <p:pic>
        <p:nvPicPr>
          <p:cNvPr id="7" name="Imagem 6">
            <a:extLst>
              <a:ext uri="{FF2B5EF4-FFF2-40B4-BE49-F238E27FC236}">
                <a16:creationId xmlns:a16="http://schemas.microsoft.com/office/drawing/2014/main" id="{C3832F60-D112-7878-611D-0FDCA1F47B1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778" b="98667" l="889" r="90222">
                        <a14:foregroundMark x1="45333" y1="6222" x2="45333" y2="6222"/>
                        <a14:foregroundMark x1="90222" y1="42222" x2="90222" y2="42222"/>
                        <a14:foregroundMark x1="83111" y1="58667" x2="83111" y2="58667"/>
                        <a14:foregroundMark x1="29333" y1="95556" x2="29333" y2="95556"/>
                        <a14:foregroundMark x1="64889" y1="96000" x2="64889" y2="96000"/>
                        <a14:foregroundMark x1="88889" y1="93778" x2="1333" y2="99111"/>
                        <a14:foregroundMark x1="1333" y1="99111" x2="2667" y2="97778"/>
                        <a14:foregroundMark x1="90222" y1="97333" x2="12000" y2="93333"/>
                      </a14:backgroundRemoval>
                    </a14:imgEffect>
                  </a14:imgLayer>
                </a14:imgProps>
              </a:ext>
            </a:extLst>
          </a:blip>
          <a:srcRect b="14593"/>
          <a:stretch/>
        </p:blipFill>
        <p:spPr>
          <a:xfrm>
            <a:off x="4852210" y="4016989"/>
            <a:ext cx="675828" cy="577204"/>
          </a:xfrm>
          <a:prstGeom prst="rect">
            <a:avLst/>
          </a:prstGeom>
          <a:solidFill>
            <a:srgbClr val="F2F2F2"/>
          </a:solidFill>
        </p:spPr>
      </p:pic>
      <p:pic>
        <p:nvPicPr>
          <p:cNvPr id="3080" name="Picture 8" descr="Data Science icon PNG and SVG Vector Free Download">
            <a:extLst>
              <a:ext uri="{FF2B5EF4-FFF2-40B4-BE49-F238E27FC236}">
                <a16:creationId xmlns:a16="http://schemas.microsoft.com/office/drawing/2014/main" id="{77CF293E-41CB-A1B8-57AC-2272DB501BA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929" b="97490" l="3318" r="96682">
                        <a14:foregroundMark x1="53081" y1="3347" x2="53081" y2="3347"/>
                        <a14:foregroundMark x1="43128" y1="12552" x2="43128" y2="12552"/>
                        <a14:foregroundMark x1="3318" y1="27197" x2="3318" y2="27197"/>
                        <a14:foregroundMark x1="5687" y1="72803" x2="5687" y2="72803"/>
                        <a14:foregroundMark x1="22749" y1="80753" x2="22749" y2="80753"/>
                        <a14:foregroundMark x1="41232" y1="92887" x2="41232" y2="92887"/>
                        <a14:foregroundMark x1="50711" y1="97490" x2="50711" y2="97490"/>
                        <a14:foregroundMark x1="90521" y1="61088" x2="90521" y2="61088"/>
                        <a14:foregroundMark x1="96209" y1="73640" x2="96209" y2="73640"/>
                        <a14:foregroundMark x1="96682" y1="32218" x2="96682" y2="32218"/>
                        <a14:foregroundMark x1="45498" y1="48954" x2="45498" y2="48954"/>
                        <a14:foregroundMark x1="47867" y1="42678" x2="47867" y2="42678"/>
                        <a14:foregroundMark x1="49763" y1="53975" x2="49763" y2="53975"/>
                        <a14:foregroundMark x1="49763" y1="62762" x2="49763" y2="62762"/>
                      </a14:backgroundRemoval>
                    </a14:imgEffect>
                  </a14:imgLayer>
                </a14:imgProps>
              </a:ext>
              <a:ext uri="{28A0092B-C50C-407E-A947-70E740481C1C}">
                <a14:useLocalDpi xmlns:a14="http://schemas.microsoft.com/office/drawing/2010/main" val="0"/>
              </a:ext>
            </a:extLst>
          </a:blip>
          <a:srcRect/>
          <a:stretch>
            <a:fillRect/>
          </a:stretch>
        </p:blipFill>
        <p:spPr bwMode="auto">
          <a:xfrm>
            <a:off x="6128254" y="4063186"/>
            <a:ext cx="509583" cy="493953"/>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B458C455-01C5-F14A-643B-93EF25225A54}"/>
              </a:ext>
            </a:extLst>
          </p:cNvPr>
          <p:cNvSpPr txBox="1"/>
          <p:nvPr/>
        </p:nvSpPr>
        <p:spPr>
          <a:xfrm>
            <a:off x="4946053" y="4546858"/>
            <a:ext cx="554960"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Training</a:t>
            </a:r>
          </a:p>
        </p:txBody>
      </p:sp>
      <p:sp>
        <p:nvSpPr>
          <p:cNvPr id="10" name="CaixaDeTexto 9">
            <a:extLst>
              <a:ext uri="{FF2B5EF4-FFF2-40B4-BE49-F238E27FC236}">
                <a16:creationId xmlns:a16="http://schemas.microsoft.com/office/drawing/2014/main" id="{8A5B3A6C-CD28-6215-C0E3-432261FA11D8}"/>
              </a:ext>
            </a:extLst>
          </p:cNvPr>
          <p:cNvSpPr txBox="1"/>
          <p:nvPr/>
        </p:nvSpPr>
        <p:spPr>
          <a:xfrm>
            <a:off x="6137704" y="4531119"/>
            <a:ext cx="476412"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Model</a:t>
            </a:r>
          </a:p>
        </p:txBody>
      </p:sp>
      <p:grpSp>
        <p:nvGrpSpPr>
          <p:cNvPr id="3" name="Agrupar 2">
            <a:extLst>
              <a:ext uri="{FF2B5EF4-FFF2-40B4-BE49-F238E27FC236}">
                <a16:creationId xmlns:a16="http://schemas.microsoft.com/office/drawing/2014/main" id="{1532B054-8B9D-D644-6F59-E932F99F150C}"/>
              </a:ext>
            </a:extLst>
          </p:cNvPr>
          <p:cNvGrpSpPr/>
          <p:nvPr/>
        </p:nvGrpSpPr>
        <p:grpSpPr>
          <a:xfrm>
            <a:off x="116335" y="925309"/>
            <a:ext cx="6946372" cy="5230329"/>
            <a:chOff x="86314" y="891655"/>
            <a:chExt cx="6946372" cy="5230329"/>
          </a:xfrm>
        </p:grpSpPr>
        <p:sp>
          <p:nvSpPr>
            <p:cNvPr id="45" name="Retângulo de cantos arredondados 2">
              <a:extLst>
                <a:ext uri="{FF2B5EF4-FFF2-40B4-BE49-F238E27FC236}">
                  <a16:creationId xmlns:a16="http://schemas.microsoft.com/office/drawing/2014/main" id="{64082BC0-E510-74D8-B034-3357898D33A6}"/>
                </a:ext>
              </a:extLst>
            </p:cNvPr>
            <p:cNvSpPr/>
            <p:nvPr/>
          </p:nvSpPr>
          <p:spPr>
            <a:xfrm>
              <a:off x="119619" y="936281"/>
              <a:ext cx="1408815" cy="4050157"/>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2" name="Retângulo de cantos arredondados 2">
              <a:extLst>
                <a:ext uri="{FF2B5EF4-FFF2-40B4-BE49-F238E27FC236}">
                  <a16:creationId xmlns:a16="http://schemas.microsoft.com/office/drawing/2014/main" id="{C30811D7-0E51-0616-E659-F1CD836BDD8D}"/>
                </a:ext>
              </a:extLst>
            </p:cNvPr>
            <p:cNvSpPr/>
            <p:nvPr/>
          </p:nvSpPr>
          <p:spPr>
            <a:xfrm>
              <a:off x="1626808" y="914151"/>
              <a:ext cx="1335540" cy="4028292"/>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6" name="CaixaDeTexto 45">
              <a:extLst>
                <a:ext uri="{FF2B5EF4-FFF2-40B4-BE49-F238E27FC236}">
                  <a16:creationId xmlns:a16="http://schemas.microsoft.com/office/drawing/2014/main" id="{692B54BA-D97F-67D1-7E85-7EC022BEBD13}"/>
                </a:ext>
              </a:extLst>
            </p:cNvPr>
            <p:cNvSpPr txBox="1"/>
            <p:nvPr/>
          </p:nvSpPr>
          <p:spPr>
            <a:xfrm>
              <a:off x="235044" y="929323"/>
              <a:ext cx="1323444" cy="276999"/>
            </a:xfrm>
            <a:prstGeom prst="rect">
              <a:avLst/>
            </a:prstGeom>
            <a:noFill/>
          </p:spPr>
          <p:txBody>
            <a:bodyPr wrap="square" rtlCol="0">
              <a:spAutoFit/>
            </a:bodyPr>
            <a:lstStyle/>
            <a:p>
              <a:pPr algn="ctr"/>
              <a:r>
                <a:rPr lang="pt-BR" sz="1200" b="1" dirty="0" err="1">
                  <a:solidFill>
                    <a:schemeClr val="tx1">
                      <a:lumMod val="75000"/>
                      <a:lumOff val="25000"/>
                    </a:schemeClr>
                  </a:solidFill>
                  <a:latin typeface="Segoe UI" panose="020B0502040204020203" pitchFamily="34" charset="0"/>
                  <a:cs typeface="Segoe UI" panose="020B0502040204020203" pitchFamily="34" charset="0"/>
                </a:rPr>
                <a:t>Ingestion</a:t>
              </a: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Retângulo de cantos arredondados 2">
              <a:extLst>
                <a:ext uri="{FF2B5EF4-FFF2-40B4-BE49-F238E27FC236}">
                  <a16:creationId xmlns:a16="http://schemas.microsoft.com/office/drawing/2014/main" id="{068A7953-D669-9ECF-9370-F6B09C5457B7}"/>
                </a:ext>
              </a:extLst>
            </p:cNvPr>
            <p:cNvSpPr/>
            <p:nvPr/>
          </p:nvSpPr>
          <p:spPr>
            <a:xfrm>
              <a:off x="4485530" y="891655"/>
              <a:ext cx="2547156" cy="2608789"/>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1" name="CaixaDeTexto 50">
              <a:extLst>
                <a:ext uri="{FF2B5EF4-FFF2-40B4-BE49-F238E27FC236}">
                  <a16:creationId xmlns:a16="http://schemas.microsoft.com/office/drawing/2014/main" id="{355E3CFC-A7A8-89FD-63AC-3B11B95B916C}"/>
                </a:ext>
              </a:extLst>
            </p:cNvPr>
            <p:cNvSpPr txBox="1"/>
            <p:nvPr/>
          </p:nvSpPr>
          <p:spPr>
            <a:xfrm>
              <a:off x="1609352" y="894884"/>
              <a:ext cx="1322607" cy="276999"/>
            </a:xfrm>
            <a:prstGeom prst="rect">
              <a:avLst/>
            </a:prstGeom>
            <a:noFill/>
          </p:spPr>
          <p:txBody>
            <a:bodyPr wrap="square" rtlCol="0">
              <a:spAutoFit/>
            </a:bodyPr>
            <a:lstStyle/>
            <a:p>
              <a:pPr algn="ctr"/>
              <a:r>
                <a:rPr lang="pt-BR" sz="1200" b="1" dirty="0" err="1">
                  <a:solidFill>
                    <a:schemeClr val="tx1">
                      <a:lumMod val="75000"/>
                      <a:lumOff val="25000"/>
                    </a:schemeClr>
                  </a:solidFill>
                  <a:latin typeface="Segoe UI" panose="020B0502040204020203" pitchFamily="34" charset="0"/>
                  <a:cs typeface="Segoe UI" panose="020B0502040204020203" pitchFamily="34" charset="0"/>
                </a:rPr>
                <a:t>Processing</a:t>
              </a: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3" name="CaixaDeTexto 52">
              <a:extLst>
                <a:ext uri="{FF2B5EF4-FFF2-40B4-BE49-F238E27FC236}">
                  <a16:creationId xmlns:a16="http://schemas.microsoft.com/office/drawing/2014/main" id="{2D76D232-1829-B1FF-B013-16C0817988D1}"/>
                </a:ext>
              </a:extLst>
            </p:cNvPr>
            <p:cNvSpPr txBox="1"/>
            <p:nvPr/>
          </p:nvSpPr>
          <p:spPr>
            <a:xfrm>
              <a:off x="4373387" y="902964"/>
              <a:ext cx="2594862" cy="276999"/>
            </a:xfrm>
            <a:prstGeom prst="rect">
              <a:avLst/>
            </a:prstGeom>
            <a:noFill/>
          </p:spPr>
          <p:txBody>
            <a:bodyPr wrap="square" rtlCol="0">
              <a:spAutoFit/>
            </a:bodyPr>
            <a:lstStyle/>
            <a:p>
              <a:pPr algn="ctr"/>
              <a:r>
                <a:rPr lang="pt-BR" sz="1200" b="1" dirty="0">
                  <a:solidFill>
                    <a:schemeClr val="tx1">
                      <a:lumMod val="75000"/>
                      <a:lumOff val="25000"/>
                    </a:schemeClr>
                  </a:solidFill>
                  <a:latin typeface="Segoe UI" panose="020B0502040204020203" pitchFamily="34" charset="0"/>
                  <a:cs typeface="Segoe UI" panose="020B0502040204020203" pitchFamily="34" charset="0"/>
                </a:rPr>
                <a:t>Data </a:t>
              </a:r>
              <a:r>
                <a:rPr lang="pt-BR" sz="1200" b="1" dirty="0" err="1">
                  <a:solidFill>
                    <a:schemeClr val="tx1">
                      <a:lumMod val="75000"/>
                      <a:lumOff val="25000"/>
                    </a:schemeClr>
                  </a:solidFill>
                  <a:latin typeface="Segoe UI" panose="020B0502040204020203" pitchFamily="34" charset="0"/>
                  <a:cs typeface="Segoe UI" panose="020B0502040204020203" pitchFamily="34" charset="0"/>
                </a:rPr>
                <a:t>Consumers</a:t>
              </a: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4" name="Imagem 53">
              <a:extLst>
                <a:ext uri="{FF2B5EF4-FFF2-40B4-BE49-F238E27FC236}">
                  <a16:creationId xmlns:a16="http://schemas.microsoft.com/office/drawing/2014/main" id="{E5FE04F5-6087-4C6D-1F1E-91AE0B86220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70023" y="1256929"/>
              <a:ext cx="976548" cy="316865"/>
            </a:xfrm>
            <a:prstGeom prst="rect">
              <a:avLst/>
            </a:prstGeom>
          </p:spPr>
        </p:pic>
        <p:pic>
          <p:nvPicPr>
            <p:cNvPr id="55" name="Imagem 54">
              <a:extLst>
                <a:ext uri="{FF2B5EF4-FFF2-40B4-BE49-F238E27FC236}">
                  <a16:creationId xmlns:a16="http://schemas.microsoft.com/office/drawing/2014/main" id="{3F7BFAB9-7375-DF77-8DFA-0AF6095DD21E}"/>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385796" y="1806508"/>
              <a:ext cx="811740" cy="325595"/>
            </a:xfrm>
            <a:prstGeom prst="rect">
              <a:avLst/>
            </a:prstGeom>
          </p:spPr>
        </p:pic>
        <p:pic>
          <p:nvPicPr>
            <p:cNvPr id="56" name="Imagem 55">
              <a:extLst>
                <a:ext uri="{FF2B5EF4-FFF2-40B4-BE49-F238E27FC236}">
                  <a16:creationId xmlns:a16="http://schemas.microsoft.com/office/drawing/2014/main" id="{282DAB58-7C81-9ED1-DC9E-85DEA95EECF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3303" y="2553612"/>
              <a:ext cx="1077136" cy="321742"/>
            </a:xfrm>
            <a:prstGeom prst="rect">
              <a:avLst/>
            </a:prstGeom>
          </p:spPr>
        </p:pic>
        <p:pic>
          <p:nvPicPr>
            <p:cNvPr id="57" name="Imagem 56">
              <a:extLst>
                <a:ext uri="{FF2B5EF4-FFF2-40B4-BE49-F238E27FC236}">
                  <a16:creationId xmlns:a16="http://schemas.microsoft.com/office/drawing/2014/main" id="{51277211-2213-4AE9-04C8-C5B1843ACA4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33973" y="3401759"/>
              <a:ext cx="1144338" cy="367319"/>
            </a:xfrm>
            <a:prstGeom prst="rect">
              <a:avLst/>
            </a:prstGeom>
          </p:spPr>
        </p:pic>
        <p:pic>
          <p:nvPicPr>
            <p:cNvPr id="58" name="Imagem 57">
              <a:extLst>
                <a:ext uri="{FF2B5EF4-FFF2-40B4-BE49-F238E27FC236}">
                  <a16:creationId xmlns:a16="http://schemas.microsoft.com/office/drawing/2014/main" id="{C16880EB-69F5-E137-DAF8-C52A9CA7D73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68893" y="4217237"/>
              <a:ext cx="489885" cy="363702"/>
            </a:xfrm>
            <a:prstGeom prst="rect">
              <a:avLst/>
            </a:prstGeom>
          </p:spPr>
        </p:pic>
        <p:pic>
          <p:nvPicPr>
            <p:cNvPr id="2055" name="Imagem 2054">
              <a:extLst>
                <a:ext uri="{FF2B5EF4-FFF2-40B4-BE49-F238E27FC236}">
                  <a16:creationId xmlns:a16="http://schemas.microsoft.com/office/drawing/2014/main" id="{40835BFF-A083-F5F0-1280-A2196C6686B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914002" y="1991098"/>
              <a:ext cx="585917" cy="513245"/>
            </a:xfrm>
            <a:prstGeom prst="rect">
              <a:avLst/>
            </a:prstGeom>
          </p:spPr>
        </p:pic>
        <p:pic>
          <p:nvPicPr>
            <p:cNvPr id="2056" name="Imagem 2055">
              <a:extLst>
                <a:ext uri="{FF2B5EF4-FFF2-40B4-BE49-F238E27FC236}">
                  <a16:creationId xmlns:a16="http://schemas.microsoft.com/office/drawing/2014/main" id="{5375901A-AD30-172B-020C-8ACD92F45DD3}"/>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15054" y="1196462"/>
              <a:ext cx="656732" cy="581137"/>
            </a:xfrm>
            <a:prstGeom prst="rect">
              <a:avLst/>
            </a:prstGeom>
          </p:spPr>
        </p:pic>
        <p:pic>
          <p:nvPicPr>
            <p:cNvPr id="2057" name="Imagem 2056">
              <a:extLst>
                <a:ext uri="{FF2B5EF4-FFF2-40B4-BE49-F238E27FC236}">
                  <a16:creationId xmlns:a16="http://schemas.microsoft.com/office/drawing/2014/main" id="{8E7F7D83-0534-9937-7B0D-546A6A9BE9F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939952" y="1924768"/>
              <a:ext cx="724892" cy="513245"/>
            </a:xfrm>
            <a:prstGeom prst="rect">
              <a:avLst/>
            </a:prstGeom>
          </p:spPr>
        </p:pic>
        <p:pic>
          <p:nvPicPr>
            <p:cNvPr id="2075" name="Imagem 2074">
              <a:extLst>
                <a:ext uri="{FF2B5EF4-FFF2-40B4-BE49-F238E27FC236}">
                  <a16:creationId xmlns:a16="http://schemas.microsoft.com/office/drawing/2014/main" id="{36D1F1BA-20AA-68E5-907D-4431E8304824}"/>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b="-730"/>
            <a:stretch/>
          </p:blipFill>
          <p:spPr>
            <a:xfrm>
              <a:off x="5301832" y="2656798"/>
              <a:ext cx="753033" cy="638984"/>
            </a:xfrm>
            <a:prstGeom prst="rect">
              <a:avLst/>
            </a:prstGeom>
          </p:spPr>
        </p:pic>
        <p:sp>
          <p:nvSpPr>
            <p:cNvPr id="2083" name="CaixaDeTexto 2082">
              <a:extLst>
                <a:ext uri="{FF2B5EF4-FFF2-40B4-BE49-F238E27FC236}">
                  <a16:creationId xmlns:a16="http://schemas.microsoft.com/office/drawing/2014/main" id="{3C1D550D-D7A9-6C77-D95A-EF90F8E90776}"/>
                </a:ext>
              </a:extLst>
            </p:cNvPr>
            <p:cNvSpPr txBox="1"/>
            <p:nvPr/>
          </p:nvSpPr>
          <p:spPr>
            <a:xfrm>
              <a:off x="148542" y="2198979"/>
              <a:ext cx="1364013" cy="261610"/>
            </a:xfrm>
            <a:prstGeom prst="rect">
              <a:avLst/>
            </a:prstGeom>
            <a:noFill/>
          </p:spPr>
          <p:txBody>
            <a:bodyPr wrap="square" rtlCol="0">
              <a:spAutoFit/>
            </a:bodyPr>
            <a:lstStyle/>
            <a:p>
              <a:pPr algn="ctr"/>
              <a:r>
                <a:rPr lang="pt-BR" sz="1100" b="1" dirty="0">
                  <a:solidFill>
                    <a:schemeClr val="tx1">
                      <a:lumMod val="75000"/>
                      <a:lumOff val="25000"/>
                    </a:schemeClr>
                  </a:solidFill>
                  <a:latin typeface="Segoe UI" panose="020B0502040204020203" pitchFamily="34" charset="0"/>
                  <a:cs typeface="Segoe UI" panose="020B0502040204020203" pitchFamily="34" charset="0"/>
                </a:rPr>
                <a:t>Streaming</a:t>
              </a:r>
            </a:p>
          </p:txBody>
        </p:sp>
        <p:sp>
          <p:nvSpPr>
            <p:cNvPr id="2084" name="CaixaDeTexto 2083">
              <a:extLst>
                <a:ext uri="{FF2B5EF4-FFF2-40B4-BE49-F238E27FC236}">
                  <a16:creationId xmlns:a16="http://schemas.microsoft.com/office/drawing/2014/main" id="{16A02B1E-5EB4-CA39-EA82-619FE69EEFA4}"/>
                </a:ext>
              </a:extLst>
            </p:cNvPr>
            <p:cNvSpPr txBox="1"/>
            <p:nvPr/>
          </p:nvSpPr>
          <p:spPr>
            <a:xfrm>
              <a:off x="137639" y="3071105"/>
              <a:ext cx="1441710" cy="261610"/>
            </a:xfrm>
            <a:prstGeom prst="rect">
              <a:avLst/>
            </a:prstGeom>
            <a:noFill/>
          </p:spPr>
          <p:txBody>
            <a:bodyPr wrap="square" rtlCol="0">
              <a:spAutoFit/>
            </a:bodyPr>
            <a:lstStyle/>
            <a:p>
              <a:pPr algn="ctr"/>
              <a:r>
                <a:rPr lang="pt-BR" sz="1100" b="1" dirty="0" err="1">
                  <a:solidFill>
                    <a:schemeClr val="tx1">
                      <a:lumMod val="75000"/>
                      <a:lumOff val="25000"/>
                    </a:schemeClr>
                  </a:solidFill>
                  <a:latin typeface="Segoe UI" panose="020B0502040204020203" pitchFamily="34" charset="0"/>
                  <a:cs typeface="Segoe UI" panose="020B0502040204020203" pitchFamily="34" charset="0"/>
                </a:rPr>
                <a:t>Unstructured</a:t>
              </a:r>
              <a:r>
                <a:rPr lang="pt-BR" sz="1100" b="1" dirty="0">
                  <a:solidFill>
                    <a:schemeClr val="tx1">
                      <a:lumMod val="75000"/>
                      <a:lumOff val="25000"/>
                    </a:schemeClr>
                  </a:solidFill>
                  <a:latin typeface="Segoe UI" panose="020B0502040204020203" pitchFamily="34" charset="0"/>
                  <a:cs typeface="Segoe UI" panose="020B0502040204020203" pitchFamily="34" charset="0"/>
                </a:rPr>
                <a:t> Data</a:t>
              </a:r>
            </a:p>
          </p:txBody>
        </p:sp>
        <p:sp>
          <p:nvSpPr>
            <p:cNvPr id="2085" name="CaixaDeTexto 2084">
              <a:extLst>
                <a:ext uri="{FF2B5EF4-FFF2-40B4-BE49-F238E27FC236}">
                  <a16:creationId xmlns:a16="http://schemas.microsoft.com/office/drawing/2014/main" id="{C000F62A-5A83-9C64-A4A9-2C659EEA2A2C}"/>
                </a:ext>
              </a:extLst>
            </p:cNvPr>
            <p:cNvSpPr txBox="1"/>
            <p:nvPr/>
          </p:nvSpPr>
          <p:spPr>
            <a:xfrm>
              <a:off x="134175" y="3824712"/>
              <a:ext cx="1355427" cy="415498"/>
            </a:xfrm>
            <a:prstGeom prst="rect">
              <a:avLst/>
            </a:prstGeom>
            <a:noFill/>
          </p:spPr>
          <p:txBody>
            <a:bodyPr wrap="square" rtlCol="0">
              <a:spAutoFit/>
            </a:bodyPr>
            <a:lstStyle/>
            <a:p>
              <a:pPr algn="ctr"/>
              <a:r>
                <a:rPr lang="pt-BR" sz="1050" b="1" dirty="0">
                  <a:solidFill>
                    <a:schemeClr val="tx1">
                      <a:lumMod val="75000"/>
                      <a:lumOff val="25000"/>
                    </a:schemeClr>
                  </a:solidFill>
                  <a:latin typeface="Segoe UI" panose="020B0502040204020203" pitchFamily="34" charset="0"/>
                  <a:cs typeface="Segoe UI" panose="020B0502040204020203" pitchFamily="34" charset="0"/>
                </a:rPr>
                <a:t>Semi </a:t>
              </a:r>
              <a:r>
                <a:rPr lang="pt-BR" sz="1050" b="1" dirty="0" err="1">
                  <a:solidFill>
                    <a:schemeClr val="tx1">
                      <a:lumMod val="75000"/>
                      <a:lumOff val="25000"/>
                    </a:schemeClr>
                  </a:solidFill>
                  <a:latin typeface="Segoe UI" panose="020B0502040204020203" pitchFamily="34" charset="0"/>
                  <a:cs typeface="Segoe UI" panose="020B0502040204020203" pitchFamily="34" charset="0"/>
                </a:rPr>
                <a:t>Structured</a:t>
              </a:r>
              <a:r>
                <a:rPr lang="pt-BR" sz="1050" b="1" dirty="0">
                  <a:solidFill>
                    <a:schemeClr val="tx1">
                      <a:lumMod val="75000"/>
                      <a:lumOff val="25000"/>
                    </a:schemeClr>
                  </a:solidFill>
                  <a:latin typeface="Segoe UI" panose="020B0502040204020203" pitchFamily="34" charset="0"/>
                  <a:cs typeface="Segoe UI" panose="020B0502040204020203" pitchFamily="34" charset="0"/>
                </a:rPr>
                <a:t> Data</a:t>
              </a:r>
            </a:p>
          </p:txBody>
        </p:sp>
        <p:sp>
          <p:nvSpPr>
            <p:cNvPr id="2086" name="CaixaDeTexto 2085">
              <a:extLst>
                <a:ext uri="{FF2B5EF4-FFF2-40B4-BE49-F238E27FC236}">
                  <a16:creationId xmlns:a16="http://schemas.microsoft.com/office/drawing/2014/main" id="{58FFA7AE-7D1D-2646-B587-81111544683F}"/>
                </a:ext>
              </a:extLst>
            </p:cNvPr>
            <p:cNvSpPr txBox="1"/>
            <p:nvPr/>
          </p:nvSpPr>
          <p:spPr>
            <a:xfrm>
              <a:off x="197123" y="4682536"/>
              <a:ext cx="1233030" cy="261610"/>
            </a:xfrm>
            <a:prstGeom prst="rect">
              <a:avLst/>
            </a:prstGeom>
            <a:noFill/>
          </p:spPr>
          <p:txBody>
            <a:bodyPr wrap="none" rtlCol="0">
              <a:spAutoFit/>
            </a:bodyPr>
            <a:lstStyle/>
            <a:p>
              <a:pPr algn="ctr"/>
              <a:r>
                <a:rPr lang="pt-BR" sz="1100" b="1" dirty="0" err="1">
                  <a:solidFill>
                    <a:schemeClr val="tx1">
                      <a:lumMod val="75000"/>
                      <a:lumOff val="25000"/>
                    </a:schemeClr>
                  </a:solidFill>
                  <a:latin typeface="Segoe UI" panose="020B0502040204020203" pitchFamily="34" charset="0"/>
                  <a:cs typeface="Segoe UI" panose="020B0502040204020203" pitchFamily="34" charset="0"/>
                </a:rPr>
                <a:t>Structured</a:t>
              </a:r>
              <a:r>
                <a:rPr lang="pt-BR" sz="1100" b="1" dirty="0">
                  <a:solidFill>
                    <a:schemeClr val="tx1">
                      <a:lumMod val="75000"/>
                      <a:lumOff val="25000"/>
                    </a:schemeClr>
                  </a:solidFill>
                  <a:latin typeface="Segoe UI" panose="020B0502040204020203" pitchFamily="34" charset="0"/>
                  <a:cs typeface="Segoe UI" panose="020B0502040204020203" pitchFamily="34" charset="0"/>
                </a:rPr>
                <a:t> Data</a:t>
              </a:r>
            </a:p>
          </p:txBody>
        </p:sp>
        <p:sp>
          <p:nvSpPr>
            <p:cNvPr id="2087" name="CaixaDeTexto 2086">
              <a:extLst>
                <a:ext uri="{FF2B5EF4-FFF2-40B4-BE49-F238E27FC236}">
                  <a16:creationId xmlns:a16="http://schemas.microsoft.com/office/drawing/2014/main" id="{EFBA7CEA-D6D0-0085-C3DA-35FB555C30D6}"/>
                </a:ext>
              </a:extLst>
            </p:cNvPr>
            <p:cNvSpPr txBox="1"/>
            <p:nvPr/>
          </p:nvSpPr>
          <p:spPr>
            <a:xfrm>
              <a:off x="324012" y="3659461"/>
              <a:ext cx="1018227" cy="215444"/>
            </a:xfrm>
            <a:prstGeom prst="rect">
              <a:avLst/>
            </a:prstGeom>
            <a:noFill/>
          </p:spPr>
          <p:txBody>
            <a:bodyPr wrap="none" rtlCol="0">
              <a:spAutoFit/>
            </a:bodyPr>
            <a:lstStyle/>
            <a:p>
              <a:r>
                <a:rPr lang="pt-BR" sz="800" dirty="0" err="1">
                  <a:solidFill>
                    <a:schemeClr val="tx1">
                      <a:lumMod val="85000"/>
                      <a:lumOff val="15000"/>
                    </a:schemeClr>
                  </a:solidFill>
                  <a:latin typeface="Segoe UI" panose="020B0502040204020203" pitchFamily="34" charset="0"/>
                  <a:cs typeface="Segoe UI" panose="020B0502040204020203" pitchFamily="34" charset="0"/>
                </a:rPr>
                <a:t>csv</a:t>
              </a:r>
              <a:r>
                <a:rPr lang="pt-BR" sz="800" dirty="0">
                  <a:solidFill>
                    <a:schemeClr val="tx1">
                      <a:lumMod val="85000"/>
                      <a:lumOff val="15000"/>
                    </a:schemeClr>
                  </a:solidFill>
                  <a:latin typeface="Segoe UI" panose="020B0502040204020203" pitchFamily="34" charset="0"/>
                  <a:cs typeface="Segoe UI" panose="020B0502040204020203" pitchFamily="34" charset="0"/>
                </a:rPr>
                <a:t>, logs, </a:t>
              </a:r>
              <a:r>
                <a:rPr lang="pt-BR" sz="800" dirty="0" err="1">
                  <a:solidFill>
                    <a:schemeClr val="tx1">
                      <a:lumMod val="85000"/>
                      <a:lumOff val="15000"/>
                    </a:schemeClr>
                  </a:solidFill>
                  <a:latin typeface="Segoe UI" panose="020B0502040204020203" pitchFamily="34" charset="0"/>
                  <a:cs typeface="Segoe UI" panose="020B0502040204020203" pitchFamily="34" charset="0"/>
                </a:rPr>
                <a:t>json</a:t>
              </a:r>
              <a:r>
                <a:rPr lang="pt-BR" sz="800" dirty="0">
                  <a:solidFill>
                    <a:schemeClr val="tx1">
                      <a:lumMod val="85000"/>
                      <a:lumOff val="15000"/>
                    </a:schemeClr>
                  </a:solidFill>
                  <a:latin typeface="Segoe UI" panose="020B0502040204020203" pitchFamily="34" charset="0"/>
                  <a:cs typeface="Segoe UI" panose="020B0502040204020203" pitchFamily="34" charset="0"/>
                </a:rPr>
                <a:t>, </a:t>
              </a:r>
              <a:r>
                <a:rPr lang="pt-BR" sz="800" dirty="0" err="1">
                  <a:solidFill>
                    <a:schemeClr val="tx1">
                      <a:lumMod val="85000"/>
                      <a:lumOff val="15000"/>
                    </a:schemeClr>
                  </a:solidFill>
                  <a:latin typeface="Segoe UI" panose="020B0502040204020203" pitchFamily="34" charset="0"/>
                  <a:cs typeface="Segoe UI" panose="020B0502040204020203" pitchFamily="34" charset="0"/>
                </a:rPr>
                <a:t>xml</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088" name="CaixaDeTexto 2087">
              <a:extLst>
                <a:ext uri="{FF2B5EF4-FFF2-40B4-BE49-F238E27FC236}">
                  <a16:creationId xmlns:a16="http://schemas.microsoft.com/office/drawing/2014/main" id="{CA523A2E-0FCF-2D0D-6852-E003D1EDFF02}"/>
                </a:ext>
              </a:extLst>
            </p:cNvPr>
            <p:cNvSpPr txBox="1"/>
            <p:nvPr/>
          </p:nvSpPr>
          <p:spPr>
            <a:xfrm>
              <a:off x="175738" y="2855621"/>
              <a:ext cx="1428596"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Images, </a:t>
              </a:r>
              <a:r>
                <a:rPr lang="pt-BR" sz="800" dirty="0" err="1">
                  <a:solidFill>
                    <a:schemeClr val="tx1">
                      <a:lumMod val="85000"/>
                      <a:lumOff val="15000"/>
                    </a:schemeClr>
                  </a:solidFill>
                  <a:latin typeface="Segoe UI" panose="020B0502040204020203" pitchFamily="34" charset="0"/>
                  <a:cs typeface="Segoe UI" panose="020B0502040204020203" pitchFamily="34" charset="0"/>
                </a:rPr>
                <a:t>videos</a:t>
              </a:r>
              <a:r>
                <a:rPr lang="pt-BR" sz="800" dirty="0">
                  <a:solidFill>
                    <a:schemeClr val="tx1">
                      <a:lumMod val="85000"/>
                      <a:lumOff val="15000"/>
                    </a:schemeClr>
                  </a:solidFill>
                  <a:latin typeface="Segoe UI" panose="020B0502040204020203" pitchFamily="34" charset="0"/>
                  <a:cs typeface="Segoe UI" panose="020B0502040204020203" pitchFamily="34" charset="0"/>
                </a:rPr>
                <a:t>, </a:t>
              </a:r>
              <a:r>
                <a:rPr lang="pt-BR" sz="800" dirty="0" err="1">
                  <a:solidFill>
                    <a:schemeClr val="tx1">
                      <a:lumMod val="85000"/>
                      <a:lumOff val="15000"/>
                    </a:schemeClr>
                  </a:solidFill>
                  <a:latin typeface="Segoe UI" panose="020B0502040204020203" pitchFamily="34" charset="0"/>
                  <a:cs typeface="Segoe UI" panose="020B0502040204020203" pitchFamily="34" charset="0"/>
                </a:rPr>
                <a:t>audio</a:t>
              </a:r>
              <a:r>
                <a:rPr lang="pt-BR" sz="800" dirty="0">
                  <a:solidFill>
                    <a:schemeClr val="tx1">
                      <a:lumMod val="85000"/>
                      <a:lumOff val="15000"/>
                    </a:schemeClr>
                  </a:solidFill>
                  <a:latin typeface="Segoe UI" panose="020B0502040204020203" pitchFamily="34" charset="0"/>
                  <a:cs typeface="Segoe UI" panose="020B0502040204020203" pitchFamily="34" charset="0"/>
                </a:rPr>
                <a:t>, </a:t>
              </a:r>
              <a:r>
                <a:rPr lang="pt-BR" sz="800" dirty="0" err="1">
                  <a:solidFill>
                    <a:schemeClr val="tx1">
                      <a:lumMod val="85000"/>
                      <a:lumOff val="15000"/>
                    </a:schemeClr>
                  </a:solidFill>
                  <a:latin typeface="Segoe UI" panose="020B0502040204020203" pitchFamily="34" charset="0"/>
                  <a:cs typeface="Segoe UI" panose="020B0502040204020203" pitchFamily="34" charset="0"/>
                </a:rPr>
                <a:t>texts</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089" name="CaixaDeTexto 2088">
              <a:extLst>
                <a:ext uri="{FF2B5EF4-FFF2-40B4-BE49-F238E27FC236}">
                  <a16:creationId xmlns:a16="http://schemas.microsoft.com/office/drawing/2014/main" id="{70C9A090-FF62-322F-A3F0-41DB0CEDD962}"/>
                </a:ext>
              </a:extLst>
            </p:cNvPr>
            <p:cNvSpPr txBox="1"/>
            <p:nvPr/>
          </p:nvSpPr>
          <p:spPr>
            <a:xfrm>
              <a:off x="335484" y="4545695"/>
              <a:ext cx="1157689" cy="215444"/>
            </a:xfrm>
            <a:prstGeom prst="rect">
              <a:avLst/>
            </a:prstGeom>
            <a:noFill/>
          </p:spPr>
          <p:txBody>
            <a:bodyPr wrap="none" rtlCol="0">
              <a:spAutoFit/>
            </a:bodyPr>
            <a:lstStyle/>
            <a:p>
              <a:r>
                <a:rPr lang="pt-BR" sz="800" dirty="0" err="1">
                  <a:solidFill>
                    <a:schemeClr val="tx1">
                      <a:lumMod val="85000"/>
                      <a:lumOff val="15000"/>
                    </a:schemeClr>
                  </a:solidFill>
                  <a:latin typeface="Segoe UI" panose="020B0502040204020203" pitchFamily="34" charset="0"/>
                  <a:cs typeface="Segoe UI" panose="020B0502040204020203" pitchFamily="34" charset="0"/>
                </a:rPr>
                <a:t>Relational</a:t>
              </a:r>
              <a:r>
                <a:rPr lang="pt-BR" sz="800" dirty="0">
                  <a:solidFill>
                    <a:schemeClr val="tx1">
                      <a:lumMod val="85000"/>
                      <a:lumOff val="15000"/>
                    </a:schemeClr>
                  </a:solidFill>
                  <a:latin typeface="Segoe UI" panose="020B0502040204020203" pitchFamily="34" charset="0"/>
                  <a:cs typeface="Segoe UI" panose="020B0502040204020203" pitchFamily="34" charset="0"/>
                </a:rPr>
                <a:t> Data Bases</a:t>
              </a:r>
            </a:p>
          </p:txBody>
        </p:sp>
        <p:sp>
          <p:nvSpPr>
            <p:cNvPr id="2090" name="CaixaDeTexto 2089">
              <a:extLst>
                <a:ext uri="{FF2B5EF4-FFF2-40B4-BE49-F238E27FC236}">
                  <a16:creationId xmlns:a16="http://schemas.microsoft.com/office/drawing/2014/main" id="{226D626C-6745-AE1F-4C96-E4BD3A598419}"/>
                </a:ext>
              </a:extLst>
            </p:cNvPr>
            <p:cNvSpPr txBox="1"/>
            <p:nvPr/>
          </p:nvSpPr>
          <p:spPr>
            <a:xfrm>
              <a:off x="483632" y="2098385"/>
              <a:ext cx="700833"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IoT Devices</a:t>
              </a:r>
            </a:p>
          </p:txBody>
        </p:sp>
        <p:sp>
          <p:nvSpPr>
            <p:cNvPr id="2091" name="CaixaDeTexto 2090">
              <a:extLst>
                <a:ext uri="{FF2B5EF4-FFF2-40B4-BE49-F238E27FC236}">
                  <a16:creationId xmlns:a16="http://schemas.microsoft.com/office/drawing/2014/main" id="{4CF26E12-66E9-77BB-D721-CE076DAF6374}"/>
                </a:ext>
              </a:extLst>
            </p:cNvPr>
            <p:cNvSpPr txBox="1"/>
            <p:nvPr/>
          </p:nvSpPr>
          <p:spPr>
            <a:xfrm>
              <a:off x="421586" y="1558566"/>
              <a:ext cx="963725"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Big Data </a:t>
              </a:r>
              <a:r>
                <a:rPr lang="pt-BR" sz="800" dirty="0" err="1">
                  <a:solidFill>
                    <a:schemeClr val="tx1">
                      <a:lumMod val="85000"/>
                      <a:lumOff val="15000"/>
                    </a:schemeClr>
                  </a:solidFill>
                  <a:latin typeface="Segoe UI" panose="020B0502040204020203" pitchFamily="34" charset="0"/>
                  <a:cs typeface="Segoe UI" panose="020B0502040204020203" pitchFamily="34" charset="0"/>
                </a:rPr>
                <a:t>Streams</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092" name="CaixaDeTexto 2091">
              <a:extLst>
                <a:ext uri="{FF2B5EF4-FFF2-40B4-BE49-F238E27FC236}">
                  <a16:creationId xmlns:a16="http://schemas.microsoft.com/office/drawing/2014/main" id="{4A0049A9-1B80-BB0A-B6D3-8DAE571AA62B}"/>
                </a:ext>
              </a:extLst>
            </p:cNvPr>
            <p:cNvSpPr txBox="1"/>
            <p:nvPr/>
          </p:nvSpPr>
          <p:spPr>
            <a:xfrm>
              <a:off x="4826324" y="2428609"/>
              <a:ext cx="844494" cy="215444"/>
            </a:xfrm>
            <a:prstGeom prst="rect">
              <a:avLst/>
            </a:prstGeom>
            <a:noFill/>
          </p:spPr>
          <p:txBody>
            <a:bodyPr wrap="square" rtlCol="0">
              <a:spAutoFit/>
            </a:bodyPr>
            <a:lstStyle/>
            <a:p>
              <a:r>
                <a:rPr lang="pt-BR" sz="800" dirty="0" err="1">
                  <a:latin typeface="Segoe UI" panose="020B0502040204020203" pitchFamily="34" charset="0"/>
                  <a:cs typeface="Segoe UI" panose="020B0502040204020203" pitchFamily="34" charset="0"/>
                </a:rPr>
                <a:t>Executives</a:t>
              </a:r>
              <a:endParaRPr lang="pt-BR" sz="800" dirty="0">
                <a:latin typeface="Segoe UI" panose="020B0502040204020203" pitchFamily="34" charset="0"/>
                <a:cs typeface="Segoe UI" panose="020B0502040204020203" pitchFamily="34" charset="0"/>
              </a:endParaRPr>
            </a:p>
          </p:txBody>
        </p:sp>
        <p:sp>
          <p:nvSpPr>
            <p:cNvPr id="2093" name="CaixaDeTexto 2092">
              <a:extLst>
                <a:ext uri="{FF2B5EF4-FFF2-40B4-BE49-F238E27FC236}">
                  <a16:creationId xmlns:a16="http://schemas.microsoft.com/office/drawing/2014/main" id="{9CED0DFE-A5B7-10CC-8E36-CF3D70F00888}"/>
                </a:ext>
              </a:extLst>
            </p:cNvPr>
            <p:cNvSpPr txBox="1"/>
            <p:nvPr/>
          </p:nvSpPr>
          <p:spPr>
            <a:xfrm>
              <a:off x="6035996" y="1690655"/>
              <a:ext cx="844494" cy="215444"/>
            </a:xfrm>
            <a:prstGeom prst="rect">
              <a:avLst/>
            </a:prstGeom>
            <a:noFill/>
          </p:spPr>
          <p:txBody>
            <a:bodyPr wrap="square" rtlCol="0">
              <a:spAutoFit/>
            </a:bodyPr>
            <a:lstStyle/>
            <a:p>
              <a:r>
                <a:rPr lang="pt-BR" sz="800" dirty="0" err="1">
                  <a:latin typeface="Segoe UI" panose="020B0502040204020203" pitchFamily="34" charset="0"/>
                  <a:cs typeface="Segoe UI" panose="020B0502040204020203" pitchFamily="34" charset="0"/>
                </a:rPr>
                <a:t>Analysts</a:t>
              </a:r>
              <a:endParaRPr lang="pt-BR" sz="800" dirty="0">
                <a:latin typeface="Segoe UI" panose="020B0502040204020203" pitchFamily="34" charset="0"/>
                <a:cs typeface="Segoe UI" panose="020B0502040204020203" pitchFamily="34" charset="0"/>
              </a:endParaRPr>
            </a:p>
          </p:txBody>
        </p:sp>
        <p:sp>
          <p:nvSpPr>
            <p:cNvPr id="2094" name="CaixaDeTexto 2093">
              <a:extLst>
                <a:ext uri="{FF2B5EF4-FFF2-40B4-BE49-F238E27FC236}">
                  <a16:creationId xmlns:a16="http://schemas.microsoft.com/office/drawing/2014/main" id="{2894EC97-85CA-ED04-282B-2FF81E242CEA}"/>
                </a:ext>
              </a:extLst>
            </p:cNvPr>
            <p:cNvSpPr txBox="1"/>
            <p:nvPr/>
          </p:nvSpPr>
          <p:spPr>
            <a:xfrm>
              <a:off x="5837797" y="2384070"/>
              <a:ext cx="978447" cy="338554"/>
            </a:xfrm>
            <a:prstGeom prst="rect">
              <a:avLst/>
            </a:prstGeom>
            <a:noFill/>
          </p:spPr>
          <p:txBody>
            <a:bodyPr wrap="square" rtlCol="0">
              <a:spAutoFit/>
            </a:bodyPr>
            <a:lstStyle/>
            <a:p>
              <a:pPr algn="ctr"/>
              <a:r>
                <a:rPr lang="pt-BR" sz="800" dirty="0" err="1">
                  <a:latin typeface="Segoe UI" panose="020B0502040204020203" pitchFamily="34" charset="0"/>
                  <a:cs typeface="Segoe UI" panose="020B0502040204020203" pitchFamily="34" charset="0"/>
                </a:rPr>
                <a:t>Applications</a:t>
              </a:r>
              <a:r>
                <a:rPr lang="pt-BR" sz="800" dirty="0">
                  <a:latin typeface="Segoe UI" panose="020B0502040204020203" pitchFamily="34" charset="0"/>
                  <a:cs typeface="Segoe UI" panose="020B0502040204020203" pitchFamily="34" charset="0"/>
                </a:rPr>
                <a:t> &amp; </a:t>
              </a:r>
              <a:r>
                <a:rPr lang="pt-BR" sz="800" dirty="0" err="1">
                  <a:latin typeface="Segoe UI" panose="020B0502040204020203" pitchFamily="34" charset="0"/>
                  <a:cs typeface="Segoe UI" panose="020B0502040204020203" pitchFamily="34" charset="0"/>
                </a:rPr>
                <a:t>Integrations</a:t>
              </a:r>
              <a:endParaRPr lang="pt-BR" sz="800" dirty="0">
                <a:latin typeface="Segoe UI" panose="020B0502040204020203" pitchFamily="34" charset="0"/>
                <a:cs typeface="Segoe UI" panose="020B0502040204020203" pitchFamily="34" charset="0"/>
              </a:endParaRPr>
            </a:p>
          </p:txBody>
        </p:sp>
        <p:sp>
          <p:nvSpPr>
            <p:cNvPr id="2095" name="CaixaDeTexto 2094">
              <a:extLst>
                <a:ext uri="{FF2B5EF4-FFF2-40B4-BE49-F238E27FC236}">
                  <a16:creationId xmlns:a16="http://schemas.microsoft.com/office/drawing/2014/main" id="{6DD5F7BB-AD57-CA59-5A3A-E1E5878E3109}"/>
                </a:ext>
              </a:extLst>
            </p:cNvPr>
            <p:cNvSpPr txBox="1"/>
            <p:nvPr/>
          </p:nvSpPr>
          <p:spPr>
            <a:xfrm>
              <a:off x="5271627" y="3221979"/>
              <a:ext cx="978447" cy="215444"/>
            </a:xfrm>
            <a:prstGeom prst="rect">
              <a:avLst/>
            </a:prstGeom>
            <a:noFill/>
          </p:spPr>
          <p:txBody>
            <a:bodyPr wrap="square" rtlCol="0">
              <a:spAutoFit/>
            </a:bodyPr>
            <a:lstStyle/>
            <a:p>
              <a:pPr algn="ctr"/>
              <a:r>
                <a:rPr lang="pt-BR" sz="800" dirty="0">
                  <a:latin typeface="Segoe UI" panose="020B0502040204020203" pitchFamily="34" charset="0"/>
                  <a:cs typeface="Segoe UI" panose="020B0502040204020203" pitchFamily="34" charset="0"/>
                </a:rPr>
                <a:t>Data </a:t>
              </a:r>
              <a:r>
                <a:rPr lang="pt-BR" sz="800" dirty="0" err="1">
                  <a:latin typeface="Segoe UI" panose="020B0502040204020203" pitchFamily="34" charset="0"/>
                  <a:cs typeface="Segoe UI" panose="020B0502040204020203" pitchFamily="34" charset="0"/>
                </a:rPr>
                <a:t>Scientists</a:t>
              </a:r>
              <a:endParaRPr lang="pt-BR" sz="800" dirty="0">
                <a:latin typeface="Segoe UI" panose="020B0502040204020203" pitchFamily="34" charset="0"/>
                <a:cs typeface="Segoe UI" panose="020B0502040204020203" pitchFamily="34" charset="0"/>
              </a:endParaRPr>
            </a:p>
          </p:txBody>
        </p:sp>
        <p:grpSp>
          <p:nvGrpSpPr>
            <p:cNvPr id="5" name="Agrupar 4">
              <a:extLst>
                <a:ext uri="{FF2B5EF4-FFF2-40B4-BE49-F238E27FC236}">
                  <a16:creationId xmlns:a16="http://schemas.microsoft.com/office/drawing/2014/main" id="{BA60FFE4-FFB2-CB8E-E119-FC3A96DDEAB1}"/>
                </a:ext>
              </a:extLst>
            </p:cNvPr>
            <p:cNvGrpSpPr/>
            <p:nvPr/>
          </p:nvGrpSpPr>
          <p:grpSpPr>
            <a:xfrm>
              <a:off x="86314" y="5611008"/>
              <a:ext cx="6930688" cy="486002"/>
              <a:chOff x="351742" y="5696901"/>
              <a:chExt cx="6812950" cy="486002"/>
            </a:xfrm>
          </p:grpSpPr>
          <p:sp>
            <p:nvSpPr>
              <p:cNvPr id="60" name="Retângulo de cantos arredondados 2">
                <a:extLst>
                  <a:ext uri="{FF2B5EF4-FFF2-40B4-BE49-F238E27FC236}">
                    <a16:creationId xmlns:a16="http://schemas.microsoft.com/office/drawing/2014/main" id="{2ADB0E89-C282-2444-B484-50084B64222C}"/>
                  </a:ext>
                </a:extLst>
              </p:cNvPr>
              <p:cNvSpPr/>
              <p:nvPr/>
            </p:nvSpPr>
            <p:spPr>
              <a:xfrm>
                <a:off x="364022" y="5696901"/>
                <a:ext cx="6800670" cy="486002"/>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098" name="CaixaDeTexto 2097">
                <a:extLst>
                  <a:ext uri="{FF2B5EF4-FFF2-40B4-BE49-F238E27FC236}">
                    <a16:creationId xmlns:a16="http://schemas.microsoft.com/office/drawing/2014/main" id="{BBBEDED0-242F-0E9F-DE49-56AC7471EA07}"/>
                  </a:ext>
                </a:extLst>
              </p:cNvPr>
              <p:cNvSpPr txBox="1"/>
              <p:nvPr/>
            </p:nvSpPr>
            <p:spPr>
              <a:xfrm>
                <a:off x="351742" y="5803331"/>
                <a:ext cx="1874937" cy="276999"/>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Discover &amp; Governance</a:t>
                </a:r>
              </a:p>
            </p:txBody>
          </p:sp>
        </p:grpSp>
        <p:grpSp>
          <p:nvGrpSpPr>
            <p:cNvPr id="4" name="Agrupar 3">
              <a:extLst>
                <a:ext uri="{FF2B5EF4-FFF2-40B4-BE49-F238E27FC236}">
                  <a16:creationId xmlns:a16="http://schemas.microsoft.com/office/drawing/2014/main" id="{D942FAD3-5439-1505-4618-796DA8DB6B20}"/>
                </a:ext>
              </a:extLst>
            </p:cNvPr>
            <p:cNvGrpSpPr/>
            <p:nvPr/>
          </p:nvGrpSpPr>
          <p:grpSpPr>
            <a:xfrm>
              <a:off x="86314" y="5055722"/>
              <a:ext cx="6930687" cy="486002"/>
              <a:chOff x="338009" y="5082988"/>
              <a:chExt cx="6825138" cy="486002"/>
            </a:xfrm>
          </p:grpSpPr>
          <p:sp>
            <p:nvSpPr>
              <p:cNvPr id="59" name="Retângulo de cantos arredondados 2">
                <a:extLst>
                  <a:ext uri="{FF2B5EF4-FFF2-40B4-BE49-F238E27FC236}">
                    <a16:creationId xmlns:a16="http://schemas.microsoft.com/office/drawing/2014/main" id="{01A8D4B6-DFCA-2940-0E9C-9359870E6C36}"/>
                  </a:ext>
                </a:extLst>
              </p:cNvPr>
              <p:cNvSpPr/>
              <p:nvPr/>
            </p:nvSpPr>
            <p:spPr>
              <a:xfrm>
                <a:off x="349423" y="5082988"/>
                <a:ext cx="6813724" cy="486002"/>
              </a:xfrm>
              <a:prstGeom prst="roundRect">
                <a:avLst>
                  <a:gd name="adj" fmla="val 6315"/>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lstStyle/>
              <a:p>
                <a:pPr algn="ct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099" name="CaixaDeTexto 2098">
                <a:extLst>
                  <a:ext uri="{FF2B5EF4-FFF2-40B4-BE49-F238E27FC236}">
                    <a16:creationId xmlns:a16="http://schemas.microsoft.com/office/drawing/2014/main" id="{59BF1889-5EB7-E27E-BA6B-9C09F1B258E0}"/>
                  </a:ext>
                </a:extLst>
              </p:cNvPr>
              <p:cNvSpPr txBox="1"/>
              <p:nvPr/>
            </p:nvSpPr>
            <p:spPr>
              <a:xfrm>
                <a:off x="338009" y="5212408"/>
                <a:ext cx="821507" cy="276999"/>
              </a:xfrm>
              <a:prstGeom prst="rect">
                <a:avLst/>
              </a:prstGeom>
              <a:noFill/>
            </p:spPr>
            <p:txBody>
              <a:bodyPr wrap="none" rtlCol="0">
                <a:spAutoFit/>
              </a:bodyPr>
              <a:lstStyle/>
              <a:p>
                <a:pPr lvl="0" defTabSz="1218987">
                  <a:defRPr/>
                </a:pPr>
                <a:r>
                  <a:rPr lang="pt-BR" sz="1200" b="1" dirty="0">
                    <a:solidFill>
                      <a:schemeClr val="tx1">
                        <a:lumMod val="75000"/>
                        <a:lumOff val="25000"/>
                      </a:schemeClr>
                    </a:solidFill>
                    <a:latin typeface="Segoe UI" panose="020B0502040204020203" pitchFamily="34" charset="0"/>
                    <a:cs typeface="Segoe UI" panose="020B0502040204020203" pitchFamily="34" charset="0"/>
                  </a:rPr>
                  <a:t>Platform</a:t>
                </a:r>
                <a:endParaRPr kumimoji="0" lang="pt-BR" sz="12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grpSp>
        <p:pic>
          <p:nvPicPr>
            <p:cNvPr id="3082" name="Picture 10" descr="Data Visualization icon in vector. Illustration 23753087 Vector Art at  Vecteezy">
              <a:extLst>
                <a:ext uri="{FF2B5EF4-FFF2-40B4-BE49-F238E27FC236}">
                  <a16:creationId xmlns:a16="http://schemas.microsoft.com/office/drawing/2014/main" id="{A1B564A1-B0B6-55EA-AB07-F325B9AEA7E7}"/>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0000" b="90000" l="10000" r="90000">
                          <a14:foregroundMark x1="38061" y1="28980" x2="38061" y2="28980"/>
                          <a14:foregroundMark x1="55510" y1="35510" x2="55510" y2="35510"/>
                          <a14:foregroundMark x1="67449" y1="35510" x2="67449" y2="35510"/>
                          <a14:foregroundMark x1="51122" y1="66020" x2="51122" y2="66020"/>
                          <a14:foregroundMark x1="52245" y1="46429" x2="52245" y2="46429"/>
                          <a14:foregroundMark x1="57653" y1="53980" x2="57653" y2="53980"/>
                          <a14:foregroundMark x1="40306" y1="56224" x2="40306" y2="56224"/>
                          <a14:foregroundMark x1="50102" y1="56224" x2="50102" y2="56224"/>
                          <a14:foregroundMark x1="50102" y1="32245" x2="50102" y2="32245"/>
                          <a14:foregroundMark x1="50102" y1="24694" x2="50102" y2="24694"/>
                          <a14:foregroundMark x1="50102" y1="24694" x2="50102" y2="24694"/>
                          <a14:foregroundMark x1="47857" y1="24694" x2="47857" y2="24694"/>
                          <a14:foregroundMark x1="47857" y1="23571" x2="47857" y2="23571"/>
                          <a14:foregroundMark x1="59796" y1="32245" x2="59796" y2="32245"/>
                          <a14:foregroundMark x1="56531" y1="27959" x2="56531" y2="27959"/>
                          <a14:foregroundMark x1="38061" y1="50714" x2="38061" y2="50714"/>
                          <a14:foregroundMark x1="48980" y1="25714" x2="48980" y2="25714"/>
                          <a14:foregroundMark x1="48980" y1="28980" x2="48980" y2="28980"/>
                          <a14:foregroundMark x1="53469" y1="44184" x2="53469" y2="44184"/>
                          <a14:foregroundMark x1="68673" y1="40816" x2="68673" y2="40816"/>
                          <a14:foregroundMark x1="39898" y1="30306" x2="39898" y2="30306"/>
                          <a14:foregroundMark x1="41327" y1="36735" x2="41327" y2="36735"/>
                          <a14:foregroundMark x1="32041" y1="49388" x2="32041" y2="49388"/>
                          <a14:foregroundMark x1="32959" y1="55816" x2="32959" y2="55816"/>
                          <a14:foregroundMark x1="55816" y1="50306" x2="55816" y2="50306"/>
                          <a14:foregroundMark x1="49184" y1="63878" x2="49184" y2="63878"/>
                        </a14:backgroundRemoval>
                      </a14:imgEffect>
                    </a14:imgLayer>
                  </a14:imgProps>
                </a:ext>
                <a:ext uri="{28A0092B-C50C-407E-A947-70E740481C1C}">
                  <a14:useLocalDpi xmlns:a14="http://schemas.microsoft.com/office/drawing/2010/main" val="0"/>
                </a:ext>
              </a:extLst>
            </a:blip>
            <a:srcRect l="16746" t="-4877" r="15971" b="39027"/>
            <a:stretch/>
          </p:blipFill>
          <p:spPr bwMode="auto">
            <a:xfrm>
              <a:off x="4810592" y="1214088"/>
              <a:ext cx="660400" cy="646331"/>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5B6A2D49-47BA-F134-5A62-5309771F3DC4}"/>
                </a:ext>
              </a:extLst>
            </p:cNvPr>
            <p:cNvSpPr txBox="1"/>
            <p:nvPr/>
          </p:nvSpPr>
          <p:spPr>
            <a:xfrm>
              <a:off x="4875208" y="1835019"/>
              <a:ext cx="562975"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Data </a:t>
              </a:r>
              <a:r>
                <a:rPr lang="pt-BR" sz="800" dirty="0" err="1">
                  <a:solidFill>
                    <a:schemeClr val="tx1">
                      <a:lumMod val="85000"/>
                      <a:lumOff val="15000"/>
                    </a:schemeClr>
                  </a:solidFill>
                  <a:latin typeface="Segoe UI" panose="020B0502040204020203" pitchFamily="34" charset="0"/>
                  <a:cs typeface="Segoe UI" panose="020B0502040204020203" pitchFamily="34" charset="0"/>
                </a:rPr>
                <a:t>Viz</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094" name="Picture 22" descr="Process Line Icon PNG, Vector, PSD, and Clipart With Transparent Background  for Free Download | Pngtree">
              <a:extLst>
                <a:ext uri="{FF2B5EF4-FFF2-40B4-BE49-F238E27FC236}">
                  <a16:creationId xmlns:a16="http://schemas.microsoft.com/office/drawing/2014/main" id="{0A35D44E-A38F-D798-87E3-CF9EFFF34E3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37815" y="2070857"/>
              <a:ext cx="1279144" cy="1279144"/>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88F63511-759C-399D-6AC6-2BB8932B6EFC}"/>
                </a:ext>
              </a:extLst>
            </p:cNvPr>
            <p:cNvSpPr txBox="1"/>
            <p:nvPr/>
          </p:nvSpPr>
          <p:spPr>
            <a:xfrm>
              <a:off x="2013748" y="3191783"/>
              <a:ext cx="590226"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ETL / ELT</a:t>
              </a:r>
            </a:p>
          </p:txBody>
        </p:sp>
        <p:pic>
          <p:nvPicPr>
            <p:cNvPr id="3098" name="Picture 26" descr="Catalog Black And White Clipart Images For Free Download - Pngtree">
              <a:extLst>
                <a:ext uri="{FF2B5EF4-FFF2-40B4-BE49-F238E27FC236}">
                  <a16:creationId xmlns:a16="http://schemas.microsoft.com/office/drawing/2014/main" id="{1C1BA880-060C-321C-0FBB-CA01AE7BBA2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6995" y="5635982"/>
              <a:ext cx="486002" cy="486002"/>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25">
              <a:extLst>
                <a:ext uri="{FF2B5EF4-FFF2-40B4-BE49-F238E27FC236}">
                  <a16:creationId xmlns:a16="http://schemas.microsoft.com/office/drawing/2014/main" id="{ED04C8A7-99C8-E3AB-AA97-12CF33B3B20D}"/>
                </a:ext>
              </a:extLst>
            </p:cNvPr>
            <p:cNvPicPr>
              <a:picLocks noChangeAspect="1"/>
            </p:cNvPicPr>
            <p:nvPr/>
          </p:nvPicPr>
          <p:blipFill>
            <a:blip r:embed="rId22"/>
            <a:stretch>
              <a:fillRect/>
            </a:stretch>
          </p:blipFill>
          <p:spPr>
            <a:xfrm>
              <a:off x="4456184" y="5625040"/>
              <a:ext cx="492039" cy="486002"/>
            </a:xfrm>
            <a:prstGeom prst="rect">
              <a:avLst/>
            </a:prstGeom>
          </p:spPr>
        </p:pic>
        <p:sp>
          <p:nvSpPr>
            <p:cNvPr id="27" name="CaixaDeTexto 26">
              <a:extLst>
                <a:ext uri="{FF2B5EF4-FFF2-40B4-BE49-F238E27FC236}">
                  <a16:creationId xmlns:a16="http://schemas.microsoft.com/office/drawing/2014/main" id="{3858640C-BDD6-1794-4E7D-6BB7649ACE11}"/>
                </a:ext>
              </a:extLst>
            </p:cNvPr>
            <p:cNvSpPr txBox="1"/>
            <p:nvPr/>
          </p:nvSpPr>
          <p:spPr>
            <a:xfrm>
              <a:off x="2754888" y="5762361"/>
              <a:ext cx="779381"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Data </a:t>
              </a:r>
              <a:r>
                <a:rPr lang="pt-BR" sz="800" dirty="0" err="1">
                  <a:solidFill>
                    <a:schemeClr val="tx1">
                      <a:lumMod val="85000"/>
                      <a:lumOff val="15000"/>
                    </a:schemeClr>
                  </a:solidFill>
                  <a:latin typeface="Segoe UI" panose="020B0502040204020203" pitchFamily="34" charset="0"/>
                  <a:cs typeface="Segoe UI" panose="020B0502040204020203" pitchFamily="34" charset="0"/>
                </a:rPr>
                <a:t>Catalog</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 name="CaixaDeTexto 27">
              <a:extLst>
                <a:ext uri="{FF2B5EF4-FFF2-40B4-BE49-F238E27FC236}">
                  <a16:creationId xmlns:a16="http://schemas.microsoft.com/office/drawing/2014/main" id="{5A77ECB4-0C65-16D6-C6CE-E6265B4E539D}"/>
                </a:ext>
              </a:extLst>
            </p:cNvPr>
            <p:cNvSpPr txBox="1"/>
            <p:nvPr/>
          </p:nvSpPr>
          <p:spPr>
            <a:xfrm>
              <a:off x="4948223" y="5785094"/>
              <a:ext cx="1733167"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Data Governance / Access </a:t>
              </a:r>
              <a:r>
                <a:rPr lang="pt-BR" sz="800" dirty="0" err="1">
                  <a:solidFill>
                    <a:schemeClr val="tx1">
                      <a:lumMod val="85000"/>
                      <a:lumOff val="15000"/>
                    </a:schemeClr>
                  </a:solidFill>
                  <a:latin typeface="Segoe UI" panose="020B0502040204020203" pitchFamily="34" charset="0"/>
                  <a:cs typeface="Segoe UI" panose="020B0502040204020203" pitchFamily="34" charset="0"/>
                </a:rPr>
                <a:t>Control</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102" name="Picture 30" descr="Workflow PNG Transparent Images Free Download | Vector Files | Pngtree">
              <a:extLst>
                <a:ext uri="{FF2B5EF4-FFF2-40B4-BE49-F238E27FC236}">
                  <a16:creationId xmlns:a16="http://schemas.microsoft.com/office/drawing/2014/main" id="{0371A67F-E317-277A-0A97-74B4284E5F6C}"/>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9778" b="89778" l="9778" r="92000">
                          <a14:foregroundMark x1="12000" y1="46222" x2="12000" y2="46222"/>
                          <a14:foregroundMark x1="21778" y1="49778" x2="21778" y2="49778"/>
                          <a14:foregroundMark x1="83556" y1="49333" x2="83556" y2="49333"/>
                          <a14:foregroundMark x1="92000" y1="48000" x2="92000" y2="48000"/>
                          <a14:foregroundMark x1="91111" y1="16444" x2="91111" y2="16444"/>
                          <a14:foregroundMark x1="81778" y1="18667" x2="81778" y2="18667"/>
                          <a14:foregroundMark x1="79556" y1="83556" x2="79556" y2="83556"/>
                          <a14:foregroundMark x1="92000" y1="81778" x2="92000" y2="81778"/>
                        </a14:backgroundRemoval>
                      </a14:imgEffect>
                    </a14:imgLayer>
                  </a14:imgProps>
                </a:ext>
                <a:ext uri="{28A0092B-C50C-407E-A947-70E740481C1C}">
                  <a14:useLocalDpi xmlns:a14="http://schemas.microsoft.com/office/drawing/2010/main" val="0"/>
                </a:ext>
              </a:extLst>
            </a:blip>
            <a:srcRect/>
            <a:stretch>
              <a:fillRect/>
            </a:stretch>
          </p:blipFill>
          <p:spPr bwMode="auto">
            <a:xfrm>
              <a:off x="1123597" y="5053314"/>
              <a:ext cx="509428" cy="509428"/>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44D9CEB2-5C6D-0085-2CBE-D09285670F6D}"/>
                </a:ext>
              </a:extLst>
            </p:cNvPr>
            <p:cNvSpPr txBox="1"/>
            <p:nvPr/>
          </p:nvSpPr>
          <p:spPr>
            <a:xfrm>
              <a:off x="1634345" y="5191001"/>
              <a:ext cx="1112805" cy="215444"/>
            </a:xfrm>
            <a:prstGeom prst="rect">
              <a:avLst/>
            </a:prstGeom>
            <a:noFill/>
          </p:spPr>
          <p:txBody>
            <a:bodyPr wrap="none" rtlCol="0">
              <a:spAutoFit/>
            </a:bodyPr>
            <a:lstStyle/>
            <a:p>
              <a:r>
                <a:rPr lang="pt-BR" sz="800" dirty="0" err="1">
                  <a:solidFill>
                    <a:schemeClr val="tx1">
                      <a:lumMod val="85000"/>
                      <a:lumOff val="15000"/>
                    </a:schemeClr>
                  </a:solidFill>
                  <a:latin typeface="Segoe UI" panose="020B0502040204020203" pitchFamily="34" charset="0"/>
                  <a:cs typeface="Segoe UI" panose="020B0502040204020203" pitchFamily="34" charset="0"/>
                </a:rPr>
                <a:t>WorkFlow</a:t>
              </a:r>
              <a:r>
                <a:rPr lang="pt-BR" sz="800" dirty="0">
                  <a:solidFill>
                    <a:schemeClr val="tx1">
                      <a:lumMod val="85000"/>
                      <a:lumOff val="15000"/>
                    </a:schemeClr>
                  </a:solidFill>
                  <a:latin typeface="Segoe UI" panose="020B0502040204020203" pitchFamily="34" charset="0"/>
                  <a:cs typeface="Segoe UI" panose="020B0502040204020203" pitchFamily="34" charset="0"/>
                </a:rPr>
                <a:t> </a:t>
              </a:r>
              <a:r>
                <a:rPr lang="pt-BR" sz="800" dirty="0" err="1">
                  <a:solidFill>
                    <a:schemeClr val="tx1">
                      <a:lumMod val="85000"/>
                      <a:lumOff val="15000"/>
                    </a:schemeClr>
                  </a:solidFill>
                  <a:latin typeface="Segoe UI" panose="020B0502040204020203" pitchFamily="34" charset="0"/>
                  <a:cs typeface="Segoe UI" panose="020B0502040204020203" pitchFamily="34" charset="0"/>
                </a:rPr>
                <a:t>Scheduler</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104" name="Picture 32" descr="devops icon, Vector illustration 35371295 Vector Art at Vecteezy">
              <a:extLst>
                <a:ext uri="{FF2B5EF4-FFF2-40B4-BE49-F238E27FC236}">
                  <a16:creationId xmlns:a16="http://schemas.microsoft.com/office/drawing/2014/main" id="{551D3002-47E1-A87D-A701-9FAD61090159}"/>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ackgroundRemoval t="17371" b="81690" l="3376" r="96624">
                          <a14:foregroundMark x1="29536" y1="37089" x2="29536" y2="37089"/>
                          <a14:foregroundMark x1="29536" y1="49765" x2="29536" y2="49765"/>
                          <a14:foregroundMark x1="32068" y1="48357" x2="32068" y2="48357"/>
                          <a14:foregroundMark x1="36287" y1="49765" x2="36287" y2="49765"/>
                          <a14:foregroundMark x1="64979" y1="49296" x2="64979" y2="49296"/>
                          <a14:foregroundMark x1="68354" y1="49765" x2="68354" y2="49765"/>
                          <a14:foregroundMark x1="74262" y1="48826" x2="74262" y2="48826"/>
                          <a14:foregroundMark x1="25316" y1="76526" x2="25316" y2="76526"/>
                          <a14:foregroundMark x1="4219" y1="54460" x2="4219" y2="54460"/>
                          <a14:foregroundMark x1="32489" y1="18310" x2="32489" y2="18310"/>
                          <a14:foregroundMark x1="68354" y1="17840" x2="68354" y2="17840"/>
                          <a14:foregroundMark x1="91983" y1="46009" x2="91983" y2="46009"/>
                          <a14:foregroundMark x1="97046" y1="50704" x2="97046" y2="50704"/>
                          <a14:foregroundMark x1="67511" y1="81690" x2="67511" y2="81690"/>
                        </a14:backgroundRemoval>
                      </a14:imgEffect>
                    </a14:imgLayer>
                  </a14:imgProps>
                </a:ext>
                <a:ext uri="{28A0092B-C50C-407E-A947-70E740481C1C}">
                  <a14:useLocalDpi xmlns:a14="http://schemas.microsoft.com/office/drawing/2010/main" val="0"/>
                </a:ext>
              </a:extLst>
            </a:blip>
            <a:srcRect l="-1" t="15541" r="-632" b="12560"/>
            <a:stretch/>
          </p:blipFill>
          <p:spPr bwMode="auto">
            <a:xfrm>
              <a:off x="3238885" y="5084762"/>
              <a:ext cx="665041" cy="427038"/>
            </a:xfrm>
            <a:prstGeom prst="rect">
              <a:avLst/>
            </a:prstGeom>
            <a:noFill/>
            <a:extLst>
              <a:ext uri="{909E8E84-426E-40DD-AFC4-6F175D3DCCD1}">
                <a14:hiddenFill xmlns:a14="http://schemas.microsoft.com/office/drawing/2010/main">
                  <a:solidFill>
                    <a:srgbClr val="FFFFFF"/>
                  </a:solidFill>
                </a14:hiddenFill>
              </a:ext>
            </a:extLst>
          </p:spPr>
        </p:pic>
        <p:sp>
          <p:nvSpPr>
            <p:cNvPr id="36" name="CaixaDeTexto 35">
              <a:extLst>
                <a:ext uri="{FF2B5EF4-FFF2-40B4-BE49-F238E27FC236}">
                  <a16:creationId xmlns:a16="http://schemas.microsoft.com/office/drawing/2014/main" id="{CCCC21D9-9C69-9318-64A4-11188CD8297C}"/>
                </a:ext>
              </a:extLst>
            </p:cNvPr>
            <p:cNvSpPr txBox="1"/>
            <p:nvPr/>
          </p:nvSpPr>
          <p:spPr>
            <a:xfrm>
              <a:off x="3923775" y="5174794"/>
              <a:ext cx="540533" cy="215444"/>
            </a:xfrm>
            <a:prstGeom prst="rect">
              <a:avLst/>
            </a:prstGeom>
            <a:noFill/>
          </p:spPr>
          <p:txBody>
            <a:bodyPr wrap="none" rtlCol="0">
              <a:spAutoFit/>
            </a:bodyPr>
            <a:lstStyle/>
            <a:p>
              <a:r>
                <a:rPr lang="pt-BR" sz="800" dirty="0" err="1">
                  <a:solidFill>
                    <a:schemeClr val="tx1">
                      <a:lumMod val="85000"/>
                      <a:lumOff val="15000"/>
                    </a:schemeClr>
                  </a:solidFill>
                  <a:latin typeface="Segoe UI" panose="020B0502040204020203" pitchFamily="34" charset="0"/>
                  <a:cs typeface="Segoe UI" panose="020B0502040204020203" pitchFamily="34" charset="0"/>
                </a:rPr>
                <a:t>DevOps</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7" name="CaixaDeTexto 36">
              <a:extLst>
                <a:ext uri="{FF2B5EF4-FFF2-40B4-BE49-F238E27FC236}">
                  <a16:creationId xmlns:a16="http://schemas.microsoft.com/office/drawing/2014/main" id="{F331F591-3318-D7A2-1951-206769950BBF}"/>
                </a:ext>
              </a:extLst>
            </p:cNvPr>
            <p:cNvSpPr txBox="1"/>
            <p:nvPr/>
          </p:nvSpPr>
          <p:spPr>
            <a:xfrm>
              <a:off x="5457392" y="5203633"/>
              <a:ext cx="1194558"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Security &amp; </a:t>
              </a:r>
              <a:r>
                <a:rPr lang="pt-BR" sz="800" dirty="0" err="1">
                  <a:solidFill>
                    <a:schemeClr val="tx1">
                      <a:lumMod val="85000"/>
                      <a:lumOff val="15000"/>
                    </a:schemeClr>
                  </a:solidFill>
                  <a:latin typeface="Segoe UI" panose="020B0502040204020203" pitchFamily="34" charset="0"/>
                  <a:cs typeface="Segoe UI" panose="020B0502040204020203" pitchFamily="34" charset="0"/>
                </a:rPr>
                <a:t>Monitoring</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106" name="Picture 34" descr="Vetor de Monitoring icon. Simple element from internet security collection.  Creative Monitoring icon for web design, templates, infographics and more.  do Stock | Adobe Stock">
              <a:extLst>
                <a:ext uri="{FF2B5EF4-FFF2-40B4-BE49-F238E27FC236}">
                  <a16:creationId xmlns:a16="http://schemas.microsoft.com/office/drawing/2014/main" id="{FAE70CC3-95AF-3773-7361-6D7F9C067662}"/>
                </a:ext>
              </a:extLst>
            </p:cNvPr>
            <p:cNvPicPr>
              <a:picLocks noChangeAspect="1" noChangeArrowheads="1"/>
            </p:cNvPicPr>
            <p:nvPr/>
          </p:nvPicPr>
          <p:blipFill rotWithShape="1">
            <a:blip r:embed="rId27">
              <a:extLst>
                <a:ext uri="{BEBA8EAE-BF5A-486C-A8C5-ECC9F3942E4B}">
                  <a14:imgProps xmlns:a14="http://schemas.microsoft.com/office/drawing/2010/main">
                    <a14:imgLayer r:embed="rId28">
                      <a14:imgEffect>
                        <a14:backgroundRemoval t="16000" b="86667" l="9778" r="89778">
                          <a14:foregroundMark x1="34667" y1="16000" x2="34667" y2="16000"/>
                          <a14:foregroundMark x1="86222" y1="46667" x2="86222" y2="46667"/>
                          <a14:foregroundMark x1="86667" y1="83111" x2="86667" y2="83111"/>
                          <a14:foregroundMark x1="90222" y1="82667" x2="90222" y2="82667"/>
                          <a14:foregroundMark x1="87556" y1="86667" x2="87556" y2="86667"/>
                          <a14:foregroundMark x1="42222" y1="69333" x2="42222" y2="69333"/>
                          <a14:foregroundMark x1="9778" y1="48889" x2="9778" y2="48889"/>
                          <a14:foregroundMark x1="36000" y1="30222" x2="36000" y2="30222"/>
                        </a14:backgroundRemoval>
                      </a14:imgEffect>
                    </a14:imgLayer>
                  </a14:imgProps>
                </a:ext>
                <a:ext uri="{28A0092B-C50C-407E-A947-70E740481C1C}">
                  <a14:useLocalDpi xmlns:a14="http://schemas.microsoft.com/office/drawing/2010/main" val="0"/>
                </a:ext>
              </a:extLst>
            </a:blip>
            <a:srcRect l="4905" t="10741" r="4614" b="11632"/>
            <a:stretch/>
          </p:blipFill>
          <p:spPr bwMode="auto">
            <a:xfrm>
              <a:off x="4956168" y="5111961"/>
              <a:ext cx="509716" cy="4372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01" name="Agrupar 2100">
            <a:extLst>
              <a:ext uri="{FF2B5EF4-FFF2-40B4-BE49-F238E27FC236}">
                <a16:creationId xmlns:a16="http://schemas.microsoft.com/office/drawing/2014/main" id="{45C66A11-CB3C-38DB-4FD8-D82342D5783F}"/>
              </a:ext>
            </a:extLst>
          </p:cNvPr>
          <p:cNvGrpSpPr/>
          <p:nvPr/>
        </p:nvGrpSpPr>
        <p:grpSpPr>
          <a:xfrm>
            <a:off x="11694188" y="381600"/>
            <a:ext cx="555249" cy="365125"/>
            <a:chOff x="11694188" y="545229"/>
            <a:chExt cx="555249" cy="365125"/>
          </a:xfrm>
        </p:grpSpPr>
        <p:sp>
          <p:nvSpPr>
            <p:cNvPr id="2102" name="Espaço Reservado para Número de Slide 14">
              <a:extLst>
                <a:ext uri="{FF2B5EF4-FFF2-40B4-BE49-F238E27FC236}">
                  <a16:creationId xmlns:a16="http://schemas.microsoft.com/office/drawing/2014/main" id="{B16030AA-D90E-C425-FCBA-CB11931A7A37}"/>
                </a:ext>
              </a:extLst>
            </p:cNvPr>
            <p:cNvSpPr txBox="1">
              <a:spLocks/>
            </p:cNvSpPr>
            <p:nvPr/>
          </p:nvSpPr>
          <p:spPr>
            <a:xfrm>
              <a:off x="11694188" y="545229"/>
              <a:ext cx="407368" cy="365125"/>
            </a:xfrm>
            <a:prstGeom prst="rect">
              <a:avLst/>
            </a:prstGeom>
          </p:spPr>
          <p:txBody>
            <a:bodyPr/>
            <a:lstStyle>
              <a:defPPr>
                <a:defRPr lang="pt-BR"/>
              </a:defPPr>
              <a:lvl1pPr marL="0" algn="l"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dirty="0">
                  <a:solidFill>
                    <a:prstClr val="black">
                      <a:lumMod val="50000"/>
                      <a:lumOff val="50000"/>
                    </a:prstClr>
                  </a:solidFill>
                  <a:latin typeface="Calibri"/>
                </a:rPr>
                <a:t>1	</a:t>
              </a:r>
            </a:p>
          </p:txBody>
        </p:sp>
        <p:sp>
          <p:nvSpPr>
            <p:cNvPr id="2104" name="CaixaDeTexto 2103">
              <a:extLst>
                <a:ext uri="{FF2B5EF4-FFF2-40B4-BE49-F238E27FC236}">
                  <a16:creationId xmlns:a16="http://schemas.microsoft.com/office/drawing/2014/main" id="{CADF178C-133E-291C-0F4D-B168A9A49F39}"/>
                </a:ext>
              </a:extLst>
            </p:cNvPr>
            <p:cNvSpPr txBox="1"/>
            <p:nvPr/>
          </p:nvSpPr>
          <p:spPr>
            <a:xfrm>
              <a:off x="11842069" y="545229"/>
              <a:ext cx="407368" cy="276999"/>
            </a:xfrm>
            <a:prstGeom prst="rect">
              <a:avLst/>
            </a:prstGeom>
          </p:spPr>
          <p:txBody>
            <a:bodyPr/>
            <a:lstStyle>
              <a:defPPr>
                <a:defRPr lang="pt-BR"/>
              </a:defPPr>
              <a:lvl1pPr>
                <a:defRPr sz="1200">
                  <a:solidFill>
                    <a:schemeClr val="tx1">
                      <a:lumMod val="50000"/>
                      <a:lumOff val="50000"/>
                    </a:schemeClr>
                  </a:solidFill>
                </a:defRPr>
              </a:lvl1pPr>
            </a:lstStyle>
            <a:p>
              <a:r>
                <a:rPr lang="pt-BR" dirty="0">
                  <a:solidFill>
                    <a:prstClr val="black">
                      <a:lumMod val="50000"/>
                      <a:lumOff val="50000"/>
                    </a:prstClr>
                  </a:solidFill>
                  <a:latin typeface="Calibri"/>
                </a:rPr>
                <a:t>/ 1</a:t>
              </a:r>
            </a:p>
          </p:txBody>
        </p:sp>
      </p:grpSp>
      <p:sp>
        <p:nvSpPr>
          <p:cNvPr id="11" name="CaixaDeTexto 10">
            <a:extLst>
              <a:ext uri="{FF2B5EF4-FFF2-40B4-BE49-F238E27FC236}">
                <a16:creationId xmlns:a16="http://schemas.microsoft.com/office/drawing/2014/main" id="{1D3A7C4C-2F5D-40EC-5CB6-DB5D00E1F148}"/>
              </a:ext>
            </a:extLst>
          </p:cNvPr>
          <p:cNvSpPr txBox="1"/>
          <p:nvPr/>
        </p:nvSpPr>
        <p:spPr>
          <a:xfrm>
            <a:off x="3459311" y="4441897"/>
            <a:ext cx="635110"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Data Base</a:t>
            </a:r>
          </a:p>
        </p:txBody>
      </p:sp>
      <p:sp>
        <p:nvSpPr>
          <p:cNvPr id="15" name="CaixaDeTexto 14">
            <a:extLst>
              <a:ext uri="{FF2B5EF4-FFF2-40B4-BE49-F238E27FC236}">
                <a16:creationId xmlns:a16="http://schemas.microsoft.com/office/drawing/2014/main" id="{C98527FE-2451-420A-0F9B-4D406AB8B4A1}"/>
              </a:ext>
            </a:extLst>
          </p:cNvPr>
          <p:cNvSpPr txBox="1"/>
          <p:nvPr/>
        </p:nvSpPr>
        <p:spPr>
          <a:xfrm>
            <a:off x="3028616" y="891554"/>
            <a:ext cx="1335540" cy="276999"/>
          </a:xfrm>
          <a:prstGeom prst="rect">
            <a:avLst/>
          </a:prstGeom>
          <a:noFill/>
        </p:spPr>
        <p:txBody>
          <a:bodyPr wrap="square" rtlCol="0">
            <a:spAutoFit/>
          </a:bodyPr>
          <a:lstStyle/>
          <a:p>
            <a:pPr algn="ctr"/>
            <a:r>
              <a:rPr lang="pt-BR" sz="1200" b="1" dirty="0" err="1">
                <a:solidFill>
                  <a:schemeClr val="tx1">
                    <a:lumMod val="75000"/>
                    <a:lumOff val="25000"/>
                  </a:schemeClr>
                </a:solidFill>
                <a:latin typeface="Segoe UI" panose="020B0502040204020203" pitchFamily="34" charset="0"/>
                <a:cs typeface="Segoe UI" panose="020B0502040204020203" pitchFamily="34" charset="0"/>
              </a:rPr>
              <a:t>Storage</a:t>
            </a:r>
            <a:endParaRPr lang="pt-BR" sz="1200" b="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19" name="Gráfico 18" descr="Banco de dados estrutura de tópicos">
            <a:extLst>
              <a:ext uri="{FF2B5EF4-FFF2-40B4-BE49-F238E27FC236}">
                <a16:creationId xmlns:a16="http://schemas.microsoft.com/office/drawing/2014/main" id="{E16082D7-A4F7-17B4-7963-0DF899B52BD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420616" y="3886754"/>
            <a:ext cx="660400" cy="578725"/>
          </a:xfrm>
          <a:prstGeom prst="rect">
            <a:avLst/>
          </a:prstGeom>
        </p:spPr>
      </p:pic>
      <p:pic>
        <p:nvPicPr>
          <p:cNvPr id="20" name="Imagem 19">
            <a:extLst>
              <a:ext uri="{FF2B5EF4-FFF2-40B4-BE49-F238E27FC236}">
                <a16:creationId xmlns:a16="http://schemas.microsoft.com/office/drawing/2014/main" id="{A7C5066C-B1C6-DF47-DD4D-BB5B0AB7EF95}"/>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8594" b="89844" l="586" r="98438">
                        <a14:foregroundMark x1="1563" y1="13086" x2="1563" y2="13086"/>
                        <a14:foregroundMark x1="5273" y1="10156" x2="586" y2="19336"/>
                        <a14:foregroundMark x1="586" y1="19336" x2="3711" y2="81445"/>
                        <a14:foregroundMark x1="3711" y1="81445" x2="11914" y2="72461"/>
                        <a14:foregroundMark x1="11914" y1="32617" x2="36133" y2="28906"/>
                        <a14:foregroundMark x1="36133" y1="28906" x2="85547" y2="30664"/>
                        <a14:foregroundMark x1="85547" y1="30664" x2="91406" y2="38672"/>
                        <a14:foregroundMark x1="91406" y1="38672" x2="91406" y2="39648"/>
                        <a14:foregroundMark x1="80469" y1="25977" x2="76563" y2="19531"/>
                        <a14:foregroundMark x1="79492" y1="20898" x2="79492" y2="20898"/>
                        <a14:foregroundMark x1="79688" y1="19727" x2="79688" y2="19727"/>
                        <a14:foregroundMark x1="22852" y1="8789" x2="22852" y2="8789"/>
                        <a14:foregroundMark x1="22852" y1="9180" x2="22852" y2="9180"/>
                        <a14:foregroundMark x1="17969" y1="9570" x2="17969" y2="9570"/>
                        <a14:foregroundMark x1="17188" y1="9180" x2="17188" y2="9180"/>
                        <a14:foregroundMark x1="78711" y1="54102" x2="78711" y2="54102"/>
                        <a14:foregroundMark x1="82617" y1="57031" x2="85938" y2="63086"/>
                        <a14:foregroundMark x1="90820" y1="64063" x2="98438" y2="76563"/>
                      </a14:backgroundRemoval>
                    </a14:imgEffect>
                  </a14:imgLayer>
                </a14:imgProps>
              </a:ext>
            </a:extLst>
          </a:blip>
          <a:stretch>
            <a:fillRect/>
          </a:stretch>
        </p:blipFill>
        <p:spPr>
          <a:xfrm>
            <a:off x="3319356" y="1631671"/>
            <a:ext cx="897392" cy="897392"/>
          </a:xfrm>
          <a:prstGeom prst="rect">
            <a:avLst/>
          </a:prstGeom>
        </p:spPr>
      </p:pic>
      <p:sp>
        <p:nvSpPr>
          <p:cNvPr id="25" name="CaixaDeTexto 24">
            <a:extLst>
              <a:ext uri="{FF2B5EF4-FFF2-40B4-BE49-F238E27FC236}">
                <a16:creationId xmlns:a16="http://schemas.microsoft.com/office/drawing/2014/main" id="{3E0737FD-97B7-DFAE-BA80-84F185CD7326}"/>
              </a:ext>
            </a:extLst>
          </p:cNvPr>
          <p:cNvSpPr txBox="1"/>
          <p:nvPr/>
        </p:nvSpPr>
        <p:spPr>
          <a:xfrm>
            <a:off x="3391113" y="2515950"/>
            <a:ext cx="835485" cy="215444"/>
          </a:xfrm>
          <a:prstGeom prst="rect">
            <a:avLst/>
          </a:prstGeom>
          <a:noFill/>
        </p:spPr>
        <p:txBody>
          <a:bodyPr wrap="none" rtlCol="0">
            <a:spAutoFit/>
          </a:bodyPr>
          <a:lstStyle/>
          <a:p>
            <a:r>
              <a:rPr lang="pt-BR" sz="800" dirty="0">
                <a:solidFill>
                  <a:schemeClr val="tx1">
                    <a:lumMod val="85000"/>
                    <a:lumOff val="15000"/>
                  </a:schemeClr>
                </a:solidFill>
                <a:latin typeface="Segoe UI" panose="020B0502040204020203" pitchFamily="34" charset="0"/>
                <a:cs typeface="Segoe UI" panose="020B0502040204020203" pitchFamily="34" charset="0"/>
              </a:rPr>
              <a:t>Cloud </a:t>
            </a:r>
            <a:r>
              <a:rPr lang="pt-BR" sz="800" dirty="0" err="1">
                <a:solidFill>
                  <a:schemeClr val="tx1">
                    <a:lumMod val="85000"/>
                    <a:lumOff val="15000"/>
                  </a:schemeClr>
                </a:solidFill>
                <a:latin typeface="Segoe UI" panose="020B0502040204020203" pitchFamily="34" charset="0"/>
                <a:cs typeface="Segoe UI" panose="020B0502040204020203" pitchFamily="34" charset="0"/>
              </a:rPr>
              <a:t>Storage</a:t>
            </a:r>
            <a:endParaRPr lang="pt-BR" sz="8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 name="CaixaDeTexto 5">
            <a:extLst>
              <a:ext uri="{FF2B5EF4-FFF2-40B4-BE49-F238E27FC236}">
                <a16:creationId xmlns:a16="http://schemas.microsoft.com/office/drawing/2014/main" id="{A85467DF-AD62-803E-252D-13B99C8A2993}"/>
              </a:ext>
            </a:extLst>
          </p:cNvPr>
          <p:cNvSpPr txBox="1"/>
          <p:nvPr/>
        </p:nvSpPr>
        <p:spPr>
          <a:xfrm>
            <a:off x="12352216" y="4300476"/>
            <a:ext cx="864755" cy="200055"/>
          </a:xfrm>
          <a:prstGeom prst="rect">
            <a:avLst/>
          </a:prstGeom>
          <a:noFill/>
          <a:ln w="3175">
            <a:solidFill>
              <a:schemeClr val="tx1"/>
            </a:solidFill>
            <a:prstDash val="sysDash"/>
          </a:ln>
        </p:spPr>
        <p:txBody>
          <a:bodyPr wrap="square" rtlCol="0">
            <a:spAutoFit/>
          </a:bodyPr>
          <a:lstStyle/>
          <a:p>
            <a:endParaRPr lang="pt-BR" sz="700" dirty="0"/>
          </a:p>
        </p:txBody>
      </p:sp>
    </p:spTree>
    <p:extLst>
      <p:ext uri="{BB962C8B-B14F-4D97-AF65-F5344CB8AC3E}">
        <p14:creationId xmlns:p14="http://schemas.microsoft.com/office/powerpoint/2010/main" val="327925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descr="What is a Data Lake? | Qlik">
            <a:extLst>
              <a:ext uri="{FF2B5EF4-FFF2-40B4-BE49-F238E27FC236}">
                <a16:creationId xmlns:a16="http://schemas.microsoft.com/office/drawing/2014/main" id="{E129A206-5CE0-9432-54E3-6DE169D1EA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71" t="12083" r="3758" b="22670"/>
          <a:stretch/>
        </p:blipFill>
        <p:spPr bwMode="auto">
          <a:xfrm>
            <a:off x="335419" y="3032412"/>
            <a:ext cx="5710401" cy="33623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2F73593-6061-AB79-BB7F-C89E25D4059B}"/>
              </a:ext>
            </a:extLst>
          </p:cNvPr>
          <p:cNvSpPr txBox="1"/>
          <p:nvPr/>
        </p:nvSpPr>
        <p:spPr>
          <a:xfrm>
            <a:off x="5143024" y="830786"/>
            <a:ext cx="2165208" cy="369332"/>
          </a:xfrm>
          <a:prstGeom prst="rect">
            <a:avLst/>
          </a:prstGeom>
          <a:noFill/>
        </p:spPr>
        <p:txBody>
          <a:bodyPr wrap="none" rtlCol="0">
            <a:spAutoFit/>
          </a:bodyPr>
          <a:lstStyle/>
          <a:p>
            <a:pPr algn="ctr"/>
            <a:r>
              <a:rPr lang="pt-BR" b="1" dirty="0" err="1"/>
              <a:t>What</a:t>
            </a:r>
            <a:r>
              <a:rPr lang="pt-BR" b="1" dirty="0"/>
              <a:t> </a:t>
            </a:r>
            <a:r>
              <a:rPr lang="pt-BR" b="1" dirty="0" err="1"/>
              <a:t>is</a:t>
            </a:r>
            <a:r>
              <a:rPr lang="pt-BR" b="1" dirty="0"/>
              <a:t> Data Lake?</a:t>
            </a:r>
          </a:p>
        </p:txBody>
      </p:sp>
      <p:sp>
        <p:nvSpPr>
          <p:cNvPr id="6" name="CaixaDeTexto 5">
            <a:extLst>
              <a:ext uri="{FF2B5EF4-FFF2-40B4-BE49-F238E27FC236}">
                <a16:creationId xmlns:a16="http://schemas.microsoft.com/office/drawing/2014/main" id="{02FE708D-AFBB-67F0-DA2B-B8F8C056B1A5}"/>
              </a:ext>
            </a:extLst>
          </p:cNvPr>
          <p:cNvSpPr txBox="1"/>
          <p:nvPr/>
        </p:nvSpPr>
        <p:spPr>
          <a:xfrm>
            <a:off x="459067" y="1230895"/>
            <a:ext cx="11173505" cy="6463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dirty="0"/>
              <a:t>A </a:t>
            </a:r>
            <a:r>
              <a:rPr lang="en-US" b="1" dirty="0"/>
              <a:t>Data Lake </a:t>
            </a:r>
            <a:r>
              <a:rPr lang="en-US" dirty="0"/>
              <a:t>is a </a:t>
            </a:r>
            <a:r>
              <a:rPr lang="en-US" b="1" dirty="0"/>
              <a:t>centralized</a:t>
            </a:r>
            <a:r>
              <a:rPr lang="en-US" dirty="0"/>
              <a:t> repository that stores large volumes of raw, structured, and unstructured data, </a:t>
            </a:r>
            <a:r>
              <a:rPr lang="en-US" b="1" dirty="0"/>
              <a:t>enabling</a:t>
            </a:r>
            <a:r>
              <a:rPr lang="en-US" dirty="0"/>
              <a:t> flexible and scalable </a:t>
            </a:r>
            <a:r>
              <a:rPr lang="en-US" b="1" dirty="0"/>
              <a:t>analysis</a:t>
            </a:r>
            <a:r>
              <a:rPr lang="en-US" dirty="0"/>
              <a:t>.</a:t>
            </a:r>
          </a:p>
        </p:txBody>
      </p:sp>
      <p:sp>
        <p:nvSpPr>
          <p:cNvPr id="7" name="CaixaDeTexto 6">
            <a:extLst>
              <a:ext uri="{FF2B5EF4-FFF2-40B4-BE49-F238E27FC236}">
                <a16:creationId xmlns:a16="http://schemas.microsoft.com/office/drawing/2014/main" id="{0E33C81E-4C9E-8A2C-A6EF-1CAEC652199F}"/>
              </a:ext>
            </a:extLst>
          </p:cNvPr>
          <p:cNvSpPr txBox="1"/>
          <p:nvPr/>
        </p:nvSpPr>
        <p:spPr>
          <a:xfrm>
            <a:off x="8369570" y="2552223"/>
            <a:ext cx="1236613" cy="369332"/>
          </a:xfrm>
          <a:prstGeom prst="rect">
            <a:avLst/>
          </a:prstGeom>
          <a:noFill/>
        </p:spPr>
        <p:txBody>
          <a:bodyPr wrap="square" rtlCol="0">
            <a:spAutoFit/>
          </a:bodyPr>
          <a:lstStyle/>
          <a:p>
            <a:pPr algn="ctr"/>
            <a:r>
              <a:rPr lang="en-US" b="1" dirty="0"/>
              <a:t>Benefits</a:t>
            </a:r>
            <a:endParaRPr lang="pt-BR" b="1" dirty="0"/>
          </a:p>
        </p:txBody>
      </p:sp>
      <p:pic>
        <p:nvPicPr>
          <p:cNvPr id="8" name="Imagem 7">
            <a:extLst>
              <a:ext uri="{FF2B5EF4-FFF2-40B4-BE49-F238E27FC236}">
                <a16:creationId xmlns:a16="http://schemas.microsoft.com/office/drawing/2014/main" id="{7587D989-BAD6-D0E8-26A6-BB7079F5ECD3}"/>
              </a:ext>
            </a:extLst>
          </p:cNvPr>
          <p:cNvPicPr>
            <a:picLocks noChangeAspect="1"/>
          </p:cNvPicPr>
          <p:nvPr/>
        </p:nvPicPr>
        <p:blipFill>
          <a:blip r:embed="rId3"/>
          <a:stretch>
            <a:fillRect/>
          </a:stretch>
        </p:blipFill>
        <p:spPr>
          <a:xfrm>
            <a:off x="6382226" y="3032412"/>
            <a:ext cx="5449492" cy="3362325"/>
          </a:xfrm>
          <a:prstGeom prst="rect">
            <a:avLst/>
          </a:prstGeom>
        </p:spPr>
      </p:pic>
      <p:sp>
        <p:nvSpPr>
          <p:cNvPr id="9" name="CaixaDeTexto 8">
            <a:extLst>
              <a:ext uri="{FF2B5EF4-FFF2-40B4-BE49-F238E27FC236}">
                <a16:creationId xmlns:a16="http://schemas.microsoft.com/office/drawing/2014/main" id="{6A4B1DFD-8EA6-18D0-CFE0-C066C59B1F6A}"/>
              </a:ext>
            </a:extLst>
          </p:cNvPr>
          <p:cNvSpPr txBox="1"/>
          <p:nvPr/>
        </p:nvSpPr>
        <p:spPr>
          <a:xfrm>
            <a:off x="2272623" y="2552223"/>
            <a:ext cx="1645387" cy="369332"/>
          </a:xfrm>
          <a:prstGeom prst="rect">
            <a:avLst/>
          </a:prstGeom>
          <a:noFill/>
        </p:spPr>
        <p:txBody>
          <a:bodyPr wrap="none" rtlCol="0">
            <a:spAutoFit/>
          </a:bodyPr>
          <a:lstStyle/>
          <a:p>
            <a:pPr algn="ctr"/>
            <a:r>
              <a:rPr lang="pt-BR" b="1" dirty="0" err="1"/>
              <a:t>Representation</a:t>
            </a:r>
            <a:endParaRPr lang="pt-BR" b="1" dirty="0"/>
          </a:p>
        </p:txBody>
      </p:sp>
      <p:pic>
        <p:nvPicPr>
          <p:cNvPr id="2" name="hspLogo" descr="selo B">
            <a:extLst>
              <a:ext uri="{FF2B5EF4-FFF2-40B4-BE49-F238E27FC236}">
                <a16:creationId xmlns:a16="http://schemas.microsoft.com/office/drawing/2014/main" id="{7D9AA792-A502-D062-EBBF-49B1556DE3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018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1C0C3BE-4AE3-2C6D-BE1C-0CF0D86142FB}"/>
              </a:ext>
            </a:extLst>
          </p:cNvPr>
          <p:cNvSpPr txBox="1"/>
          <p:nvPr/>
        </p:nvSpPr>
        <p:spPr>
          <a:xfrm>
            <a:off x="209191" y="530006"/>
            <a:ext cx="6094562" cy="3293209"/>
          </a:xfrm>
          <a:prstGeom prst="rect">
            <a:avLst/>
          </a:prstGeom>
          <a:noFill/>
        </p:spPr>
        <p:txBody>
          <a:bodyPr wrap="square">
            <a:spAutoFit/>
          </a:bodyPr>
          <a:lstStyle/>
          <a:p>
            <a:pPr algn="l"/>
            <a:r>
              <a:rPr lang="pt-BR" sz="800" b="0" i="0" dirty="0">
                <a:solidFill>
                  <a:srgbClr val="242424"/>
                </a:solidFill>
                <a:effectLst/>
                <a:latin typeface="Segoe UI" panose="020B0502040204020203" pitchFamily="34" charset="0"/>
              </a:rPr>
              <a:t>Tanto o </a:t>
            </a:r>
            <a:r>
              <a:rPr lang="pt-BR" sz="800" b="0" i="0" dirty="0" err="1">
                <a:solidFill>
                  <a:srgbClr val="242424"/>
                </a:solidFill>
                <a:effectLst/>
                <a:latin typeface="Segoe UI" panose="020B0502040204020203" pitchFamily="34" charset="0"/>
              </a:rPr>
              <a:t>Amazon</a:t>
            </a:r>
            <a:r>
              <a:rPr lang="pt-BR" sz="800" b="0" i="0" dirty="0">
                <a:solidFill>
                  <a:srgbClr val="242424"/>
                </a:solidFill>
                <a:effectLst/>
                <a:latin typeface="Segoe UI" panose="020B0502040204020203" pitchFamily="34" charset="0"/>
              </a:rPr>
              <a:t> </a:t>
            </a:r>
            <a:r>
              <a:rPr lang="pt-BR" sz="800" b="0" i="0" dirty="0" err="1">
                <a:solidFill>
                  <a:srgbClr val="242424"/>
                </a:solidFill>
                <a:effectLst/>
                <a:latin typeface="Segoe UI" panose="020B0502040204020203" pitchFamily="34" charset="0"/>
              </a:rPr>
              <a:t>Redshift</a:t>
            </a:r>
            <a:r>
              <a:rPr lang="pt-BR" sz="800" b="0" i="0" dirty="0">
                <a:solidFill>
                  <a:srgbClr val="242424"/>
                </a:solidFill>
                <a:effectLst/>
                <a:latin typeface="Segoe UI" panose="020B0502040204020203" pitchFamily="34" charset="0"/>
              </a:rPr>
              <a:t> quanto o </a:t>
            </a:r>
            <a:r>
              <a:rPr lang="pt-BR" sz="800" b="0" i="0" dirty="0" err="1">
                <a:solidFill>
                  <a:srgbClr val="242424"/>
                </a:solidFill>
                <a:effectLst/>
                <a:latin typeface="Segoe UI" panose="020B0502040204020203" pitchFamily="34" charset="0"/>
              </a:rPr>
              <a:t>Databricks</a:t>
            </a:r>
            <a:r>
              <a:rPr lang="pt-BR" sz="800" b="0" i="0" dirty="0">
                <a:solidFill>
                  <a:srgbClr val="242424"/>
                </a:solidFill>
                <a:effectLst/>
                <a:latin typeface="Segoe UI" panose="020B0502040204020203" pitchFamily="34" charset="0"/>
              </a:rPr>
              <a:t> com </a:t>
            </a:r>
            <a:r>
              <a:rPr lang="pt-BR" sz="800" b="0" i="0" dirty="0" err="1">
                <a:solidFill>
                  <a:srgbClr val="242424"/>
                </a:solidFill>
                <a:effectLst/>
                <a:latin typeface="Segoe UI" panose="020B0502040204020203" pitchFamily="34" charset="0"/>
              </a:rPr>
              <a:t>Amazon</a:t>
            </a:r>
            <a:r>
              <a:rPr lang="pt-BR" sz="800" b="0" i="0" dirty="0">
                <a:solidFill>
                  <a:srgbClr val="242424"/>
                </a:solidFill>
                <a:effectLst/>
                <a:latin typeface="Segoe UI" panose="020B0502040204020203" pitchFamily="34" charset="0"/>
              </a:rPr>
              <a:t> S3 são altamente escaláveis e podem armazenar grandes volumes de dados, mas há algumas diferenças importantes a considerar:</a:t>
            </a:r>
          </a:p>
          <a:p>
            <a:pPr algn="l"/>
            <a:r>
              <a:rPr lang="pt-BR" sz="800" b="1" i="0" dirty="0" err="1">
                <a:solidFill>
                  <a:srgbClr val="242424"/>
                </a:solidFill>
                <a:effectLst/>
                <a:latin typeface="Segoe UI" panose="020B0502040204020203" pitchFamily="34" charset="0"/>
              </a:rPr>
              <a:t>Amazon</a:t>
            </a:r>
            <a:r>
              <a:rPr lang="pt-BR" sz="800" b="1" i="0" dirty="0">
                <a:solidFill>
                  <a:srgbClr val="242424"/>
                </a:solidFill>
                <a:effectLst/>
                <a:latin typeface="Segoe UI" panose="020B0502040204020203" pitchFamily="34" charset="0"/>
              </a:rPr>
              <a:t> </a:t>
            </a:r>
            <a:r>
              <a:rPr lang="pt-BR" sz="800" b="1" i="0" dirty="0" err="1">
                <a:solidFill>
                  <a:srgbClr val="242424"/>
                </a:solidFill>
                <a:effectLst/>
                <a:latin typeface="Segoe UI" panose="020B0502040204020203" pitchFamily="34" charset="0"/>
              </a:rPr>
              <a:t>Redshift</a:t>
            </a:r>
            <a:endParaRPr lang="pt-BR" sz="800" b="1" i="0" dirty="0">
              <a:solidFill>
                <a:srgbClr val="242424"/>
              </a:solidFill>
              <a:effectLst/>
              <a:latin typeface="Segoe UI" panose="020B0502040204020203" pitchFamily="34" charset="0"/>
            </a:endParaRPr>
          </a:p>
          <a:p>
            <a:pPr algn="l">
              <a:buFont typeface="Arial" panose="020B0604020202020204" pitchFamily="34" charset="0"/>
              <a:buChar char="•"/>
            </a:pPr>
            <a:r>
              <a:rPr lang="pt-BR" sz="800" b="1" i="0" dirty="0">
                <a:solidFill>
                  <a:srgbClr val="242424"/>
                </a:solidFill>
                <a:effectLst/>
                <a:latin typeface="Segoe UI" panose="020B0502040204020203" pitchFamily="34" charset="0"/>
              </a:rPr>
              <a:t>Capacidade de Armazenamento</a:t>
            </a:r>
            <a:r>
              <a:rPr lang="pt-BR" sz="800" b="0" i="0" dirty="0">
                <a:solidFill>
                  <a:srgbClr val="242424"/>
                </a:solidFill>
                <a:effectLst/>
                <a:latin typeface="Segoe UI" panose="020B0502040204020203" pitchFamily="34" charset="0"/>
              </a:rPr>
              <a:t>: </a:t>
            </a:r>
            <a:r>
              <a:rPr lang="pt-BR" sz="800" b="0" i="0" dirty="0" err="1">
                <a:solidFill>
                  <a:srgbClr val="242424"/>
                </a:solidFill>
                <a:effectLst/>
                <a:latin typeface="Segoe UI" panose="020B0502040204020203" pitchFamily="34" charset="0"/>
              </a:rPr>
              <a:t>Redshift</a:t>
            </a:r>
            <a:r>
              <a:rPr lang="pt-BR" sz="800" b="0" i="0" dirty="0">
                <a:solidFill>
                  <a:srgbClr val="242424"/>
                </a:solidFill>
                <a:effectLst/>
                <a:latin typeface="Segoe UI" panose="020B0502040204020203" pitchFamily="34" charset="0"/>
              </a:rPr>
              <a:t> pode escalar para </a:t>
            </a:r>
            <a:r>
              <a:rPr lang="pt-BR" sz="800" b="0" i="0" dirty="0" err="1">
                <a:solidFill>
                  <a:srgbClr val="242424"/>
                </a:solidFill>
                <a:effectLst/>
                <a:latin typeface="Segoe UI" panose="020B0502040204020203" pitchFamily="34" charset="0"/>
              </a:rPr>
              <a:t>petabytes</a:t>
            </a:r>
            <a:r>
              <a:rPr lang="pt-BR" sz="800" b="0" i="0" dirty="0">
                <a:solidFill>
                  <a:srgbClr val="242424"/>
                </a:solidFill>
                <a:effectLst/>
                <a:latin typeface="Segoe UI" panose="020B0502040204020203" pitchFamily="34" charset="0"/>
              </a:rPr>
              <a:t> de dados. Ele utiliza nós RA3 com armazenamento gerenciado, permitindo que você pague apenas pelo armazenamento que realmente usa</a:t>
            </a:r>
            <a:r>
              <a:rPr lang="pt-BR" sz="800" dirty="0">
                <a:solidFill>
                  <a:srgbClr val="242424"/>
                </a:solidFill>
                <a:latin typeface="var(--fontFamilyBase)"/>
              </a:rPr>
              <a:t>;</a:t>
            </a:r>
          </a:p>
          <a:p>
            <a:pPr algn="l"/>
            <a:endParaRPr lang="pt-BR" sz="800" b="0" i="0" dirty="0">
              <a:solidFill>
                <a:srgbClr val="242424"/>
              </a:solidFill>
              <a:effectLst/>
              <a:latin typeface="Segoe UI" panose="020B0502040204020203" pitchFamily="34" charset="0"/>
            </a:endParaRPr>
          </a:p>
          <a:p>
            <a:pPr algn="l">
              <a:buFont typeface="Arial" panose="020B0604020202020204" pitchFamily="34" charset="0"/>
              <a:buChar char="•"/>
            </a:pPr>
            <a:r>
              <a:rPr lang="pt-BR" sz="800" b="1" i="0" dirty="0">
                <a:solidFill>
                  <a:srgbClr val="242424"/>
                </a:solidFill>
                <a:effectLst/>
                <a:latin typeface="Segoe UI" panose="020B0502040204020203" pitchFamily="34" charset="0"/>
              </a:rPr>
              <a:t>Escalabilidade</a:t>
            </a:r>
            <a:r>
              <a:rPr lang="pt-BR" sz="800" b="0" i="0" dirty="0">
                <a:solidFill>
                  <a:srgbClr val="242424"/>
                </a:solidFill>
                <a:effectLst/>
                <a:latin typeface="Segoe UI" panose="020B0502040204020203" pitchFamily="34" charset="0"/>
              </a:rPr>
              <a:t>: </a:t>
            </a:r>
            <a:r>
              <a:rPr lang="pt-BR" sz="800" b="0" i="0" dirty="0" err="1">
                <a:solidFill>
                  <a:srgbClr val="242424"/>
                </a:solidFill>
                <a:effectLst/>
                <a:latin typeface="Segoe UI" panose="020B0502040204020203" pitchFamily="34" charset="0"/>
              </a:rPr>
              <a:t>Redshift</a:t>
            </a:r>
            <a:r>
              <a:rPr lang="pt-BR" sz="800" b="0" i="0" dirty="0">
                <a:solidFill>
                  <a:srgbClr val="242424"/>
                </a:solidFill>
                <a:effectLst/>
                <a:latin typeface="Segoe UI" panose="020B0502040204020203" pitchFamily="34" charset="0"/>
              </a:rPr>
              <a:t> é projetado para escalar horizontalmente adicionando mais nós ao cluster, o que permite aumentar a capacidade de armazenamento e computação conforme necessário</a:t>
            </a:r>
            <a:r>
              <a:rPr lang="pt-BR" sz="800" dirty="0">
                <a:solidFill>
                  <a:srgbClr val="242424"/>
                </a:solidFill>
                <a:latin typeface="var(--fontFamilyBase)"/>
              </a:rPr>
              <a:t>;</a:t>
            </a:r>
            <a:endParaRPr lang="pt-BR" sz="800" b="0" i="0" dirty="0">
              <a:solidFill>
                <a:srgbClr val="242424"/>
              </a:solidFill>
              <a:effectLst/>
              <a:latin typeface="Segoe UI" panose="020B0502040204020203" pitchFamily="34" charset="0"/>
            </a:endParaRPr>
          </a:p>
          <a:p>
            <a:pPr algn="l"/>
            <a:endParaRPr lang="pt-BR" sz="800" b="0" i="0" dirty="0">
              <a:solidFill>
                <a:srgbClr val="242424"/>
              </a:solidFill>
              <a:effectLst/>
              <a:latin typeface="Segoe UI" panose="020B0502040204020203" pitchFamily="34" charset="0"/>
            </a:endParaRPr>
          </a:p>
          <a:p>
            <a:pPr algn="l"/>
            <a:r>
              <a:rPr lang="pt-BR" sz="800" b="1" i="0" dirty="0" err="1">
                <a:solidFill>
                  <a:srgbClr val="242424"/>
                </a:solidFill>
                <a:effectLst/>
                <a:latin typeface="Segoe UI" panose="020B0502040204020203" pitchFamily="34" charset="0"/>
              </a:rPr>
              <a:t>Databricks</a:t>
            </a:r>
            <a:r>
              <a:rPr lang="pt-BR" sz="800" b="1" i="0" dirty="0">
                <a:solidFill>
                  <a:srgbClr val="242424"/>
                </a:solidFill>
                <a:effectLst/>
                <a:latin typeface="Segoe UI" panose="020B0502040204020203" pitchFamily="34" charset="0"/>
              </a:rPr>
              <a:t> com </a:t>
            </a:r>
            <a:r>
              <a:rPr lang="pt-BR" sz="800" b="1" i="0" dirty="0" err="1">
                <a:solidFill>
                  <a:srgbClr val="242424"/>
                </a:solidFill>
                <a:effectLst/>
                <a:latin typeface="Segoe UI" panose="020B0502040204020203" pitchFamily="34" charset="0"/>
              </a:rPr>
              <a:t>Amazon</a:t>
            </a:r>
            <a:r>
              <a:rPr lang="pt-BR" sz="800" b="1" i="0" dirty="0">
                <a:solidFill>
                  <a:srgbClr val="242424"/>
                </a:solidFill>
                <a:effectLst/>
                <a:latin typeface="Segoe UI" panose="020B0502040204020203" pitchFamily="34" charset="0"/>
              </a:rPr>
              <a:t> S3</a:t>
            </a:r>
          </a:p>
          <a:p>
            <a:pPr algn="l">
              <a:buFont typeface="Arial" panose="020B0604020202020204" pitchFamily="34" charset="0"/>
              <a:buChar char="•"/>
            </a:pPr>
            <a:r>
              <a:rPr lang="pt-BR" sz="800" b="1" i="0" dirty="0">
                <a:solidFill>
                  <a:srgbClr val="242424"/>
                </a:solidFill>
                <a:effectLst/>
                <a:latin typeface="Segoe UI" panose="020B0502040204020203" pitchFamily="34" charset="0"/>
              </a:rPr>
              <a:t>Capacidade de Armazenamento</a:t>
            </a:r>
            <a:r>
              <a:rPr lang="pt-BR" sz="800" b="0" i="0" dirty="0">
                <a:solidFill>
                  <a:srgbClr val="242424"/>
                </a:solidFill>
                <a:effectLst/>
                <a:latin typeface="Segoe UI" panose="020B0502040204020203" pitchFamily="34" charset="0"/>
              </a:rPr>
              <a:t>: O </a:t>
            </a:r>
            <a:r>
              <a:rPr lang="pt-BR" sz="800" b="0" i="0" dirty="0" err="1">
                <a:solidFill>
                  <a:srgbClr val="242424"/>
                </a:solidFill>
                <a:effectLst/>
                <a:latin typeface="Segoe UI" panose="020B0502040204020203" pitchFamily="34" charset="0"/>
              </a:rPr>
              <a:t>Databricks</a:t>
            </a:r>
            <a:r>
              <a:rPr lang="pt-BR" sz="800" b="0" i="0" dirty="0">
                <a:solidFill>
                  <a:srgbClr val="242424"/>
                </a:solidFill>
                <a:effectLst/>
                <a:latin typeface="Segoe UI" panose="020B0502040204020203" pitchFamily="34" charset="0"/>
              </a:rPr>
              <a:t>, quando integrado ao </a:t>
            </a:r>
            <a:r>
              <a:rPr lang="pt-BR" sz="800" b="0" i="0" dirty="0" err="1">
                <a:solidFill>
                  <a:srgbClr val="242424"/>
                </a:solidFill>
                <a:effectLst/>
                <a:latin typeface="Segoe UI" panose="020B0502040204020203" pitchFamily="34" charset="0"/>
              </a:rPr>
              <a:t>Amazon</a:t>
            </a:r>
            <a:r>
              <a:rPr lang="pt-BR" sz="800" b="0" i="0" dirty="0">
                <a:solidFill>
                  <a:srgbClr val="242424"/>
                </a:solidFill>
                <a:effectLst/>
                <a:latin typeface="Segoe UI" panose="020B0502040204020203" pitchFamily="34" charset="0"/>
              </a:rPr>
              <a:t> S3, pode armazenar praticamente quantidades ilimitadas de dados, já que o S3 é um serviço de armazenamento de objetos altamente escalável da AWS</a:t>
            </a:r>
            <a:r>
              <a:rPr lang="pt-BR" sz="800" dirty="0">
                <a:solidFill>
                  <a:srgbClr val="242424"/>
                </a:solidFill>
                <a:latin typeface="var(--fontFamilyBase)"/>
              </a:rPr>
              <a:t>;</a:t>
            </a:r>
          </a:p>
          <a:p>
            <a:pPr algn="l">
              <a:buFont typeface="Arial" panose="020B0604020202020204" pitchFamily="34" charset="0"/>
              <a:buChar char="•"/>
            </a:pPr>
            <a:endParaRPr lang="pt-BR" sz="800" b="0" i="0" dirty="0">
              <a:solidFill>
                <a:srgbClr val="242424"/>
              </a:solidFill>
              <a:effectLst/>
              <a:latin typeface="Segoe UI" panose="020B0502040204020203" pitchFamily="34" charset="0"/>
            </a:endParaRPr>
          </a:p>
          <a:p>
            <a:pPr algn="l">
              <a:buFont typeface="Arial" panose="020B0604020202020204" pitchFamily="34" charset="0"/>
              <a:buChar char="•"/>
            </a:pPr>
            <a:r>
              <a:rPr lang="pt-BR" sz="800" b="1" i="0" dirty="0">
                <a:solidFill>
                  <a:srgbClr val="242424"/>
                </a:solidFill>
                <a:effectLst/>
                <a:latin typeface="Segoe UI" panose="020B0502040204020203" pitchFamily="34" charset="0"/>
              </a:rPr>
              <a:t>Flexibilidade</a:t>
            </a:r>
            <a:r>
              <a:rPr lang="pt-BR" sz="800" b="0" i="0" dirty="0">
                <a:solidFill>
                  <a:srgbClr val="242424"/>
                </a:solidFill>
                <a:effectLst/>
                <a:latin typeface="Segoe UI" panose="020B0502040204020203" pitchFamily="34" charset="0"/>
              </a:rPr>
              <a:t>: O </a:t>
            </a:r>
            <a:r>
              <a:rPr lang="pt-BR" sz="800" b="0" i="0" dirty="0" err="1">
                <a:solidFill>
                  <a:srgbClr val="242424"/>
                </a:solidFill>
                <a:effectLst/>
                <a:latin typeface="Segoe UI" panose="020B0502040204020203" pitchFamily="34" charset="0"/>
              </a:rPr>
              <a:t>Databricks</a:t>
            </a:r>
            <a:r>
              <a:rPr lang="pt-BR" sz="800" b="0" i="0" dirty="0">
                <a:solidFill>
                  <a:srgbClr val="242424"/>
                </a:solidFill>
                <a:effectLst/>
                <a:latin typeface="Segoe UI" panose="020B0502040204020203" pitchFamily="34" charset="0"/>
              </a:rPr>
              <a:t> pode gerenciar e processar dados diretamente no S3, permitindo que você armazene dados em diversos formatos e tamanhos sem restrições significativas</a:t>
            </a:r>
            <a:r>
              <a:rPr lang="pt-BR" sz="800" b="0" i="0" dirty="0">
                <a:solidFill>
                  <a:srgbClr val="242424"/>
                </a:solidFill>
                <a:effectLst/>
                <a:latin typeface="var(--fontFamilyBase)"/>
              </a:rPr>
              <a:t>;</a:t>
            </a:r>
          </a:p>
          <a:p>
            <a:pPr algn="l"/>
            <a:endParaRPr lang="pt-BR" sz="800" b="0" i="0" dirty="0">
              <a:solidFill>
                <a:srgbClr val="242424"/>
              </a:solidFill>
              <a:effectLst/>
              <a:latin typeface="var(--fontFamilyBase)"/>
            </a:endParaRPr>
          </a:p>
          <a:p>
            <a:pPr algn="l">
              <a:buFont typeface="Arial" panose="020B0604020202020204" pitchFamily="34" charset="0"/>
              <a:buChar char="•"/>
            </a:pPr>
            <a:r>
              <a:rPr lang="pt-BR" sz="800" b="1" i="0" dirty="0">
                <a:solidFill>
                  <a:srgbClr val="242424"/>
                </a:solidFill>
                <a:effectLst/>
                <a:latin typeface="Segoe UI" panose="020B0502040204020203" pitchFamily="34" charset="0"/>
              </a:rPr>
              <a:t> Comparação</a:t>
            </a:r>
          </a:p>
          <a:p>
            <a:pPr algn="l">
              <a:buFont typeface="Arial" panose="020B0604020202020204" pitchFamily="34" charset="0"/>
              <a:buChar char="•"/>
            </a:pPr>
            <a:r>
              <a:rPr lang="pt-BR" sz="800" b="1" i="0" dirty="0">
                <a:solidFill>
                  <a:srgbClr val="242424"/>
                </a:solidFill>
                <a:effectLst/>
                <a:latin typeface="Segoe UI" panose="020B0502040204020203" pitchFamily="34" charset="0"/>
              </a:rPr>
              <a:t>Armazenamento</a:t>
            </a:r>
            <a:r>
              <a:rPr lang="pt-BR" sz="800" b="0" i="0" dirty="0">
                <a:solidFill>
                  <a:srgbClr val="242424"/>
                </a:solidFill>
                <a:effectLst/>
                <a:latin typeface="Segoe UI" panose="020B0502040204020203" pitchFamily="34" charset="0"/>
              </a:rPr>
              <a:t>: O </a:t>
            </a:r>
            <a:r>
              <a:rPr lang="pt-BR" sz="800" b="0" i="0" dirty="0" err="1">
                <a:solidFill>
                  <a:srgbClr val="242424"/>
                </a:solidFill>
                <a:effectLst/>
                <a:latin typeface="Segoe UI" panose="020B0502040204020203" pitchFamily="34" charset="0"/>
              </a:rPr>
              <a:t>Amazon</a:t>
            </a:r>
            <a:r>
              <a:rPr lang="pt-BR" sz="800" b="0" i="0" dirty="0">
                <a:solidFill>
                  <a:srgbClr val="242424"/>
                </a:solidFill>
                <a:effectLst/>
                <a:latin typeface="Segoe UI" panose="020B0502040204020203" pitchFamily="34" charset="0"/>
              </a:rPr>
              <a:t> S3, utilizado pelo </a:t>
            </a:r>
            <a:r>
              <a:rPr lang="pt-BR" sz="800" b="0" i="0" dirty="0" err="1">
                <a:solidFill>
                  <a:srgbClr val="242424"/>
                </a:solidFill>
                <a:effectLst/>
                <a:latin typeface="Segoe UI" panose="020B0502040204020203" pitchFamily="34" charset="0"/>
              </a:rPr>
              <a:t>Databricks</a:t>
            </a:r>
            <a:r>
              <a:rPr lang="pt-BR" sz="800" b="0" i="0" dirty="0">
                <a:solidFill>
                  <a:srgbClr val="242424"/>
                </a:solidFill>
                <a:effectLst/>
                <a:latin typeface="Segoe UI" panose="020B0502040204020203" pitchFamily="34" charset="0"/>
              </a:rPr>
              <a:t>, pode teoricamente armazenar mais dados do que um cluster </a:t>
            </a:r>
            <a:r>
              <a:rPr lang="pt-BR" sz="800" b="0" i="0" dirty="0" err="1">
                <a:solidFill>
                  <a:srgbClr val="242424"/>
                </a:solidFill>
                <a:effectLst/>
                <a:latin typeface="Segoe UI" panose="020B0502040204020203" pitchFamily="34" charset="0"/>
              </a:rPr>
              <a:t>Redshift</a:t>
            </a:r>
            <a:r>
              <a:rPr lang="pt-BR" sz="800" b="0" i="0" dirty="0">
                <a:solidFill>
                  <a:srgbClr val="242424"/>
                </a:solidFill>
                <a:effectLst/>
                <a:latin typeface="Segoe UI" panose="020B0502040204020203" pitchFamily="34" charset="0"/>
              </a:rPr>
              <a:t> típico, devido à sua natureza de armazenamento de objetos e escalabilidade quase ilimitada</a:t>
            </a:r>
            <a:r>
              <a:rPr lang="pt-BR" sz="800" dirty="0">
                <a:solidFill>
                  <a:srgbClr val="242424"/>
                </a:solidFill>
                <a:latin typeface="var(--fontFamilyBase)"/>
              </a:rPr>
              <a:t>;</a:t>
            </a:r>
          </a:p>
          <a:p>
            <a:pPr algn="l">
              <a:buFont typeface="Arial" panose="020B0604020202020204" pitchFamily="34" charset="0"/>
              <a:buChar char="•"/>
            </a:pPr>
            <a:endParaRPr lang="pt-BR" sz="800" b="0" i="0" dirty="0">
              <a:solidFill>
                <a:srgbClr val="242424"/>
              </a:solidFill>
              <a:effectLst/>
              <a:latin typeface="Segoe UI" panose="020B0502040204020203" pitchFamily="34" charset="0"/>
            </a:endParaRPr>
          </a:p>
          <a:p>
            <a:pPr algn="l">
              <a:buFont typeface="Arial" panose="020B0604020202020204" pitchFamily="34" charset="0"/>
              <a:buChar char="•"/>
            </a:pPr>
            <a:r>
              <a:rPr lang="pt-BR" sz="800" b="1" i="0" dirty="0">
                <a:solidFill>
                  <a:srgbClr val="242424"/>
                </a:solidFill>
                <a:effectLst/>
                <a:latin typeface="Segoe UI" panose="020B0502040204020203" pitchFamily="34" charset="0"/>
              </a:rPr>
              <a:t>Uso</a:t>
            </a:r>
            <a:r>
              <a:rPr lang="pt-BR" sz="800" b="0" i="0" dirty="0">
                <a:solidFill>
                  <a:srgbClr val="242424"/>
                </a:solidFill>
                <a:effectLst/>
                <a:latin typeface="Segoe UI" panose="020B0502040204020203" pitchFamily="34" charset="0"/>
              </a:rPr>
              <a:t>: </a:t>
            </a:r>
            <a:r>
              <a:rPr lang="pt-BR" sz="800" b="0" i="0" dirty="0" err="1">
                <a:solidFill>
                  <a:srgbClr val="242424"/>
                </a:solidFill>
                <a:effectLst/>
                <a:latin typeface="Segoe UI" panose="020B0502040204020203" pitchFamily="34" charset="0"/>
              </a:rPr>
              <a:t>Redshift</a:t>
            </a:r>
            <a:r>
              <a:rPr lang="pt-BR" sz="800" b="0" i="0" dirty="0">
                <a:solidFill>
                  <a:srgbClr val="242424"/>
                </a:solidFill>
                <a:effectLst/>
                <a:latin typeface="Segoe UI" panose="020B0502040204020203" pitchFamily="34" charset="0"/>
              </a:rPr>
              <a:t> é mais adequado para análises rápidas e consultas SQL em grandes volumes de dados estruturados e semiestruturados, enquanto o </a:t>
            </a:r>
            <a:r>
              <a:rPr lang="pt-BR" sz="800" b="0" i="0" dirty="0" err="1">
                <a:solidFill>
                  <a:srgbClr val="242424"/>
                </a:solidFill>
                <a:effectLst/>
                <a:latin typeface="Segoe UI" panose="020B0502040204020203" pitchFamily="34" charset="0"/>
              </a:rPr>
              <a:t>Databricks</a:t>
            </a:r>
            <a:r>
              <a:rPr lang="pt-BR" sz="800" b="0" i="0" dirty="0">
                <a:solidFill>
                  <a:srgbClr val="242424"/>
                </a:solidFill>
                <a:effectLst/>
                <a:latin typeface="Segoe UI" panose="020B0502040204020203" pitchFamily="34" charset="0"/>
              </a:rPr>
              <a:t> com S3 oferece maior flexibilidade para armazenar e processar dados de qualquer tipo e tamanho.</a:t>
            </a:r>
          </a:p>
          <a:p>
            <a:pPr algn="l"/>
            <a:r>
              <a:rPr lang="pt-BR" sz="800" b="0" i="0" dirty="0">
                <a:solidFill>
                  <a:srgbClr val="242424"/>
                </a:solidFill>
                <a:effectLst/>
                <a:latin typeface="Segoe UI" panose="020B0502040204020203" pitchFamily="34" charset="0"/>
              </a:rPr>
              <a:t>Portanto, se a prioridade é a capacidade de armazenamento bruto, o </a:t>
            </a:r>
            <a:r>
              <a:rPr lang="pt-BR" sz="800" b="0" i="0" dirty="0" err="1">
                <a:solidFill>
                  <a:srgbClr val="242424"/>
                </a:solidFill>
                <a:effectLst/>
                <a:latin typeface="Segoe UI" panose="020B0502040204020203" pitchFamily="34" charset="0"/>
              </a:rPr>
              <a:t>Databricks</a:t>
            </a:r>
            <a:r>
              <a:rPr lang="pt-BR" sz="800" b="0" i="0" dirty="0">
                <a:solidFill>
                  <a:srgbClr val="242424"/>
                </a:solidFill>
                <a:effectLst/>
                <a:latin typeface="Segoe UI" panose="020B0502040204020203" pitchFamily="34" charset="0"/>
              </a:rPr>
              <a:t> com S3 pode oferecer uma vantagem devido à escalabilidade quase ilimitada do S3. No entanto, a escolha entre os dois também deve considerar as necessidades específicas de processamento e análise de dados.</a:t>
            </a:r>
          </a:p>
        </p:txBody>
      </p:sp>
      <p:sp>
        <p:nvSpPr>
          <p:cNvPr id="7" name="CaixaDeTexto 6">
            <a:extLst>
              <a:ext uri="{FF2B5EF4-FFF2-40B4-BE49-F238E27FC236}">
                <a16:creationId xmlns:a16="http://schemas.microsoft.com/office/drawing/2014/main" id="{ED7EF409-727E-0704-9785-A595452B800A}"/>
              </a:ext>
            </a:extLst>
          </p:cNvPr>
          <p:cNvSpPr txBox="1"/>
          <p:nvPr/>
        </p:nvSpPr>
        <p:spPr>
          <a:xfrm>
            <a:off x="209191" y="4364726"/>
            <a:ext cx="6094562" cy="2062103"/>
          </a:xfrm>
          <a:prstGeom prst="rect">
            <a:avLst/>
          </a:prstGeom>
          <a:noFill/>
        </p:spPr>
        <p:txBody>
          <a:bodyPr wrap="square">
            <a:spAutoFit/>
          </a:bodyPr>
          <a:lstStyle/>
          <a:p>
            <a:pPr algn="l"/>
            <a:r>
              <a:rPr lang="pt-BR" sz="800" b="0" i="0" dirty="0">
                <a:solidFill>
                  <a:srgbClr val="242424"/>
                </a:solidFill>
                <a:effectLst/>
                <a:latin typeface="Segoe UI" panose="020B0502040204020203" pitchFamily="34" charset="0"/>
              </a:rPr>
              <a:t>Os data </a:t>
            </a:r>
            <a:r>
              <a:rPr lang="pt-BR" sz="800" b="0" i="0" dirty="0" err="1">
                <a:solidFill>
                  <a:srgbClr val="242424"/>
                </a:solidFill>
                <a:effectLst/>
                <a:latin typeface="Segoe UI" panose="020B0502040204020203" pitchFamily="34" charset="0"/>
              </a:rPr>
              <a:t>warehouses</a:t>
            </a:r>
            <a:r>
              <a:rPr lang="pt-BR" sz="800" b="0" i="0" dirty="0">
                <a:solidFill>
                  <a:srgbClr val="242424"/>
                </a:solidFill>
                <a:effectLst/>
                <a:latin typeface="Segoe UI" panose="020B0502040204020203" pitchFamily="34" charset="0"/>
              </a:rPr>
              <a:t> modernos evoluíram significativamente para acomodar dados semiestruturados e não estruturados, além dos dados estruturados tradicionais. Alguns exemplos de data </a:t>
            </a:r>
            <a:r>
              <a:rPr lang="pt-BR" sz="800" b="0" i="0" dirty="0" err="1">
                <a:solidFill>
                  <a:srgbClr val="242424"/>
                </a:solidFill>
                <a:effectLst/>
                <a:latin typeface="Segoe UI" panose="020B0502040204020203" pitchFamily="34" charset="0"/>
              </a:rPr>
              <a:t>warehouses</a:t>
            </a:r>
            <a:r>
              <a:rPr lang="pt-BR" sz="800" b="0" i="0" dirty="0">
                <a:solidFill>
                  <a:srgbClr val="242424"/>
                </a:solidFill>
                <a:effectLst/>
                <a:latin typeface="Segoe UI" panose="020B0502040204020203" pitchFamily="34" charset="0"/>
              </a:rPr>
              <a:t> modernos que suportam esses tipos de dados incluem:</a:t>
            </a:r>
          </a:p>
          <a:p>
            <a:pPr algn="l"/>
            <a:r>
              <a:rPr lang="pt-BR" sz="800" b="1" i="0" dirty="0">
                <a:solidFill>
                  <a:srgbClr val="242424"/>
                </a:solidFill>
                <a:effectLst/>
                <a:latin typeface="Segoe UI" panose="020B0502040204020203" pitchFamily="34" charset="0"/>
              </a:rPr>
              <a:t>Exemplos de Data </a:t>
            </a:r>
            <a:r>
              <a:rPr lang="pt-BR" sz="800" b="1" i="0" dirty="0" err="1">
                <a:solidFill>
                  <a:srgbClr val="242424"/>
                </a:solidFill>
                <a:effectLst/>
                <a:latin typeface="Segoe UI" panose="020B0502040204020203" pitchFamily="34" charset="0"/>
              </a:rPr>
              <a:t>Warehouses</a:t>
            </a:r>
            <a:r>
              <a:rPr lang="pt-BR" sz="800" b="1" i="0" dirty="0">
                <a:solidFill>
                  <a:srgbClr val="242424"/>
                </a:solidFill>
                <a:effectLst/>
                <a:latin typeface="Segoe UI" panose="020B0502040204020203" pitchFamily="34" charset="0"/>
              </a:rPr>
              <a:t> Modernos</a:t>
            </a:r>
          </a:p>
          <a:p>
            <a:pPr algn="l">
              <a:buFont typeface="+mj-lt"/>
              <a:buAutoNum type="arabicPeriod"/>
            </a:pPr>
            <a:r>
              <a:rPr lang="pt-BR" sz="800" b="1" i="0" dirty="0" err="1">
                <a:solidFill>
                  <a:srgbClr val="242424"/>
                </a:solidFill>
                <a:effectLst/>
                <a:latin typeface="Segoe UI" panose="020B0502040204020203" pitchFamily="34" charset="0"/>
              </a:rPr>
              <a:t>Amazon</a:t>
            </a:r>
            <a:r>
              <a:rPr lang="pt-BR" sz="800" b="1" i="0" dirty="0">
                <a:solidFill>
                  <a:srgbClr val="242424"/>
                </a:solidFill>
                <a:effectLst/>
                <a:latin typeface="Segoe UI" panose="020B0502040204020203" pitchFamily="34" charset="0"/>
              </a:rPr>
              <a:t> </a:t>
            </a:r>
            <a:r>
              <a:rPr lang="pt-BR" sz="800" b="1" i="0" dirty="0" err="1">
                <a:solidFill>
                  <a:srgbClr val="242424"/>
                </a:solidFill>
                <a:effectLst/>
                <a:latin typeface="Segoe UI" panose="020B0502040204020203" pitchFamily="34" charset="0"/>
              </a:rPr>
              <a:t>Redshift</a:t>
            </a:r>
            <a:r>
              <a:rPr lang="pt-BR" sz="800" b="0" i="0" dirty="0">
                <a:solidFill>
                  <a:srgbClr val="242424"/>
                </a:solidFill>
                <a:effectLst/>
                <a:latin typeface="Segoe UI" panose="020B0502040204020203" pitchFamily="34" charset="0"/>
              </a:rPr>
              <a:t>: </a:t>
            </a:r>
            <a:r>
              <a:rPr lang="pt-BR" sz="800" b="0" i="0" dirty="0" err="1">
                <a:solidFill>
                  <a:srgbClr val="242424"/>
                </a:solidFill>
                <a:effectLst/>
                <a:latin typeface="Segoe UI" panose="020B0502040204020203" pitchFamily="34" charset="0"/>
              </a:rPr>
              <a:t>Redshift</a:t>
            </a:r>
            <a:r>
              <a:rPr lang="pt-BR" sz="800" b="0" i="0" dirty="0">
                <a:solidFill>
                  <a:srgbClr val="242424"/>
                </a:solidFill>
                <a:effectLst/>
                <a:latin typeface="Segoe UI" panose="020B0502040204020203" pitchFamily="34" charset="0"/>
              </a:rPr>
              <a:t> suporta dados semiestruturados usando o tipo de dado SUPER e a linguagem </a:t>
            </a:r>
            <a:r>
              <a:rPr lang="pt-BR" sz="800" b="0" i="0" dirty="0" err="1">
                <a:solidFill>
                  <a:srgbClr val="242424"/>
                </a:solidFill>
                <a:effectLst/>
                <a:latin typeface="Segoe UI" panose="020B0502040204020203" pitchFamily="34" charset="0"/>
              </a:rPr>
              <a:t>PartiQL</a:t>
            </a:r>
            <a:r>
              <a:rPr lang="pt-BR" sz="800" b="0" i="0" dirty="0">
                <a:solidFill>
                  <a:srgbClr val="242424"/>
                </a:solidFill>
                <a:effectLst/>
                <a:latin typeface="Segoe UI" panose="020B0502040204020203" pitchFamily="34" charset="0"/>
              </a:rPr>
              <a:t>, permitindo a ingestão e consulta de dados JSON, </a:t>
            </a:r>
            <a:r>
              <a:rPr lang="pt-BR" sz="800" b="0" i="0" dirty="0" err="1">
                <a:solidFill>
                  <a:srgbClr val="242424"/>
                </a:solidFill>
                <a:effectLst/>
                <a:latin typeface="Segoe UI" panose="020B0502040204020203" pitchFamily="34" charset="0"/>
              </a:rPr>
              <a:t>Avro</a:t>
            </a:r>
            <a:r>
              <a:rPr lang="pt-BR" sz="800" b="0" i="0" dirty="0">
                <a:solidFill>
                  <a:srgbClr val="242424"/>
                </a:solidFill>
                <a:effectLst/>
                <a:latin typeface="Segoe UI" panose="020B0502040204020203" pitchFamily="34" charset="0"/>
              </a:rPr>
              <a:t>, e Ion</a:t>
            </a:r>
            <a:r>
              <a:rPr lang="pt-BR" sz="800" b="0" i="0" u="none" strike="noStrike" dirty="0">
                <a:solidFill>
                  <a:srgbClr val="242424"/>
                </a:solidFill>
                <a:effectLst/>
                <a:latin typeface="var(--fontFamilyBase)"/>
              </a:rPr>
              <a:t>1</a:t>
            </a:r>
            <a:r>
              <a:rPr lang="pt-BR" sz="800" u="none" strike="noStrike" dirty="0">
                <a:solidFill>
                  <a:srgbClr val="242424"/>
                </a:solidFill>
                <a:latin typeface="Segoe UI" panose="020B0502040204020203" pitchFamily="34" charset="0"/>
              </a:rPr>
              <a:t> </a:t>
            </a:r>
            <a:r>
              <a:rPr lang="pt-BR" sz="800" b="0" i="0" dirty="0">
                <a:solidFill>
                  <a:srgbClr val="242424"/>
                </a:solidFill>
                <a:effectLst/>
                <a:latin typeface="Segoe UI" panose="020B0502040204020203" pitchFamily="34" charset="0"/>
              </a:rPr>
              <a:t>Isso expande a capacidade do </a:t>
            </a:r>
            <a:r>
              <a:rPr lang="pt-BR" sz="800" b="0" i="0" dirty="0" err="1">
                <a:solidFill>
                  <a:srgbClr val="242424"/>
                </a:solidFill>
                <a:effectLst/>
                <a:latin typeface="Segoe UI" panose="020B0502040204020203" pitchFamily="34" charset="0"/>
              </a:rPr>
              <a:t>Redshift</a:t>
            </a:r>
            <a:r>
              <a:rPr lang="pt-BR" sz="800" b="0" i="0" dirty="0">
                <a:solidFill>
                  <a:srgbClr val="242424"/>
                </a:solidFill>
                <a:effectLst/>
                <a:latin typeface="Segoe UI" panose="020B0502040204020203" pitchFamily="34" charset="0"/>
              </a:rPr>
              <a:t> para integrar fontes de dados SQL e </a:t>
            </a:r>
            <a:r>
              <a:rPr lang="pt-BR" sz="800" b="0" i="0" dirty="0" err="1">
                <a:solidFill>
                  <a:srgbClr val="242424"/>
                </a:solidFill>
                <a:effectLst/>
                <a:latin typeface="Segoe UI" panose="020B0502040204020203" pitchFamily="34" charset="0"/>
              </a:rPr>
              <a:t>NoSQL</a:t>
            </a:r>
            <a:r>
              <a:rPr lang="pt-BR" sz="800" b="0" i="0" dirty="0">
                <a:solidFill>
                  <a:srgbClr val="242424"/>
                </a:solidFill>
                <a:effectLst/>
                <a:latin typeface="Segoe UI" panose="020B0502040204020203" pitchFamily="34" charset="0"/>
              </a:rPr>
              <a:t>.</a:t>
            </a:r>
          </a:p>
          <a:p>
            <a:pPr algn="l">
              <a:buFont typeface="+mj-lt"/>
              <a:buAutoNum type="arabicPeriod"/>
            </a:pPr>
            <a:r>
              <a:rPr lang="pt-BR" sz="800" b="1" i="0" dirty="0">
                <a:solidFill>
                  <a:srgbClr val="242424"/>
                </a:solidFill>
                <a:effectLst/>
                <a:latin typeface="Segoe UI" panose="020B0502040204020203" pitchFamily="34" charset="0"/>
              </a:rPr>
              <a:t>Google </a:t>
            </a:r>
            <a:r>
              <a:rPr lang="pt-BR" sz="800" b="1" i="0" dirty="0" err="1">
                <a:solidFill>
                  <a:srgbClr val="242424"/>
                </a:solidFill>
                <a:effectLst/>
                <a:latin typeface="Segoe UI" panose="020B0502040204020203" pitchFamily="34" charset="0"/>
              </a:rPr>
              <a:t>BigQuery</a:t>
            </a:r>
            <a:r>
              <a:rPr lang="pt-BR" sz="800" b="0" i="0" dirty="0">
                <a:solidFill>
                  <a:srgbClr val="242424"/>
                </a:solidFill>
                <a:effectLst/>
                <a:latin typeface="Segoe UI" panose="020B0502040204020203" pitchFamily="34" charset="0"/>
              </a:rPr>
              <a:t>: </a:t>
            </a:r>
            <a:r>
              <a:rPr lang="pt-BR" sz="800" b="0" i="0" dirty="0" err="1">
                <a:solidFill>
                  <a:srgbClr val="242424"/>
                </a:solidFill>
                <a:effectLst/>
                <a:latin typeface="Segoe UI" panose="020B0502040204020203" pitchFamily="34" charset="0"/>
              </a:rPr>
              <a:t>BigQuery</a:t>
            </a:r>
            <a:r>
              <a:rPr lang="pt-BR" sz="800" b="0" i="0" dirty="0">
                <a:solidFill>
                  <a:srgbClr val="242424"/>
                </a:solidFill>
                <a:effectLst/>
                <a:latin typeface="Segoe UI" panose="020B0502040204020203" pitchFamily="34" charset="0"/>
              </a:rPr>
              <a:t> é outro exemplo de data </a:t>
            </a:r>
            <a:r>
              <a:rPr lang="pt-BR" sz="800" b="0" i="0" dirty="0" err="1">
                <a:solidFill>
                  <a:srgbClr val="242424"/>
                </a:solidFill>
                <a:effectLst/>
                <a:latin typeface="Segoe UI" panose="020B0502040204020203" pitchFamily="34" charset="0"/>
              </a:rPr>
              <a:t>warehouse</a:t>
            </a:r>
            <a:r>
              <a:rPr lang="pt-BR" sz="800" b="0" i="0" dirty="0">
                <a:solidFill>
                  <a:srgbClr val="242424"/>
                </a:solidFill>
                <a:effectLst/>
                <a:latin typeface="Segoe UI" panose="020B0502040204020203" pitchFamily="34" charset="0"/>
              </a:rPr>
              <a:t> moderno que pode lidar com dados estruturados e semiestruturados, como JSON e </a:t>
            </a:r>
            <a:r>
              <a:rPr lang="pt-BR" sz="800" b="0" i="0" dirty="0" err="1">
                <a:solidFill>
                  <a:srgbClr val="242424"/>
                </a:solidFill>
                <a:effectLst/>
                <a:latin typeface="Segoe UI" panose="020B0502040204020203" pitchFamily="34" charset="0"/>
              </a:rPr>
              <a:t>Avro</a:t>
            </a:r>
            <a:r>
              <a:rPr lang="pt-BR" sz="800" b="0" i="0" dirty="0">
                <a:solidFill>
                  <a:srgbClr val="242424"/>
                </a:solidFill>
                <a:effectLst/>
                <a:latin typeface="Segoe UI" panose="020B0502040204020203" pitchFamily="34" charset="0"/>
              </a:rPr>
              <a:t>, e oferece suporte para consultas SQL.</a:t>
            </a:r>
          </a:p>
          <a:p>
            <a:pPr algn="l">
              <a:buFont typeface="+mj-lt"/>
              <a:buAutoNum type="arabicPeriod"/>
            </a:pPr>
            <a:r>
              <a:rPr lang="pt-BR" sz="800" b="1" i="0" dirty="0" err="1">
                <a:solidFill>
                  <a:srgbClr val="242424"/>
                </a:solidFill>
                <a:effectLst/>
                <a:latin typeface="Segoe UI" panose="020B0502040204020203" pitchFamily="34" charset="0"/>
              </a:rPr>
              <a:t>Snowflake</a:t>
            </a:r>
            <a:r>
              <a:rPr lang="pt-BR" sz="800" b="0" i="0" dirty="0">
                <a:solidFill>
                  <a:srgbClr val="242424"/>
                </a:solidFill>
                <a:effectLst/>
                <a:latin typeface="Segoe UI" panose="020B0502040204020203" pitchFamily="34" charset="0"/>
              </a:rPr>
              <a:t>: </a:t>
            </a:r>
            <a:r>
              <a:rPr lang="pt-BR" sz="800" b="0" i="0" dirty="0" err="1">
                <a:solidFill>
                  <a:srgbClr val="242424"/>
                </a:solidFill>
                <a:effectLst/>
                <a:latin typeface="Segoe UI" panose="020B0502040204020203" pitchFamily="34" charset="0"/>
              </a:rPr>
              <a:t>Snowflake</a:t>
            </a:r>
            <a:r>
              <a:rPr lang="pt-BR" sz="800" b="0" i="0" dirty="0">
                <a:solidFill>
                  <a:srgbClr val="242424"/>
                </a:solidFill>
                <a:effectLst/>
                <a:latin typeface="Segoe UI" panose="020B0502040204020203" pitchFamily="34" charset="0"/>
              </a:rPr>
              <a:t> permite o armazenamento e a consulta de dados estruturados, semiestruturados (como JSON, </a:t>
            </a:r>
            <a:r>
              <a:rPr lang="pt-BR" sz="800" b="0" i="0" dirty="0" err="1">
                <a:solidFill>
                  <a:srgbClr val="242424"/>
                </a:solidFill>
                <a:effectLst/>
                <a:latin typeface="Segoe UI" panose="020B0502040204020203" pitchFamily="34" charset="0"/>
              </a:rPr>
              <a:t>Avro</a:t>
            </a:r>
            <a:r>
              <a:rPr lang="pt-BR" sz="800" b="0" i="0" dirty="0">
                <a:solidFill>
                  <a:srgbClr val="242424"/>
                </a:solidFill>
                <a:effectLst/>
                <a:latin typeface="Segoe UI" panose="020B0502040204020203" pitchFamily="34" charset="0"/>
              </a:rPr>
              <a:t>, e Parquet) e não estruturados (como arquivos de imagem e vídeo).</a:t>
            </a:r>
          </a:p>
          <a:p>
            <a:pPr algn="l"/>
            <a:endParaRPr lang="pt-BR" sz="800" b="1" i="0" dirty="0">
              <a:solidFill>
                <a:srgbClr val="242424"/>
              </a:solidFill>
              <a:effectLst/>
              <a:latin typeface="Segoe UI" panose="020B0502040204020203" pitchFamily="34" charset="0"/>
            </a:endParaRPr>
          </a:p>
          <a:p>
            <a:pPr algn="l"/>
            <a:r>
              <a:rPr lang="pt-BR" sz="800" b="1" i="0" dirty="0" err="1">
                <a:solidFill>
                  <a:srgbClr val="242424"/>
                </a:solidFill>
                <a:effectLst/>
                <a:latin typeface="Segoe UI" panose="020B0502040204020203" pitchFamily="34" charset="0"/>
              </a:rPr>
              <a:t>Amazon</a:t>
            </a:r>
            <a:r>
              <a:rPr lang="pt-BR" sz="800" b="1" i="0" dirty="0">
                <a:solidFill>
                  <a:srgbClr val="242424"/>
                </a:solidFill>
                <a:effectLst/>
                <a:latin typeface="Segoe UI" panose="020B0502040204020203" pitchFamily="34" charset="0"/>
              </a:rPr>
              <a:t> </a:t>
            </a:r>
            <a:r>
              <a:rPr lang="pt-BR" sz="800" b="1" i="0" dirty="0" err="1">
                <a:solidFill>
                  <a:srgbClr val="242424"/>
                </a:solidFill>
                <a:effectLst/>
                <a:latin typeface="Segoe UI" panose="020B0502040204020203" pitchFamily="34" charset="0"/>
              </a:rPr>
              <a:t>Redshift</a:t>
            </a:r>
            <a:endParaRPr lang="pt-BR" sz="800" b="1" i="0" dirty="0">
              <a:solidFill>
                <a:srgbClr val="242424"/>
              </a:solidFill>
              <a:effectLst/>
              <a:latin typeface="Segoe UI" panose="020B0502040204020203" pitchFamily="34" charset="0"/>
            </a:endParaRPr>
          </a:p>
          <a:p>
            <a:pPr algn="l"/>
            <a:r>
              <a:rPr lang="pt-BR" sz="800" b="0" i="0" dirty="0" err="1">
                <a:solidFill>
                  <a:srgbClr val="242424"/>
                </a:solidFill>
                <a:effectLst/>
                <a:latin typeface="Segoe UI" panose="020B0502040204020203" pitchFamily="34" charset="0"/>
              </a:rPr>
              <a:t>Amazon</a:t>
            </a:r>
            <a:r>
              <a:rPr lang="pt-BR" sz="800" b="0" i="0" dirty="0">
                <a:solidFill>
                  <a:srgbClr val="242424"/>
                </a:solidFill>
                <a:effectLst/>
                <a:latin typeface="Segoe UI" panose="020B0502040204020203" pitchFamily="34" charset="0"/>
              </a:rPr>
              <a:t> </a:t>
            </a:r>
            <a:r>
              <a:rPr lang="pt-BR" sz="800" b="0" i="0" dirty="0" err="1">
                <a:solidFill>
                  <a:srgbClr val="242424"/>
                </a:solidFill>
                <a:effectLst/>
                <a:latin typeface="Segoe UI" panose="020B0502040204020203" pitchFamily="34" charset="0"/>
              </a:rPr>
              <a:t>Redshift</a:t>
            </a:r>
            <a:r>
              <a:rPr lang="pt-BR" sz="800" b="0" i="0" dirty="0">
                <a:solidFill>
                  <a:srgbClr val="242424"/>
                </a:solidFill>
                <a:effectLst/>
                <a:latin typeface="Segoe UI" panose="020B0502040204020203" pitchFamily="34" charset="0"/>
              </a:rPr>
              <a:t>, especificamente, suporta dados semiestruturados através do tipo de dado SUPER e da linguagem </a:t>
            </a:r>
            <a:r>
              <a:rPr lang="pt-BR" sz="800" b="0" i="0" dirty="0" err="1">
                <a:solidFill>
                  <a:srgbClr val="242424"/>
                </a:solidFill>
                <a:effectLst/>
                <a:latin typeface="Segoe UI" panose="020B0502040204020203" pitchFamily="34" charset="0"/>
              </a:rPr>
              <a:t>PartiQL</a:t>
            </a:r>
            <a:r>
              <a:rPr lang="pt-BR" sz="800" b="0" i="0" dirty="0">
                <a:solidFill>
                  <a:srgbClr val="242424"/>
                </a:solidFill>
                <a:effectLst/>
                <a:latin typeface="Segoe UI" panose="020B0502040204020203" pitchFamily="34" charset="0"/>
              </a:rPr>
              <a:t>. Isso permite que você armazene e consulte dados JSON e outros formatos semiestruturados de maneira eficiente;</a:t>
            </a:r>
          </a:p>
          <a:p>
            <a:pPr algn="l"/>
            <a:endParaRPr lang="pt-BR" sz="800" b="0" i="0" dirty="0">
              <a:solidFill>
                <a:srgbClr val="242424"/>
              </a:solidFill>
              <a:effectLst/>
              <a:latin typeface="Segoe UI" panose="020B0502040204020203" pitchFamily="34" charset="0"/>
            </a:endParaRPr>
          </a:p>
          <a:p>
            <a:r>
              <a:rPr lang="pt-BR" sz="800" dirty="0"/>
              <a:t>. Portanto, </a:t>
            </a:r>
            <a:r>
              <a:rPr lang="pt-BR" sz="800" dirty="0" err="1"/>
              <a:t>Redshift</a:t>
            </a:r>
            <a:r>
              <a:rPr lang="pt-BR" sz="800" dirty="0"/>
              <a:t> não se limita apenas a dados estruturados, mas também acomoda dados semiestruturados.</a:t>
            </a:r>
          </a:p>
        </p:txBody>
      </p:sp>
      <p:sp>
        <p:nvSpPr>
          <p:cNvPr id="9" name="CaixaDeTexto 8">
            <a:extLst>
              <a:ext uri="{FF2B5EF4-FFF2-40B4-BE49-F238E27FC236}">
                <a16:creationId xmlns:a16="http://schemas.microsoft.com/office/drawing/2014/main" id="{1B9B15C3-3820-BDA3-9664-3A153E4C98F9}"/>
              </a:ext>
            </a:extLst>
          </p:cNvPr>
          <p:cNvSpPr txBox="1"/>
          <p:nvPr/>
        </p:nvSpPr>
        <p:spPr>
          <a:xfrm>
            <a:off x="6511506" y="2987447"/>
            <a:ext cx="5108275" cy="2185214"/>
          </a:xfrm>
          <a:prstGeom prst="rect">
            <a:avLst/>
          </a:prstGeom>
          <a:noFill/>
        </p:spPr>
        <p:txBody>
          <a:bodyPr wrap="square">
            <a:spAutoFit/>
          </a:bodyPr>
          <a:lstStyle/>
          <a:p>
            <a:pPr algn="l"/>
            <a:r>
              <a:rPr lang="pt-BR" sz="800" b="1" i="0" dirty="0">
                <a:solidFill>
                  <a:srgbClr val="242424"/>
                </a:solidFill>
                <a:effectLst/>
                <a:latin typeface="Segoe UI" panose="020B0502040204020203" pitchFamily="34" charset="0"/>
              </a:rPr>
              <a:t>Data Warehouse</a:t>
            </a:r>
          </a:p>
          <a:p>
            <a:pPr algn="l"/>
            <a:r>
              <a:rPr lang="pt-BR" sz="800" b="0" i="0" dirty="0">
                <a:solidFill>
                  <a:srgbClr val="242424"/>
                </a:solidFill>
                <a:effectLst/>
                <a:latin typeface="Segoe UI" panose="020B0502040204020203" pitchFamily="34" charset="0"/>
              </a:rPr>
              <a:t>Um data </a:t>
            </a:r>
            <a:r>
              <a:rPr lang="pt-BR" sz="800" b="0" i="0" dirty="0" err="1">
                <a:solidFill>
                  <a:srgbClr val="242424"/>
                </a:solidFill>
                <a:effectLst/>
                <a:latin typeface="Segoe UI" panose="020B0502040204020203" pitchFamily="34" charset="0"/>
              </a:rPr>
              <a:t>warehouse</a:t>
            </a:r>
            <a:r>
              <a:rPr lang="pt-BR" sz="800" b="0" i="0" dirty="0">
                <a:solidFill>
                  <a:srgbClr val="242424"/>
                </a:solidFill>
                <a:effectLst/>
                <a:latin typeface="Segoe UI" panose="020B0502040204020203" pitchFamily="34" charset="0"/>
              </a:rPr>
              <a:t> é projetado para armazenar dados estruturados e é otimizado para consultas e análises rápidas. Os tipos de dados suportados incluem:</a:t>
            </a:r>
          </a:p>
          <a:p>
            <a:pPr algn="l">
              <a:buFont typeface="Arial" panose="020B0604020202020204" pitchFamily="34" charset="0"/>
              <a:buChar char="•"/>
            </a:pPr>
            <a:r>
              <a:rPr lang="pt-BR" sz="800" b="1" i="0" dirty="0">
                <a:solidFill>
                  <a:srgbClr val="242424"/>
                </a:solidFill>
                <a:effectLst/>
                <a:latin typeface="Segoe UI" panose="020B0502040204020203" pitchFamily="34" charset="0"/>
              </a:rPr>
              <a:t>Dados Estruturados</a:t>
            </a:r>
            <a:r>
              <a:rPr lang="pt-BR" sz="800" b="0" i="0" dirty="0">
                <a:solidFill>
                  <a:srgbClr val="242424"/>
                </a:solidFill>
                <a:effectLst/>
                <a:latin typeface="Segoe UI" panose="020B0502040204020203" pitchFamily="34" charset="0"/>
              </a:rPr>
              <a:t>: Tabelas relacionais com colunas e linhas, como dados de transações, registros financeiros, e relatórios de vendas.</a:t>
            </a:r>
          </a:p>
          <a:p>
            <a:pPr algn="l">
              <a:buFont typeface="Arial" panose="020B0604020202020204" pitchFamily="34" charset="0"/>
              <a:buChar char="•"/>
            </a:pPr>
            <a:r>
              <a:rPr lang="pt-BR" sz="800" b="1" i="0" dirty="0">
                <a:solidFill>
                  <a:srgbClr val="242424"/>
                </a:solidFill>
                <a:effectLst/>
                <a:latin typeface="Segoe UI" panose="020B0502040204020203" pitchFamily="34" charset="0"/>
              </a:rPr>
              <a:t>Dados Agregados</a:t>
            </a:r>
            <a:r>
              <a:rPr lang="pt-BR" sz="800" b="0" i="0" dirty="0">
                <a:solidFill>
                  <a:srgbClr val="242424"/>
                </a:solidFill>
                <a:effectLst/>
                <a:latin typeface="Segoe UI" panose="020B0502040204020203" pitchFamily="34" charset="0"/>
              </a:rPr>
              <a:t>: Dados resumidos ou agregados para facilitar análises, como totais mensais de vendas.</a:t>
            </a:r>
          </a:p>
          <a:p>
            <a:pPr algn="l"/>
            <a:r>
              <a:rPr lang="pt-BR" sz="800" b="1" i="0" dirty="0">
                <a:solidFill>
                  <a:srgbClr val="242424"/>
                </a:solidFill>
                <a:effectLst/>
                <a:latin typeface="Segoe UI" panose="020B0502040204020203" pitchFamily="34" charset="0"/>
              </a:rPr>
              <a:t>Data Lake</a:t>
            </a:r>
          </a:p>
          <a:p>
            <a:pPr algn="l"/>
            <a:r>
              <a:rPr lang="pt-BR" sz="800" b="0" i="0" dirty="0">
                <a:solidFill>
                  <a:srgbClr val="242424"/>
                </a:solidFill>
                <a:effectLst/>
                <a:latin typeface="Segoe UI" panose="020B0502040204020203" pitchFamily="34" charset="0"/>
              </a:rPr>
              <a:t>Um data </a:t>
            </a:r>
            <a:r>
              <a:rPr lang="pt-BR" sz="800" b="0" i="0" dirty="0" err="1">
                <a:solidFill>
                  <a:srgbClr val="242424"/>
                </a:solidFill>
                <a:effectLst/>
                <a:latin typeface="Segoe UI" panose="020B0502040204020203" pitchFamily="34" charset="0"/>
              </a:rPr>
              <a:t>lake</a:t>
            </a:r>
            <a:r>
              <a:rPr lang="pt-BR" sz="800" b="0" i="0" dirty="0">
                <a:solidFill>
                  <a:srgbClr val="242424"/>
                </a:solidFill>
                <a:effectLst/>
                <a:latin typeface="Segoe UI" panose="020B0502040204020203" pitchFamily="34" charset="0"/>
              </a:rPr>
              <a:t> é mais flexível e pode armazenar uma variedade maior de tipos de dados, incluindo:</a:t>
            </a:r>
          </a:p>
          <a:p>
            <a:pPr algn="l">
              <a:buFont typeface="Arial" panose="020B0604020202020204" pitchFamily="34" charset="0"/>
              <a:buChar char="•"/>
            </a:pPr>
            <a:r>
              <a:rPr lang="pt-BR" sz="800" b="1" i="0" dirty="0">
                <a:solidFill>
                  <a:srgbClr val="242424"/>
                </a:solidFill>
                <a:effectLst/>
                <a:latin typeface="Segoe UI" panose="020B0502040204020203" pitchFamily="34" charset="0"/>
              </a:rPr>
              <a:t>Dados Estruturados</a:t>
            </a:r>
            <a:r>
              <a:rPr lang="pt-BR" sz="800" b="0" i="0" dirty="0">
                <a:solidFill>
                  <a:srgbClr val="242424"/>
                </a:solidFill>
                <a:effectLst/>
                <a:latin typeface="Segoe UI" panose="020B0502040204020203" pitchFamily="34" charset="0"/>
              </a:rPr>
              <a:t>: Semelhante ao data </a:t>
            </a:r>
            <a:r>
              <a:rPr lang="pt-BR" sz="800" b="0" i="0" dirty="0" err="1">
                <a:solidFill>
                  <a:srgbClr val="242424"/>
                </a:solidFill>
                <a:effectLst/>
                <a:latin typeface="Segoe UI" panose="020B0502040204020203" pitchFamily="34" charset="0"/>
              </a:rPr>
              <a:t>warehouse</a:t>
            </a:r>
            <a:r>
              <a:rPr lang="pt-BR" sz="800" b="0" i="0" dirty="0">
                <a:solidFill>
                  <a:srgbClr val="242424"/>
                </a:solidFill>
                <a:effectLst/>
                <a:latin typeface="Segoe UI" panose="020B0502040204020203" pitchFamily="34" charset="0"/>
              </a:rPr>
              <a:t>, mas não necessariamente organizados em tabelas.</a:t>
            </a:r>
          </a:p>
          <a:p>
            <a:pPr algn="l">
              <a:buFont typeface="Arial" panose="020B0604020202020204" pitchFamily="34" charset="0"/>
              <a:buChar char="•"/>
            </a:pPr>
            <a:r>
              <a:rPr lang="pt-BR" sz="800" b="1" i="0" dirty="0">
                <a:solidFill>
                  <a:srgbClr val="242424"/>
                </a:solidFill>
                <a:effectLst/>
                <a:latin typeface="Segoe UI" panose="020B0502040204020203" pitchFamily="34" charset="0"/>
              </a:rPr>
              <a:t>Dados Semiestruturados</a:t>
            </a:r>
            <a:r>
              <a:rPr lang="pt-BR" sz="800" b="0" i="0" dirty="0">
                <a:solidFill>
                  <a:srgbClr val="242424"/>
                </a:solidFill>
                <a:effectLst/>
                <a:latin typeface="Segoe UI" panose="020B0502040204020203" pitchFamily="34" charset="0"/>
              </a:rPr>
              <a:t>: Dados que não seguem um esquema rígido, como arquivos JSON, XML, e logs de servidores.</a:t>
            </a:r>
          </a:p>
          <a:p>
            <a:pPr algn="l">
              <a:buFont typeface="Arial" panose="020B0604020202020204" pitchFamily="34" charset="0"/>
              <a:buChar char="•"/>
            </a:pPr>
            <a:r>
              <a:rPr lang="pt-BR" sz="800" b="1" i="0" dirty="0">
                <a:solidFill>
                  <a:srgbClr val="242424"/>
                </a:solidFill>
                <a:effectLst/>
                <a:latin typeface="Segoe UI" panose="020B0502040204020203" pitchFamily="34" charset="0"/>
              </a:rPr>
              <a:t>Dados Não Estruturados</a:t>
            </a:r>
            <a:r>
              <a:rPr lang="pt-BR" sz="800" b="0" i="0" dirty="0">
                <a:solidFill>
                  <a:srgbClr val="242424"/>
                </a:solidFill>
                <a:effectLst/>
                <a:latin typeface="Segoe UI" panose="020B0502040204020203" pitchFamily="34" charset="0"/>
              </a:rPr>
              <a:t>: Dados que não têm uma estrutura predefinida, como documentos de texto, imagens, vídeos, e arquivos de áudio.</a:t>
            </a:r>
          </a:p>
          <a:p>
            <a:pPr algn="l">
              <a:buFont typeface="Arial" panose="020B0604020202020204" pitchFamily="34" charset="0"/>
              <a:buChar char="•"/>
            </a:pPr>
            <a:r>
              <a:rPr lang="pt-BR" sz="800" b="1" i="0" dirty="0">
                <a:solidFill>
                  <a:srgbClr val="242424"/>
                </a:solidFill>
                <a:effectLst/>
                <a:latin typeface="Segoe UI" panose="020B0502040204020203" pitchFamily="34" charset="0"/>
              </a:rPr>
              <a:t>Dados Binários</a:t>
            </a:r>
            <a:r>
              <a:rPr lang="pt-BR" sz="800" b="0" i="0" dirty="0">
                <a:solidFill>
                  <a:srgbClr val="242424"/>
                </a:solidFill>
                <a:effectLst/>
                <a:latin typeface="Segoe UI" panose="020B0502040204020203" pitchFamily="34" charset="0"/>
              </a:rPr>
              <a:t>: Arquivos binários como imagens e vídeos.</a:t>
            </a:r>
          </a:p>
          <a:p>
            <a:pPr algn="l"/>
            <a:r>
              <a:rPr lang="pt-BR" sz="800" b="0" i="0" dirty="0">
                <a:solidFill>
                  <a:srgbClr val="242424"/>
                </a:solidFill>
                <a:effectLst/>
                <a:latin typeface="Segoe UI" panose="020B0502040204020203" pitchFamily="34" charset="0"/>
              </a:rPr>
              <a:t>Essas diferenças permitem que os data </a:t>
            </a:r>
            <a:r>
              <a:rPr lang="pt-BR" sz="800" b="0" i="0" dirty="0" err="1">
                <a:solidFill>
                  <a:srgbClr val="242424"/>
                </a:solidFill>
                <a:effectLst/>
                <a:latin typeface="Segoe UI" panose="020B0502040204020203" pitchFamily="34" charset="0"/>
              </a:rPr>
              <a:t>lakes</a:t>
            </a:r>
            <a:r>
              <a:rPr lang="pt-BR" sz="800" b="0" i="0" dirty="0">
                <a:solidFill>
                  <a:srgbClr val="242424"/>
                </a:solidFill>
                <a:effectLst/>
                <a:latin typeface="Segoe UI" panose="020B0502040204020203" pitchFamily="34" charset="0"/>
              </a:rPr>
              <a:t> sejam usados para armazenar grandes volumes de dados brutos de diversas fontes, enquanto os data </a:t>
            </a:r>
            <a:r>
              <a:rPr lang="pt-BR" sz="800" b="0" i="0" dirty="0" err="1">
                <a:solidFill>
                  <a:srgbClr val="242424"/>
                </a:solidFill>
                <a:effectLst/>
                <a:latin typeface="Segoe UI" panose="020B0502040204020203" pitchFamily="34" charset="0"/>
              </a:rPr>
              <a:t>warehouses</a:t>
            </a:r>
            <a:r>
              <a:rPr lang="pt-BR" sz="800" b="0" i="0" dirty="0">
                <a:solidFill>
                  <a:srgbClr val="242424"/>
                </a:solidFill>
                <a:effectLst/>
                <a:latin typeface="Segoe UI" panose="020B0502040204020203" pitchFamily="34" charset="0"/>
              </a:rPr>
              <a:t> são mais adequados para análises rápidas e relatórios baseados em dados bem organizados.</a:t>
            </a:r>
          </a:p>
        </p:txBody>
      </p:sp>
    </p:spTree>
    <p:extLst>
      <p:ext uri="{BB962C8B-B14F-4D97-AF65-F5344CB8AC3E}">
        <p14:creationId xmlns:p14="http://schemas.microsoft.com/office/powerpoint/2010/main" val="579755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1157103-ADF9-A9EC-125D-E58600A0FD4A}"/>
              </a:ext>
            </a:extLst>
          </p:cNvPr>
          <p:cNvPicPr>
            <a:picLocks noChangeAspect="1"/>
          </p:cNvPicPr>
          <p:nvPr/>
        </p:nvPicPr>
        <p:blipFill>
          <a:blip r:embed="rId2"/>
          <a:stretch>
            <a:fillRect/>
          </a:stretch>
        </p:blipFill>
        <p:spPr>
          <a:xfrm>
            <a:off x="3057525" y="0"/>
            <a:ext cx="6648450" cy="6858000"/>
          </a:xfrm>
          <a:prstGeom prst="rect">
            <a:avLst/>
          </a:prstGeom>
        </p:spPr>
      </p:pic>
    </p:spTree>
    <p:extLst>
      <p:ext uri="{BB962C8B-B14F-4D97-AF65-F5344CB8AC3E}">
        <p14:creationId xmlns:p14="http://schemas.microsoft.com/office/powerpoint/2010/main" val="3764998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CCBA076-E8BD-FB4B-FE76-A2A82698C487}"/>
              </a:ext>
            </a:extLst>
          </p:cNvPr>
          <p:cNvPicPr>
            <a:picLocks noChangeAspect="1"/>
          </p:cNvPicPr>
          <p:nvPr/>
        </p:nvPicPr>
        <p:blipFill>
          <a:blip r:embed="rId2"/>
          <a:stretch>
            <a:fillRect/>
          </a:stretch>
        </p:blipFill>
        <p:spPr>
          <a:xfrm>
            <a:off x="2654540" y="0"/>
            <a:ext cx="6882920" cy="6858000"/>
          </a:xfrm>
          <a:prstGeom prst="rect">
            <a:avLst/>
          </a:prstGeom>
        </p:spPr>
      </p:pic>
    </p:spTree>
    <p:extLst>
      <p:ext uri="{BB962C8B-B14F-4D97-AF65-F5344CB8AC3E}">
        <p14:creationId xmlns:p14="http://schemas.microsoft.com/office/powerpoint/2010/main" val="1070396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08573D-1C0F-2EC4-313A-42EC0B15418E}"/>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7AE86361-FED6-FEFD-A452-E023F820C47B}"/>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3A709570-3E49-FF79-92A3-98B3CA76B655}"/>
              </a:ext>
            </a:extLst>
          </p:cNvPr>
          <p:cNvPicPr>
            <a:picLocks noChangeAspect="1"/>
          </p:cNvPicPr>
          <p:nvPr/>
        </p:nvPicPr>
        <p:blipFill>
          <a:blip r:embed="rId2"/>
          <a:stretch>
            <a:fillRect/>
          </a:stretch>
        </p:blipFill>
        <p:spPr>
          <a:xfrm>
            <a:off x="837744" y="63716"/>
            <a:ext cx="10516511" cy="6730567"/>
          </a:xfrm>
          <a:prstGeom prst="rect">
            <a:avLst/>
          </a:prstGeom>
        </p:spPr>
      </p:pic>
    </p:spTree>
    <p:extLst>
      <p:ext uri="{BB962C8B-B14F-4D97-AF65-F5344CB8AC3E}">
        <p14:creationId xmlns:p14="http://schemas.microsoft.com/office/powerpoint/2010/main" val="3750664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6BFA7096-6B4D-73C8-1F84-0549FA226DA0}"/>
              </a:ext>
            </a:extLst>
          </p:cNvPr>
          <p:cNvPicPr>
            <a:picLocks noChangeAspect="1"/>
          </p:cNvPicPr>
          <p:nvPr/>
        </p:nvPicPr>
        <p:blipFill>
          <a:blip r:embed="rId2"/>
          <a:stretch>
            <a:fillRect/>
          </a:stretch>
        </p:blipFill>
        <p:spPr>
          <a:xfrm>
            <a:off x="1711325" y="0"/>
            <a:ext cx="8769350" cy="6858000"/>
          </a:xfrm>
          <a:prstGeom prst="rect">
            <a:avLst/>
          </a:prstGeom>
        </p:spPr>
      </p:pic>
    </p:spTree>
    <p:extLst>
      <p:ext uri="{BB962C8B-B14F-4D97-AF65-F5344CB8AC3E}">
        <p14:creationId xmlns:p14="http://schemas.microsoft.com/office/powerpoint/2010/main" val="3926408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2F9E9-237D-BEB3-7709-1DD001C523D8}"/>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B7E9DB8-51FA-E772-9CA3-49F396494DF9}"/>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4209765B-8591-0A72-7248-46D300ABB460}"/>
              </a:ext>
            </a:extLst>
          </p:cNvPr>
          <p:cNvPicPr>
            <a:picLocks noChangeAspect="1"/>
          </p:cNvPicPr>
          <p:nvPr/>
        </p:nvPicPr>
        <p:blipFill>
          <a:blip r:embed="rId2"/>
          <a:stretch>
            <a:fillRect/>
          </a:stretch>
        </p:blipFill>
        <p:spPr>
          <a:xfrm>
            <a:off x="817867" y="0"/>
            <a:ext cx="10556265" cy="6858000"/>
          </a:xfrm>
          <a:prstGeom prst="rect">
            <a:avLst/>
          </a:prstGeom>
        </p:spPr>
      </p:pic>
    </p:spTree>
    <p:extLst>
      <p:ext uri="{BB962C8B-B14F-4D97-AF65-F5344CB8AC3E}">
        <p14:creationId xmlns:p14="http://schemas.microsoft.com/office/powerpoint/2010/main" val="3461756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D57CAAA-336D-DFD7-B580-5BAAFEE52436}"/>
              </a:ext>
            </a:extLst>
          </p:cNvPr>
          <p:cNvPicPr>
            <a:picLocks noChangeAspect="1"/>
          </p:cNvPicPr>
          <p:nvPr/>
        </p:nvPicPr>
        <p:blipFill>
          <a:blip r:embed="rId2"/>
          <a:stretch>
            <a:fillRect/>
          </a:stretch>
        </p:blipFill>
        <p:spPr>
          <a:xfrm>
            <a:off x="2010194" y="0"/>
            <a:ext cx="8171612" cy="6858000"/>
          </a:xfrm>
          <a:prstGeom prst="rect">
            <a:avLst/>
          </a:prstGeom>
        </p:spPr>
      </p:pic>
    </p:spTree>
    <p:extLst>
      <p:ext uri="{BB962C8B-B14F-4D97-AF65-F5344CB8AC3E}">
        <p14:creationId xmlns:p14="http://schemas.microsoft.com/office/powerpoint/2010/main" val="2314005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hlinkClick r:id="" action="ppaction://customshow?id=12&amp;return=true"/>
            <a:extLst>
              <a:ext uri="{FF2B5EF4-FFF2-40B4-BE49-F238E27FC236}">
                <a16:creationId xmlns:a16="http://schemas.microsoft.com/office/drawing/2014/main" id="{09BEF270-BB13-F6CD-9295-0AD38ED62837}"/>
              </a:ext>
            </a:extLst>
          </p:cNvPr>
          <p:cNvPicPr>
            <a:picLocks noChangeAspect="1"/>
          </p:cNvPicPr>
          <p:nvPr/>
        </p:nvPicPr>
        <p:blipFill>
          <a:blip r:embed="rId2"/>
          <a:stretch>
            <a:fillRect/>
          </a:stretch>
        </p:blipFill>
        <p:spPr>
          <a:xfrm>
            <a:off x="310395" y="1133804"/>
            <a:ext cx="4934465" cy="4499245"/>
          </a:xfrm>
          <a:prstGeom prst="rect">
            <a:avLst/>
          </a:prstGeom>
        </p:spPr>
      </p:pic>
      <p:sp>
        <p:nvSpPr>
          <p:cNvPr id="5" name="CaixaDeTexto 4">
            <a:extLst>
              <a:ext uri="{FF2B5EF4-FFF2-40B4-BE49-F238E27FC236}">
                <a16:creationId xmlns:a16="http://schemas.microsoft.com/office/drawing/2014/main" id="{D41FED06-19DB-9CC3-ED89-AFD5C3B589B7}"/>
              </a:ext>
            </a:extLst>
          </p:cNvPr>
          <p:cNvSpPr txBox="1"/>
          <p:nvPr/>
        </p:nvSpPr>
        <p:spPr>
          <a:xfrm>
            <a:off x="1366086" y="724844"/>
            <a:ext cx="2823082" cy="369332"/>
          </a:xfrm>
          <a:prstGeom prst="rect">
            <a:avLst/>
          </a:prstGeom>
          <a:noFill/>
        </p:spPr>
        <p:txBody>
          <a:bodyPr wrap="none" rtlCol="0">
            <a:spAutoFit/>
          </a:bodyPr>
          <a:lstStyle/>
          <a:p>
            <a:pPr algn="ctr"/>
            <a:r>
              <a:rPr lang="en-US" b="1" dirty="0"/>
              <a:t>Datawarehouse Framework</a:t>
            </a:r>
            <a:endParaRPr lang="pt-BR" b="1" dirty="0"/>
          </a:p>
        </p:txBody>
      </p:sp>
      <p:pic>
        <p:nvPicPr>
          <p:cNvPr id="6" name="Imagem 5">
            <a:hlinkClick r:id="" action="ppaction://customshow?id=13&amp;return=true"/>
            <a:extLst>
              <a:ext uri="{FF2B5EF4-FFF2-40B4-BE49-F238E27FC236}">
                <a16:creationId xmlns:a16="http://schemas.microsoft.com/office/drawing/2014/main" id="{B346D91E-CA06-D02E-A5E7-6E9686052253}"/>
              </a:ext>
            </a:extLst>
          </p:cNvPr>
          <p:cNvPicPr>
            <a:picLocks noChangeAspect="1"/>
          </p:cNvPicPr>
          <p:nvPr/>
        </p:nvPicPr>
        <p:blipFill>
          <a:blip r:embed="rId3"/>
          <a:stretch>
            <a:fillRect/>
          </a:stretch>
        </p:blipFill>
        <p:spPr>
          <a:xfrm>
            <a:off x="6185140" y="1094176"/>
            <a:ext cx="5787590" cy="4538873"/>
          </a:xfrm>
          <a:prstGeom prst="rect">
            <a:avLst/>
          </a:prstGeom>
        </p:spPr>
      </p:pic>
      <p:sp>
        <p:nvSpPr>
          <p:cNvPr id="7" name="CaixaDeTexto 6">
            <a:extLst>
              <a:ext uri="{FF2B5EF4-FFF2-40B4-BE49-F238E27FC236}">
                <a16:creationId xmlns:a16="http://schemas.microsoft.com/office/drawing/2014/main" id="{FB0C6A34-69F0-8AB1-8DA0-7E41F98F6389}"/>
              </a:ext>
            </a:extLst>
          </p:cNvPr>
          <p:cNvSpPr txBox="1"/>
          <p:nvPr/>
        </p:nvSpPr>
        <p:spPr>
          <a:xfrm>
            <a:off x="8319547" y="764472"/>
            <a:ext cx="1901996" cy="369332"/>
          </a:xfrm>
          <a:prstGeom prst="rect">
            <a:avLst/>
          </a:prstGeom>
          <a:noFill/>
        </p:spPr>
        <p:txBody>
          <a:bodyPr wrap="none" rtlCol="0">
            <a:spAutoFit/>
          </a:bodyPr>
          <a:lstStyle/>
          <a:p>
            <a:pPr algn="ctr"/>
            <a:r>
              <a:rPr lang="en-US" b="1" dirty="0"/>
              <a:t>Lake Framework</a:t>
            </a:r>
            <a:endParaRPr lang="pt-BR" b="1" dirty="0"/>
          </a:p>
        </p:txBody>
      </p:sp>
      <p:sp>
        <p:nvSpPr>
          <p:cNvPr id="10" name="Matome">
            <a:extLst>
              <a:ext uri="{FF2B5EF4-FFF2-40B4-BE49-F238E27FC236}">
                <a16:creationId xmlns:a16="http://schemas.microsoft.com/office/drawing/2014/main" id="{3BB518FA-19D6-F264-5AD1-FBB2F027285F}"/>
              </a:ext>
            </a:extLst>
          </p:cNvPr>
          <p:cNvSpPr/>
          <p:nvPr/>
        </p:nvSpPr>
        <p:spPr>
          <a:xfrm>
            <a:off x="12700" y="6273800"/>
            <a:ext cx="12192000" cy="584200"/>
          </a:xfrm>
          <a:prstGeom prst="rect">
            <a:avLst/>
          </a:prstGeom>
          <a:solidFill>
            <a:srgbClr val="FFFF00"/>
          </a:solidFill>
          <a:ln w="285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000000"/>
                </a:solidFill>
              </a:rPr>
              <a:t>Conceitualmente, a escolha entre essas plataformas depende das necessidades específicas do projeto, uma vez que possuem propósitos e features diferentes. </a:t>
            </a:r>
          </a:p>
        </p:txBody>
      </p:sp>
      <p:pic>
        <p:nvPicPr>
          <p:cNvPr id="11" name="hspLogo" descr="selo B">
            <a:extLst>
              <a:ext uri="{FF2B5EF4-FFF2-40B4-BE49-F238E27FC236}">
                <a16:creationId xmlns:a16="http://schemas.microsoft.com/office/drawing/2014/main" id="{13007296-1207-7C85-0B77-55335C7A8B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3766789C-C514-80EE-2811-F3B3B4F83A96}"/>
              </a:ext>
            </a:extLst>
          </p:cNvPr>
          <p:cNvSpPr txBox="1"/>
          <p:nvPr/>
        </p:nvSpPr>
        <p:spPr>
          <a:xfrm>
            <a:off x="5514549" y="381600"/>
            <a:ext cx="1162947" cy="369332"/>
          </a:xfrm>
          <a:prstGeom prst="rect">
            <a:avLst/>
          </a:prstGeom>
          <a:noFill/>
        </p:spPr>
        <p:txBody>
          <a:bodyPr wrap="none" rtlCol="0">
            <a:spAutoFit/>
          </a:bodyPr>
          <a:lstStyle/>
          <a:p>
            <a:pPr algn="ctr"/>
            <a:r>
              <a:rPr lang="en-US" b="1" dirty="0"/>
              <a:t>Overview</a:t>
            </a:r>
            <a:endParaRPr lang="pt-BR" b="1" dirty="0"/>
          </a:p>
        </p:txBody>
      </p:sp>
      <p:pic>
        <p:nvPicPr>
          <p:cNvPr id="1028" name="Picture 4" descr="O Big Data Vale Para a Logística de Entregas? - Comprovei">
            <a:extLst>
              <a:ext uri="{FF2B5EF4-FFF2-40B4-BE49-F238E27FC236}">
                <a16:creationId xmlns:a16="http://schemas.microsoft.com/office/drawing/2014/main" id="{C571E6B8-FDBB-0922-DB7B-9045B30BF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5016" y="3251642"/>
            <a:ext cx="863470" cy="52144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Agrupar 16">
            <a:extLst>
              <a:ext uri="{FF2B5EF4-FFF2-40B4-BE49-F238E27FC236}">
                <a16:creationId xmlns:a16="http://schemas.microsoft.com/office/drawing/2014/main" id="{C54CCD29-5204-EB27-0EF6-2FD5C02B0485}"/>
              </a:ext>
            </a:extLst>
          </p:cNvPr>
          <p:cNvGrpSpPr/>
          <p:nvPr/>
        </p:nvGrpSpPr>
        <p:grpSpPr>
          <a:xfrm>
            <a:off x="4189168" y="2216989"/>
            <a:ext cx="940270" cy="2402635"/>
            <a:chOff x="4189168" y="2318191"/>
            <a:chExt cx="940270" cy="2301433"/>
          </a:xfrm>
        </p:grpSpPr>
        <p:sp>
          <p:nvSpPr>
            <p:cNvPr id="13" name="Retângulo: Cantos Arredondados 12">
              <a:extLst>
                <a:ext uri="{FF2B5EF4-FFF2-40B4-BE49-F238E27FC236}">
                  <a16:creationId xmlns:a16="http://schemas.microsoft.com/office/drawing/2014/main" id="{2ABC62D5-4656-50AA-C17D-3081AF381BD6}"/>
                </a:ext>
              </a:extLst>
            </p:cNvPr>
            <p:cNvSpPr/>
            <p:nvPr/>
          </p:nvSpPr>
          <p:spPr>
            <a:xfrm>
              <a:off x="4189168" y="2337241"/>
              <a:ext cx="914400" cy="2282383"/>
            </a:xfrm>
            <a:prstGeom prst="roundRect">
              <a:avLst/>
            </a:prstGeom>
            <a:solidFill>
              <a:schemeClr val="accent6">
                <a:lumMod val="75000"/>
                <a:alpha val="1215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8A5A5F04-DF5D-DDBD-CA10-49D6FD16EC5E}"/>
                </a:ext>
              </a:extLst>
            </p:cNvPr>
            <p:cNvSpPr txBox="1"/>
            <p:nvPr/>
          </p:nvSpPr>
          <p:spPr>
            <a:xfrm>
              <a:off x="4212199" y="2318191"/>
              <a:ext cx="917239" cy="291671"/>
            </a:xfrm>
            <a:prstGeom prst="rect">
              <a:avLst/>
            </a:prstGeom>
            <a:noFill/>
          </p:spPr>
          <p:txBody>
            <a:bodyPr wrap="none" rtlCol="0">
              <a:spAutoFit/>
            </a:bodyPr>
            <a:lstStyle/>
            <a:p>
              <a:pPr algn="ctr"/>
              <a:r>
                <a:rPr lang="pt-BR" sz="700" b="1" dirty="0">
                  <a:solidFill>
                    <a:schemeClr val="accent6">
                      <a:lumMod val="75000"/>
                    </a:schemeClr>
                  </a:solidFill>
                </a:rPr>
                <a:t>Oportunidade HDA </a:t>
              </a:r>
            </a:p>
            <a:p>
              <a:pPr algn="ctr"/>
              <a:r>
                <a:rPr lang="pt-BR" sz="700" b="1" dirty="0">
                  <a:solidFill>
                    <a:schemeClr val="accent6">
                      <a:lumMod val="75000"/>
                    </a:schemeClr>
                  </a:solidFill>
                </a:rPr>
                <a:t>STEP 2</a:t>
              </a:r>
            </a:p>
          </p:txBody>
        </p:sp>
      </p:grpSp>
      <p:sp>
        <p:nvSpPr>
          <p:cNvPr id="18" name="Botão de Ação: Obter Informações 17">
            <a:hlinkClick r:id="" action="ppaction://customshow?id=16&amp;return=true" highlightClick="1"/>
            <a:extLst>
              <a:ext uri="{FF2B5EF4-FFF2-40B4-BE49-F238E27FC236}">
                <a16:creationId xmlns:a16="http://schemas.microsoft.com/office/drawing/2014/main" id="{8E4302E6-5851-D5C6-074F-59D4EAC3D451}"/>
              </a:ext>
            </a:extLst>
          </p:cNvPr>
          <p:cNvSpPr/>
          <p:nvPr/>
        </p:nvSpPr>
        <p:spPr>
          <a:xfrm>
            <a:off x="4904519" y="2593790"/>
            <a:ext cx="176018" cy="228935"/>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606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FF7DF-9E59-6CEF-F726-BF9896EF50B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C5F702A-4626-DD9D-A509-1F2A1A55E39E}"/>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36FE75BF-C70D-BCF9-05A3-A58457161339}"/>
              </a:ext>
            </a:extLst>
          </p:cNvPr>
          <p:cNvPicPr>
            <a:picLocks noChangeAspect="1"/>
          </p:cNvPicPr>
          <p:nvPr/>
        </p:nvPicPr>
        <p:blipFill>
          <a:blip r:embed="rId2"/>
          <a:stretch>
            <a:fillRect/>
          </a:stretch>
        </p:blipFill>
        <p:spPr>
          <a:xfrm>
            <a:off x="1435125" y="0"/>
            <a:ext cx="9321750" cy="6858000"/>
          </a:xfrm>
          <a:prstGeom prst="rect">
            <a:avLst/>
          </a:prstGeom>
        </p:spPr>
      </p:pic>
    </p:spTree>
    <p:extLst>
      <p:ext uri="{BB962C8B-B14F-4D97-AF65-F5344CB8AC3E}">
        <p14:creationId xmlns:p14="http://schemas.microsoft.com/office/powerpoint/2010/main" val="3641334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3D438FE9-69F1-76AB-C5D0-AA69346E374E}"/>
              </a:ext>
            </a:extLst>
          </p:cNvPr>
          <p:cNvPicPr>
            <a:picLocks noChangeAspect="1"/>
          </p:cNvPicPr>
          <p:nvPr/>
        </p:nvPicPr>
        <p:blipFill>
          <a:blip r:embed="rId2"/>
          <a:stretch>
            <a:fillRect/>
          </a:stretch>
        </p:blipFill>
        <p:spPr>
          <a:xfrm>
            <a:off x="1480457" y="0"/>
            <a:ext cx="9753600" cy="6858000"/>
          </a:xfrm>
          <a:prstGeom prst="rect">
            <a:avLst/>
          </a:prstGeom>
        </p:spPr>
      </p:pic>
    </p:spTree>
    <p:extLst>
      <p:ext uri="{BB962C8B-B14F-4D97-AF65-F5344CB8AC3E}">
        <p14:creationId xmlns:p14="http://schemas.microsoft.com/office/powerpoint/2010/main" val="2189723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09F1E8E-66EA-6421-D721-19D8EA86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837" y="852049"/>
            <a:ext cx="5312885" cy="55145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1692B33B-7C48-2C7C-67CC-954A0D592F7C}"/>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hspLogo" descr="selo B">
            <a:extLst>
              <a:ext uri="{FF2B5EF4-FFF2-40B4-BE49-F238E27FC236}">
                <a16:creationId xmlns:a16="http://schemas.microsoft.com/office/drawing/2014/main" id="{B7906DD9-9E5F-DB83-5785-0108C749B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6FC2E2C3-5F3C-46D8-DCDD-F0BBA3BD373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dirty="0">
                <a:solidFill>
                  <a:schemeClr val="bg1"/>
                </a:solidFill>
              </a:rPr>
              <a:t>PROJETO LAKEHOUSE AWS DA HDA</a:t>
            </a:r>
            <a:endParaRPr lang="pt-BR" b="1" u="sng" dirty="0">
              <a:solidFill>
                <a:schemeClr val="bg1"/>
              </a:solidFill>
            </a:endParaRPr>
          </a:p>
        </p:txBody>
      </p:sp>
      <p:sp>
        <p:nvSpPr>
          <p:cNvPr id="9" name="CaixaDeTexto 8">
            <a:extLst>
              <a:ext uri="{FF2B5EF4-FFF2-40B4-BE49-F238E27FC236}">
                <a16:creationId xmlns:a16="http://schemas.microsoft.com/office/drawing/2014/main" id="{DDBD90ED-DF99-2D70-B043-F58907E77BA8}"/>
              </a:ext>
            </a:extLst>
          </p:cNvPr>
          <p:cNvSpPr txBox="1"/>
          <p:nvPr/>
        </p:nvSpPr>
        <p:spPr>
          <a:xfrm>
            <a:off x="4831238" y="552740"/>
            <a:ext cx="3924301" cy="307777"/>
          </a:xfrm>
          <a:prstGeom prst="rect">
            <a:avLst/>
          </a:prstGeom>
          <a:noFill/>
        </p:spPr>
        <p:txBody>
          <a:bodyPr wrap="square">
            <a:spAutoFit/>
          </a:bodyPr>
          <a:lstStyle/>
          <a:p>
            <a:r>
              <a:rPr lang="pt-BR" sz="1400" b="1" dirty="0"/>
              <a:t>5) BA com Analistas de dados na HDA</a:t>
            </a:r>
          </a:p>
        </p:txBody>
      </p:sp>
      <p:sp>
        <p:nvSpPr>
          <p:cNvPr id="10" name="CaixaDeTexto 9">
            <a:extLst>
              <a:ext uri="{FF2B5EF4-FFF2-40B4-BE49-F238E27FC236}">
                <a16:creationId xmlns:a16="http://schemas.microsoft.com/office/drawing/2014/main" id="{4F204937-446D-913E-FCC0-D6236EC275B0}"/>
              </a:ext>
            </a:extLst>
          </p:cNvPr>
          <p:cNvSpPr txBox="1"/>
          <p:nvPr/>
        </p:nvSpPr>
        <p:spPr>
          <a:xfrm>
            <a:off x="10346851" y="847143"/>
            <a:ext cx="1441449" cy="307777"/>
          </a:xfrm>
          <a:prstGeom prst="rect">
            <a:avLst/>
          </a:prstGeom>
          <a:noFill/>
        </p:spPr>
        <p:txBody>
          <a:bodyPr wrap="square">
            <a:spAutoFit/>
          </a:bodyPr>
          <a:lstStyle/>
          <a:p>
            <a:r>
              <a:rPr lang="pt-BR" sz="1400" b="1" dirty="0"/>
              <a:t>6) Outros</a:t>
            </a:r>
          </a:p>
        </p:txBody>
      </p:sp>
      <p:sp>
        <p:nvSpPr>
          <p:cNvPr id="11" name="Retângulo 10">
            <a:extLst>
              <a:ext uri="{FF2B5EF4-FFF2-40B4-BE49-F238E27FC236}">
                <a16:creationId xmlns:a16="http://schemas.microsoft.com/office/drawing/2014/main" id="{629C9314-48A0-BB9E-A919-32D2D8F8305F}"/>
              </a:ext>
            </a:extLst>
          </p:cNvPr>
          <p:cNvSpPr/>
          <p:nvPr/>
        </p:nvSpPr>
        <p:spPr>
          <a:xfrm>
            <a:off x="10439400" y="1130300"/>
            <a:ext cx="1600200" cy="15875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ysClr val="windowText" lastClr="000000"/>
                </a:solidFill>
              </a:rPr>
              <a:t>....</a:t>
            </a:r>
          </a:p>
        </p:txBody>
      </p:sp>
      <p:sp>
        <p:nvSpPr>
          <p:cNvPr id="12" name="CaixaDeTexto 11">
            <a:extLst>
              <a:ext uri="{FF2B5EF4-FFF2-40B4-BE49-F238E27FC236}">
                <a16:creationId xmlns:a16="http://schemas.microsoft.com/office/drawing/2014/main" id="{49D6727A-A2FE-1DD7-CE5C-FC7607594ED7}"/>
              </a:ext>
            </a:extLst>
          </p:cNvPr>
          <p:cNvSpPr txBox="1"/>
          <p:nvPr/>
        </p:nvSpPr>
        <p:spPr>
          <a:xfrm>
            <a:off x="100012" y="1853821"/>
            <a:ext cx="4600575" cy="307777"/>
          </a:xfrm>
          <a:prstGeom prst="rect">
            <a:avLst/>
          </a:prstGeom>
          <a:noFill/>
        </p:spPr>
        <p:txBody>
          <a:bodyPr wrap="square">
            <a:spAutoFit/>
          </a:bodyPr>
          <a:lstStyle/>
          <a:p>
            <a:r>
              <a:rPr lang="pt-BR" sz="1400" b="1" dirty="0"/>
              <a:t>2) Comissão de dados Corporativa;</a:t>
            </a:r>
          </a:p>
        </p:txBody>
      </p:sp>
      <p:sp>
        <p:nvSpPr>
          <p:cNvPr id="13" name="CaixaDeTexto 12">
            <a:extLst>
              <a:ext uri="{FF2B5EF4-FFF2-40B4-BE49-F238E27FC236}">
                <a16:creationId xmlns:a16="http://schemas.microsoft.com/office/drawing/2014/main" id="{1C253C2B-E384-8408-9634-13A7187703EA}"/>
              </a:ext>
            </a:extLst>
          </p:cNvPr>
          <p:cNvSpPr txBox="1"/>
          <p:nvPr/>
        </p:nvSpPr>
        <p:spPr>
          <a:xfrm>
            <a:off x="100012" y="2587445"/>
            <a:ext cx="4446109" cy="523220"/>
          </a:xfrm>
          <a:prstGeom prst="rect">
            <a:avLst/>
          </a:prstGeom>
          <a:noFill/>
        </p:spPr>
        <p:txBody>
          <a:bodyPr wrap="square">
            <a:spAutoFit/>
          </a:bodyPr>
          <a:lstStyle/>
          <a:p>
            <a:pPr algn="just"/>
            <a:r>
              <a:rPr lang="pt-BR" sz="1400" b="1" dirty="0"/>
              <a:t>3) Backlog de temas de dados por BA a ser priorizado a cada 6meses com a comissão de dados;</a:t>
            </a:r>
          </a:p>
        </p:txBody>
      </p:sp>
      <p:sp>
        <p:nvSpPr>
          <p:cNvPr id="14" name="CaixaDeTexto 13">
            <a:extLst>
              <a:ext uri="{FF2B5EF4-FFF2-40B4-BE49-F238E27FC236}">
                <a16:creationId xmlns:a16="http://schemas.microsoft.com/office/drawing/2014/main" id="{D06E1E91-816C-8BB8-CA33-FF77CA224354}"/>
              </a:ext>
            </a:extLst>
          </p:cNvPr>
          <p:cNvSpPr txBox="1"/>
          <p:nvPr/>
        </p:nvSpPr>
        <p:spPr>
          <a:xfrm>
            <a:off x="100013" y="639894"/>
            <a:ext cx="4479926" cy="523220"/>
          </a:xfrm>
          <a:prstGeom prst="rect">
            <a:avLst/>
          </a:prstGeom>
          <a:noFill/>
        </p:spPr>
        <p:txBody>
          <a:bodyPr wrap="square">
            <a:spAutoFit/>
          </a:bodyPr>
          <a:lstStyle>
            <a:defPPr>
              <a:defRPr lang="pt-BR"/>
            </a:defPPr>
            <a:lvl1pPr>
              <a:defRPr b="1"/>
            </a:lvl1pPr>
          </a:lstStyle>
          <a:p>
            <a:r>
              <a:rPr lang="pt-BR" sz="1400" dirty="0"/>
              <a:t>1) Estruturar Time de dados / área de Governança de Dados na HDA;</a:t>
            </a:r>
          </a:p>
        </p:txBody>
      </p:sp>
      <p:sp>
        <p:nvSpPr>
          <p:cNvPr id="16" name="CaixaDeTexto 15">
            <a:extLst>
              <a:ext uri="{FF2B5EF4-FFF2-40B4-BE49-F238E27FC236}">
                <a16:creationId xmlns:a16="http://schemas.microsoft.com/office/drawing/2014/main" id="{A68636D5-E8DF-05E3-E94E-82653B2F3DAB}"/>
              </a:ext>
            </a:extLst>
          </p:cNvPr>
          <p:cNvSpPr txBox="1"/>
          <p:nvPr/>
        </p:nvSpPr>
        <p:spPr>
          <a:xfrm>
            <a:off x="9492135" y="633850"/>
            <a:ext cx="1077916" cy="261610"/>
          </a:xfrm>
          <a:prstGeom prst="rect">
            <a:avLst/>
          </a:prstGeom>
          <a:noFill/>
        </p:spPr>
        <p:txBody>
          <a:bodyPr wrap="square">
            <a:spAutoFit/>
          </a:bodyPr>
          <a:lstStyle/>
          <a:p>
            <a:pPr algn="just"/>
            <a:r>
              <a:rPr lang="pt-BR" sz="1050" i="1" dirty="0"/>
              <a:t>Data </a:t>
            </a:r>
            <a:r>
              <a:rPr lang="pt-BR" sz="1050" i="1" dirty="0" err="1"/>
              <a:t>driven</a:t>
            </a:r>
            <a:r>
              <a:rPr lang="pt-BR" sz="1050" i="1" dirty="0"/>
              <a:t>;</a:t>
            </a:r>
          </a:p>
        </p:txBody>
      </p:sp>
      <p:pic>
        <p:nvPicPr>
          <p:cNvPr id="18" name="Imagem 17" descr="Tabela&#10;&#10;Descrição gerada automaticamente">
            <a:extLst>
              <a:ext uri="{FF2B5EF4-FFF2-40B4-BE49-F238E27FC236}">
                <a16:creationId xmlns:a16="http://schemas.microsoft.com/office/drawing/2014/main" id="{539E01DC-FD21-E032-1583-3ED023E39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83" y="3907866"/>
            <a:ext cx="4525006" cy="1952898"/>
          </a:xfrm>
          <a:prstGeom prst="rect">
            <a:avLst/>
          </a:prstGeom>
        </p:spPr>
      </p:pic>
      <p:sp>
        <p:nvSpPr>
          <p:cNvPr id="19" name="CaixaDeTexto 18">
            <a:extLst>
              <a:ext uri="{FF2B5EF4-FFF2-40B4-BE49-F238E27FC236}">
                <a16:creationId xmlns:a16="http://schemas.microsoft.com/office/drawing/2014/main" id="{722EFB6F-7F5D-9E75-E44F-BDCB8B10F759}"/>
              </a:ext>
            </a:extLst>
          </p:cNvPr>
          <p:cNvSpPr txBox="1"/>
          <p:nvPr/>
        </p:nvSpPr>
        <p:spPr>
          <a:xfrm>
            <a:off x="133035" y="3675932"/>
            <a:ext cx="4686301" cy="307777"/>
          </a:xfrm>
          <a:prstGeom prst="rect">
            <a:avLst/>
          </a:prstGeom>
          <a:noFill/>
        </p:spPr>
        <p:txBody>
          <a:bodyPr wrap="square">
            <a:spAutoFit/>
          </a:bodyPr>
          <a:lstStyle/>
          <a:p>
            <a:pPr algn="just"/>
            <a:r>
              <a:rPr lang="pt-BR" sz="1400" b="1" dirty="0"/>
              <a:t>4) Padrões:</a:t>
            </a:r>
          </a:p>
        </p:txBody>
      </p:sp>
      <p:sp>
        <p:nvSpPr>
          <p:cNvPr id="21" name="CaixaDeTexto 20">
            <a:extLst>
              <a:ext uri="{FF2B5EF4-FFF2-40B4-BE49-F238E27FC236}">
                <a16:creationId xmlns:a16="http://schemas.microsoft.com/office/drawing/2014/main" id="{F940185A-D383-A0BC-DFEC-BB7DFA031804}"/>
              </a:ext>
            </a:extLst>
          </p:cNvPr>
          <p:cNvSpPr txBox="1"/>
          <p:nvPr/>
        </p:nvSpPr>
        <p:spPr>
          <a:xfrm>
            <a:off x="13644" y="6579920"/>
            <a:ext cx="12348004" cy="276999"/>
          </a:xfrm>
          <a:prstGeom prst="rect">
            <a:avLst/>
          </a:prstGeom>
          <a:solidFill>
            <a:schemeClr val="accent4">
              <a:lumMod val="20000"/>
              <a:lumOff val="80000"/>
            </a:schemeClr>
          </a:solidFill>
        </p:spPr>
        <p:txBody>
          <a:bodyPr wrap="square">
            <a:spAutoFit/>
          </a:bodyPr>
          <a:lstStyle/>
          <a:p>
            <a:r>
              <a:rPr lang="pt-BR" sz="1200" dirty="0">
                <a:solidFill>
                  <a:schemeClr val="accent4">
                    <a:lumMod val="75000"/>
                  </a:schemeClr>
                </a:solidFill>
              </a:rPr>
              <a:t>Desafio de escalar organização e infraestrutura de dados para análise, processamento de big data e aprendizado de máquina (complexidades de um crescimento exponencial de dados).</a:t>
            </a:r>
          </a:p>
        </p:txBody>
      </p:sp>
      <p:sp>
        <p:nvSpPr>
          <p:cNvPr id="23" name="CaixaDeTexto 22">
            <a:extLst>
              <a:ext uri="{FF2B5EF4-FFF2-40B4-BE49-F238E27FC236}">
                <a16:creationId xmlns:a16="http://schemas.microsoft.com/office/drawing/2014/main" id="{B26918BC-D21C-3D62-2FA5-5B9068B4B99E}"/>
              </a:ext>
            </a:extLst>
          </p:cNvPr>
          <p:cNvSpPr txBox="1"/>
          <p:nvPr/>
        </p:nvSpPr>
        <p:spPr>
          <a:xfrm>
            <a:off x="9145108" y="3983709"/>
            <a:ext cx="3014660" cy="562630"/>
          </a:xfrm>
          <a:prstGeom prst="roundRect">
            <a:avLst>
              <a:gd name="adj" fmla="val 50000"/>
            </a:avLst>
          </a:prstGeom>
          <a:solidFill>
            <a:schemeClr val="accent2">
              <a:lumMod val="20000"/>
              <a:lumOff val="80000"/>
            </a:schemeClr>
          </a:solidFill>
        </p:spPr>
        <p:txBody>
          <a:bodyPr wrap="square">
            <a:spAutoFit/>
          </a:bodyPr>
          <a:lstStyle/>
          <a:p>
            <a:pPr algn="ctr"/>
            <a:r>
              <a:rPr lang="pt-BR" sz="1000" dirty="0"/>
              <a:t> Habilidades de engenharia e ciência de dados necessárias para criar soluções baseadas em dados</a:t>
            </a:r>
            <a:r>
              <a:rPr lang="pt-BR" sz="1000" dirty="0">
                <a:highlight>
                  <a:srgbClr val="FFFF00"/>
                </a:highlight>
              </a:rPr>
              <a:t>.</a:t>
            </a:r>
            <a:endParaRPr lang="pt-BR" sz="1000" dirty="0"/>
          </a:p>
        </p:txBody>
      </p:sp>
      <p:sp>
        <p:nvSpPr>
          <p:cNvPr id="24" name="CaixaDeTexto 23">
            <a:extLst>
              <a:ext uri="{FF2B5EF4-FFF2-40B4-BE49-F238E27FC236}">
                <a16:creationId xmlns:a16="http://schemas.microsoft.com/office/drawing/2014/main" id="{3F208014-6786-1CD5-D98E-0D213FF2A2A9}"/>
              </a:ext>
            </a:extLst>
          </p:cNvPr>
          <p:cNvSpPr txBox="1"/>
          <p:nvPr/>
        </p:nvSpPr>
        <p:spPr>
          <a:xfrm>
            <a:off x="761998" y="5852479"/>
            <a:ext cx="2057401" cy="600164"/>
          </a:xfrm>
          <a:prstGeom prst="rect">
            <a:avLst/>
          </a:prstGeom>
          <a:noFill/>
        </p:spPr>
        <p:txBody>
          <a:bodyPr wrap="square">
            <a:spAutoFit/>
          </a:bodyPr>
          <a:lstStyle/>
          <a:p>
            <a:pPr algn="just"/>
            <a:r>
              <a:rPr lang="pt-BR" sz="1100" dirty="0"/>
              <a:t>Requisitos de gerenciamento, semântica, preparação para self-service etc...</a:t>
            </a:r>
          </a:p>
        </p:txBody>
      </p:sp>
      <p:cxnSp>
        <p:nvCxnSpPr>
          <p:cNvPr id="26" name="Conector de Seta Reta 25">
            <a:extLst>
              <a:ext uri="{FF2B5EF4-FFF2-40B4-BE49-F238E27FC236}">
                <a16:creationId xmlns:a16="http://schemas.microsoft.com/office/drawing/2014/main" id="{D89B2B3C-AD1F-0E07-FD6D-75255DE14009}"/>
              </a:ext>
            </a:extLst>
          </p:cNvPr>
          <p:cNvCxnSpPr>
            <a:cxnSpLocks/>
            <a:stCxn id="23" idx="1"/>
          </p:cNvCxnSpPr>
          <p:nvPr/>
        </p:nvCxnSpPr>
        <p:spPr>
          <a:xfrm flipH="1" flipV="1">
            <a:off x="8755539" y="4076700"/>
            <a:ext cx="389569" cy="188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9FAF9398-D296-8147-BD59-B7082F0C3B20}"/>
              </a:ext>
            </a:extLst>
          </p:cNvPr>
          <p:cNvSpPr/>
          <p:nvPr/>
        </p:nvSpPr>
        <p:spPr>
          <a:xfrm>
            <a:off x="12326586" y="207217"/>
            <a:ext cx="5089364" cy="6025610"/>
          </a:xfrm>
          <a:prstGeom prst="roundRect">
            <a:avLst>
              <a:gd name="adj" fmla="val 386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D4AC1174-3829-3DFE-1F3E-BC838007D886}"/>
              </a:ext>
            </a:extLst>
          </p:cNvPr>
          <p:cNvSpPr txBox="1"/>
          <p:nvPr/>
        </p:nvSpPr>
        <p:spPr>
          <a:xfrm>
            <a:off x="8576" y="-16261"/>
            <a:ext cx="6636497" cy="338554"/>
          </a:xfrm>
          <a:prstGeom prst="rect">
            <a:avLst/>
          </a:prstGeom>
          <a:noFill/>
        </p:spPr>
        <p:txBody>
          <a:bodyPr wrap="none" rtlCol="0">
            <a:spAutoFit/>
          </a:bodyPr>
          <a:lstStyle/>
          <a:p>
            <a:r>
              <a:rPr lang="pt-BR" sz="1600" b="1" dirty="0"/>
              <a:t>AVALIAÇÃO DE ESFORÇO PARA MIGRAÇÃO: </a:t>
            </a:r>
            <a:r>
              <a:rPr lang="pt-BR" sz="1600" dirty="0"/>
              <a:t>DE REDSHIFT; PARA DATABRICKS;</a:t>
            </a:r>
          </a:p>
        </p:txBody>
      </p:sp>
      <p:sp>
        <p:nvSpPr>
          <p:cNvPr id="11" name="CaixaDeTexto 10">
            <a:extLst>
              <a:ext uri="{FF2B5EF4-FFF2-40B4-BE49-F238E27FC236}">
                <a16:creationId xmlns:a16="http://schemas.microsoft.com/office/drawing/2014/main" id="{B1D55A76-0E83-B6D4-3291-D1DD0A0D9036}"/>
              </a:ext>
            </a:extLst>
          </p:cNvPr>
          <p:cNvSpPr txBox="1"/>
          <p:nvPr/>
        </p:nvSpPr>
        <p:spPr>
          <a:xfrm>
            <a:off x="57091" y="-401227"/>
            <a:ext cx="952312" cy="369332"/>
          </a:xfrm>
          <a:prstGeom prst="rect">
            <a:avLst/>
          </a:prstGeom>
          <a:noFill/>
        </p:spPr>
        <p:txBody>
          <a:bodyPr wrap="none" rtlCol="0">
            <a:spAutoFit/>
          </a:bodyPr>
          <a:lstStyle/>
          <a:p>
            <a:r>
              <a:rPr lang="pt-BR" b="1" dirty="0"/>
              <a:t>Resumo</a:t>
            </a:r>
          </a:p>
        </p:txBody>
      </p:sp>
      <p:sp>
        <p:nvSpPr>
          <p:cNvPr id="4" name="CaixaDeTexto 3">
            <a:extLst>
              <a:ext uri="{FF2B5EF4-FFF2-40B4-BE49-F238E27FC236}">
                <a16:creationId xmlns:a16="http://schemas.microsoft.com/office/drawing/2014/main" id="{90FADE76-C93D-13F3-E2FB-3A08FA53C901}"/>
              </a:ext>
            </a:extLst>
          </p:cNvPr>
          <p:cNvSpPr txBox="1"/>
          <p:nvPr/>
        </p:nvSpPr>
        <p:spPr>
          <a:xfrm>
            <a:off x="7511799" y="-729790"/>
            <a:ext cx="3670798" cy="646331"/>
          </a:xfrm>
          <a:prstGeom prst="rect">
            <a:avLst/>
          </a:prstGeom>
          <a:noFill/>
        </p:spPr>
        <p:txBody>
          <a:bodyPr wrap="square">
            <a:spAutoFit/>
          </a:bodyPr>
          <a:lstStyle/>
          <a:p>
            <a:r>
              <a:rPr lang="pt-BR" dirty="0"/>
              <a:t>Média de ~8h por tabela;</a:t>
            </a:r>
          </a:p>
          <a:p>
            <a:r>
              <a:rPr lang="pt-BR" dirty="0"/>
              <a:t>Média de ~8h por </a:t>
            </a:r>
            <a:r>
              <a:rPr lang="pt-BR" dirty="0" err="1"/>
              <a:t>job</a:t>
            </a:r>
            <a:r>
              <a:rPr lang="pt-BR" dirty="0"/>
              <a:t>.</a:t>
            </a:r>
          </a:p>
        </p:txBody>
      </p:sp>
      <p:pic>
        <p:nvPicPr>
          <p:cNvPr id="6" name="Imagem 5">
            <a:extLst>
              <a:ext uri="{FF2B5EF4-FFF2-40B4-BE49-F238E27FC236}">
                <a16:creationId xmlns:a16="http://schemas.microsoft.com/office/drawing/2014/main" id="{D186482C-3A5D-C60A-4925-5A1371B9408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3" y="6293218"/>
            <a:ext cx="12336979" cy="574017"/>
          </a:xfrm>
          <a:prstGeom prst="rect">
            <a:avLst/>
          </a:prstGeom>
        </p:spPr>
      </p:pic>
      <p:sp>
        <p:nvSpPr>
          <p:cNvPr id="14" name="CaixaDeTexto 13">
            <a:extLst>
              <a:ext uri="{FF2B5EF4-FFF2-40B4-BE49-F238E27FC236}">
                <a16:creationId xmlns:a16="http://schemas.microsoft.com/office/drawing/2014/main" id="{D9BDDD8B-81ED-248F-E750-EE2903CAC7C6}"/>
              </a:ext>
            </a:extLst>
          </p:cNvPr>
          <p:cNvSpPr txBox="1"/>
          <p:nvPr/>
        </p:nvSpPr>
        <p:spPr>
          <a:xfrm>
            <a:off x="-10393" y="6535744"/>
            <a:ext cx="12019627" cy="216589"/>
          </a:xfrm>
          <a:prstGeom prst="rect">
            <a:avLst/>
          </a:prstGeom>
          <a:noFill/>
        </p:spPr>
        <p:txBody>
          <a:bodyPr wrap="square" lIns="36000" tIns="36000" rIns="36000" bIns="36000" anchor="b">
            <a:spAutoFit/>
          </a:bodyPr>
          <a:lstStyle/>
          <a:p>
            <a:pPr algn="r">
              <a:lnSpc>
                <a:spcPct val="85000"/>
              </a:lnSpc>
              <a:spcAft>
                <a:spcPts val="600"/>
              </a:spcAft>
              <a:defRPr/>
            </a:pPr>
            <a:r>
              <a:rPr lang="pt-BR" sz="1100" b="1" dirty="0">
                <a:latin typeface="Segoe UI" panose="020B0502040204020203" pitchFamily="34" charset="0"/>
                <a:cs typeface="Segoe UI" panose="020B0502040204020203" pitchFamily="34" charset="0"/>
              </a:rPr>
              <a:t>Os </a:t>
            </a:r>
            <a:r>
              <a:rPr lang="pt-BR" sz="1100" b="1" dirty="0" err="1">
                <a:latin typeface="Segoe UI" panose="020B0502040204020203" pitchFamily="34" charset="0"/>
                <a:cs typeface="Segoe UI" panose="020B0502040204020203" pitchFamily="34" charset="0"/>
              </a:rPr>
              <a:t>jobs</a:t>
            </a:r>
            <a:r>
              <a:rPr lang="pt-BR" sz="1100" b="1" dirty="0">
                <a:latin typeface="Segoe UI" panose="020B0502040204020203" pitchFamily="34" charset="0"/>
                <a:cs typeface="Segoe UI" panose="020B0502040204020203" pitchFamily="34" charset="0"/>
              </a:rPr>
              <a:t> </a:t>
            </a:r>
            <a:r>
              <a:rPr lang="pt-BR" sz="1100" b="1" dirty="0" err="1">
                <a:latin typeface="Segoe UI" panose="020B0502040204020203" pitchFamily="34" charset="0"/>
                <a:cs typeface="Segoe UI" panose="020B0502040204020203" pitchFamily="34" charset="0"/>
              </a:rPr>
              <a:t>talend</a:t>
            </a:r>
            <a:r>
              <a:rPr lang="pt-BR" sz="1100" b="1" dirty="0">
                <a:latin typeface="Segoe UI" panose="020B0502040204020203" pitchFamily="34" charset="0"/>
                <a:cs typeface="Segoe UI" panose="020B0502040204020203" pitchFamily="34" charset="0"/>
              </a:rPr>
              <a:t> que tratam dados </a:t>
            </a:r>
            <a:r>
              <a:rPr lang="pt-BR" sz="1100" b="1" dirty="0" err="1">
                <a:latin typeface="Segoe UI" panose="020B0502040204020203" pitchFamily="34" charset="0"/>
                <a:cs typeface="Segoe UI" panose="020B0502040204020203" pitchFamily="34" charset="0"/>
              </a:rPr>
              <a:t>onpremises</a:t>
            </a:r>
            <a:r>
              <a:rPr lang="pt-BR" sz="1100" b="1" dirty="0">
                <a:latin typeface="Segoe UI" panose="020B0502040204020203" pitchFamily="34" charset="0"/>
                <a:cs typeface="Segoe UI" panose="020B0502040204020203" pitchFamily="34" charset="0"/>
              </a:rPr>
              <a:t> e enviam pra cloud </a:t>
            </a:r>
            <a:r>
              <a:rPr lang="pt-BR" sz="1100" b="1" dirty="0" err="1">
                <a:latin typeface="Segoe UI" panose="020B0502040204020203" pitchFamily="34" charset="0"/>
                <a:cs typeface="Segoe UI" panose="020B0502040204020203" pitchFamily="34" charset="0"/>
              </a:rPr>
              <a:t>ja</a:t>
            </a:r>
            <a:r>
              <a:rPr lang="pt-BR" sz="1100" b="1" dirty="0">
                <a:latin typeface="Segoe UI" panose="020B0502040204020203" pitchFamily="34" charset="0"/>
                <a:cs typeface="Segoe UI" panose="020B0502040204020203" pitchFamily="34" charset="0"/>
              </a:rPr>
              <a:t> refinados serão reescritos no </a:t>
            </a:r>
            <a:r>
              <a:rPr lang="pt-BR" sz="1100" b="1" dirty="0" err="1">
                <a:latin typeface="Segoe UI" panose="020B0502040204020203" pitchFamily="34" charset="0"/>
                <a:cs typeface="Segoe UI" panose="020B0502040204020203" pitchFamily="34" charset="0"/>
              </a:rPr>
              <a:t>databricks</a:t>
            </a:r>
            <a:r>
              <a:rPr lang="pt-BR" sz="1100" b="1" dirty="0">
                <a:latin typeface="Segoe UI" panose="020B0502040204020203" pitchFamily="34" charset="0"/>
                <a:cs typeface="Segoe UI" panose="020B0502040204020203" pitchFamily="34" charset="0"/>
              </a:rPr>
              <a:t> enviando dados brutos para AWS para lá serem tratados e refinados;</a:t>
            </a:r>
          </a:p>
        </p:txBody>
      </p:sp>
      <p:sp>
        <p:nvSpPr>
          <p:cNvPr id="49" name="Retângulo: Cantos Arredondados 48">
            <a:extLst>
              <a:ext uri="{FF2B5EF4-FFF2-40B4-BE49-F238E27FC236}">
                <a16:creationId xmlns:a16="http://schemas.microsoft.com/office/drawing/2014/main" id="{6A7B9B6F-BAA5-FB98-37F4-56CF2EEF7B40}"/>
              </a:ext>
            </a:extLst>
          </p:cNvPr>
          <p:cNvSpPr/>
          <p:nvPr/>
        </p:nvSpPr>
        <p:spPr>
          <a:xfrm>
            <a:off x="12611519" y="3681748"/>
            <a:ext cx="1944216" cy="1091075"/>
          </a:xfrm>
          <a:prstGeom prst="roundRect">
            <a:avLst/>
          </a:prstGeom>
          <a:solidFill>
            <a:schemeClr val="accent5">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dirty="0"/>
          </a:p>
        </p:txBody>
      </p:sp>
      <p:sp>
        <p:nvSpPr>
          <p:cNvPr id="50" name="Fluxograma: Conector 49">
            <a:extLst>
              <a:ext uri="{FF2B5EF4-FFF2-40B4-BE49-F238E27FC236}">
                <a16:creationId xmlns:a16="http://schemas.microsoft.com/office/drawing/2014/main" id="{291E31A5-12D6-1D74-3264-2C0C9EBA96D0}"/>
              </a:ext>
            </a:extLst>
          </p:cNvPr>
          <p:cNvSpPr/>
          <p:nvPr/>
        </p:nvSpPr>
        <p:spPr>
          <a:xfrm>
            <a:off x="13974734" y="3506916"/>
            <a:ext cx="873970" cy="830997"/>
          </a:xfrm>
          <a:prstGeom prst="flowChartConnector">
            <a:avLst/>
          </a:prstGeom>
          <a:solidFill>
            <a:schemeClr val="accent5">
              <a:alpha val="90000"/>
            </a:scheme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51" name="Gráfico 50" descr="Engrenagens">
            <a:extLst>
              <a:ext uri="{FF2B5EF4-FFF2-40B4-BE49-F238E27FC236}">
                <a16:creationId xmlns:a16="http://schemas.microsoft.com/office/drawing/2014/main" id="{157C038F-4519-54F6-EAD3-9665021B7C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014445" y="3543366"/>
            <a:ext cx="794547" cy="794547"/>
          </a:xfrm>
          <a:prstGeom prst="rect">
            <a:avLst/>
          </a:prstGeom>
        </p:spPr>
      </p:pic>
      <p:sp>
        <p:nvSpPr>
          <p:cNvPr id="52" name="CaixaDeTexto 51">
            <a:extLst>
              <a:ext uri="{FF2B5EF4-FFF2-40B4-BE49-F238E27FC236}">
                <a16:creationId xmlns:a16="http://schemas.microsoft.com/office/drawing/2014/main" id="{250448F7-6EEB-CD26-6113-B24403384EE5}"/>
              </a:ext>
            </a:extLst>
          </p:cNvPr>
          <p:cNvSpPr txBox="1"/>
          <p:nvPr/>
        </p:nvSpPr>
        <p:spPr>
          <a:xfrm>
            <a:off x="12686675" y="3764614"/>
            <a:ext cx="1107479" cy="461665"/>
          </a:xfrm>
          <a:prstGeom prst="rect">
            <a:avLst/>
          </a:prstGeom>
          <a:noFill/>
        </p:spPr>
        <p:txBody>
          <a:bodyPr wrap="square" rtlCol="0">
            <a:spAutoFit/>
          </a:bodyPr>
          <a:lstStyle/>
          <a:p>
            <a:r>
              <a:rPr lang="pt-BR" sz="2400" b="1" dirty="0"/>
              <a:t>63</a:t>
            </a:r>
          </a:p>
        </p:txBody>
      </p:sp>
      <p:sp>
        <p:nvSpPr>
          <p:cNvPr id="53" name="CaixaDeTexto 52">
            <a:extLst>
              <a:ext uri="{FF2B5EF4-FFF2-40B4-BE49-F238E27FC236}">
                <a16:creationId xmlns:a16="http://schemas.microsoft.com/office/drawing/2014/main" id="{DD396A99-7735-81C5-1F45-F1BD79356812}"/>
              </a:ext>
            </a:extLst>
          </p:cNvPr>
          <p:cNvSpPr txBox="1"/>
          <p:nvPr/>
        </p:nvSpPr>
        <p:spPr>
          <a:xfrm>
            <a:off x="12686675" y="4152861"/>
            <a:ext cx="1827395" cy="584775"/>
          </a:xfrm>
          <a:prstGeom prst="rect">
            <a:avLst/>
          </a:prstGeom>
          <a:noFill/>
        </p:spPr>
        <p:txBody>
          <a:bodyPr wrap="square" rtlCol="0">
            <a:spAutoFit/>
          </a:bodyPr>
          <a:lstStyle/>
          <a:p>
            <a:r>
              <a:rPr lang="en-US" sz="1600" dirty="0" err="1"/>
              <a:t>Tabelas</a:t>
            </a:r>
            <a:r>
              <a:rPr lang="en-US" sz="1600" dirty="0"/>
              <a:t> AWS Redshift</a:t>
            </a:r>
            <a:endParaRPr lang="pt-BR" sz="1600" dirty="0"/>
          </a:p>
        </p:txBody>
      </p:sp>
      <p:sp>
        <p:nvSpPr>
          <p:cNvPr id="54" name="Retângulo: Cantos Arredondados 53">
            <a:extLst>
              <a:ext uri="{FF2B5EF4-FFF2-40B4-BE49-F238E27FC236}">
                <a16:creationId xmlns:a16="http://schemas.microsoft.com/office/drawing/2014/main" id="{08166D60-5DAB-9B64-1F46-70388446BB04}"/>
              </a:ext>
            </a:extLst>
          </p:cNvPr>
          <p:cNvSpPr/>
          <p:nvPr/>
        </p:nvSpPr>
        <p:spPr>
          <a:xfrm>
            <a:off x="12603404" y="2241884"/>
            <a:ext cx="1944216" cy="1091075"/>
          </a:xfrm>
          <a:prstGeom prst="roundRect">
            <a:avLst/>
          </a:prstGeom>
          <a:solidFill>
            <a:schemeClr val="accent6">
              <a:lumMod val="40000"/>
              <a:lumOff val="6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dirty="0"/>
          </a:p>
        </p:txBody>
      </p:sp>
      <p:sp>
        <p:nvSpPr>
          <p:cNvPr id="55" name="Fluxograma: Conector 54">
            <a:extLst>
              <a:ext uri="{FF2B5EF4-FFF2-40B4-BE49-F238E27FC236}">
                <a16:creationId xmlns:a16="http://schemas.microsoft.com/office/drawing/2014/main" id="{D23C7F66-CB67-9E0E-6087-FBA68A7E3544}"/>
              </a:ext>
            </a:extLst>
          </p:cNvPr>
          <p:cNvSpPr/>
          <p:nvPr/>
        </p:nvSpPr>
        <p:spPr>
          <a:xfrm>
            <a:off x="13966619" y="2067052"/>
            <a:ext cx="873970" cy="830997"/>
          </a:xfrm>
          <a:prstGeom prst="flowChartConnector">
            <a:avLst/>
          </a:prstGeom>
          <a:solidFill>
            <a:schemeClr val="accent6">
              <a:lumMod val="40000"/>
              <a:lumOff val="60000"/>
              <a:alpha val="90000"/>
            </a:scheme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56" name="Gráfico 55" descr="Engrenagens">
            <a:extLst>
              <a:ext uri="{FF2B5EF4-FFF2-40B4-BE49-F238E27FC236}">
                <a16:creationId xmlns:a16="http://schemas.microsoft.com/office/drawing/2014/main" id="{300F7007-3C19-A440-73BE-40D25B7FAD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006330" y="2060468"/>
            <a:ext cx="794547" cy="794547"/>
          </a:xfrm>
          <a:prstGeom prst="rect">
            <a:avLst/>
          </a:prstGeom>
        </p:spPr>
      </p:pic>
      <p:sp>
        <p:nvSpPr>
          <p:cNvPr id="57" name="CaixaDeTexto 56">
            <a:extLst>
              <a:ext uri="{FF2B5EF4-FFF2-40B4-BE49-F238E27FC236}">
                <a16:creationId xmlns:a16="http://schemas.microsoft.com/office/drawing/2014/main" id="{7791110E-03D9-CC3D-7C60-B7BF048BF9A5}"/>
              </a:ext>
            </a:extLst>
          </p:cNvPr>
          <p:cNvSpPr txBox="1"/>
          <p:nvPr/>
        </p:nvSpPr>
        <p:spPr>
          <a:xfrm>
            <a:off x="12678560" y="2324750"/>
            <a:ext cx="1107479" cy="461665"/>
          </a:xfrm>
          <a:prstGeom prst="rect">
            <a:avLst/>
          </a:prstGeom>
          <a:noFill/>
        </p:spPr>
        <p:txBody>
          <a:bodyPr wrap="square" rtlCol="0">
            <a:spAutoFit/>
          </a:bodyPr>
          <a:lstStyle/>
          <a:p>
            <a:r>
              <a:rPr lang="pt-BR" sz="2400" b="1" dirty="0"/>
              <a:t>7</a:t>
            </a:r>
          </a:p>
        </p:txBody>
      </p:sp>
      <p:sp>
        <p:nvSpPr>
          <p:cNvPr id="58" name="CaixaDeTexto 57">
            <a:extLst>
              <a:ext uri="{FF2B5EF4-FFF2-40B4-BE49-F238E27FC236}">
                <a16:creationId xmlns:a16="http://schemas.microsoft.com/office/drawing/2014/main" id="{5806B412-CC49-0132-8666-BDB07FED93EF}"/>
              </a:ext>
            </a:extLst>
          </p:cNvPr>
          <p:cNvSpPr txBox="1"/>
          <p:nvPr/>
        </p:nvSpPr>
        <p:spPr>
          <a:xfrm>
            <a:off x="12678561" y="2712997"/>
            <a:ext cx="1574302" cy="584775"/>
          </a:xfrm>
          <a:prstGeom prst="rect">
            <a:avLst/>
          </a:prstGeom>
          <a:noFill/>
        </p:spPr>
        <p:txBody>
          <a:bodyPr wrap="square" rtlCol="0">
            <a:spAutoFit/>
          </a:bodyPr>
          <a:lstStyle/>
          <a:p>
            <a:r>
              <a:rPr lang="en-US" sz="1600" dirty="0"/>
              <a:t>Schemas AWS Redshift</a:t>
            </a:r>
            <a:endParaRPr lang="pt-BR" sz="1600" dirty="0"/>
          </a:p>
        </p:txBody>
      </p:sp>
      <p:sp>
        <p:nvSpPr>
          <p:cNvPr id="59" name="CaixaDeTexto 58">
            <a:extLst>
              <a:ext uri="{FF2B5EF4-FFF2-40B4-BE49-F238E27FC236}">
                <a16:creationId xmlns:a16="http://schemas.microsoft.com/office/drawing/2014/main" id="{028993E2-0899-C468-11D8-E1A423BB4159}"/>
              </a:ext>
            </a:extLst>
          </p:cNvPr>
          <p:cNvSpPr txBox="1"/>
          <p:nvPr/>
        </p:nvSpPr>
        <p:spPr>
          <a:xfrm>
            <a:off x="12401288" y="333437"/>
            <a:ext cx="2398168" cy="307777"/>
          </a:xfrm>
          <a:prstGeom prst="rect">
            <a:avLst/>
          </a:prstGeom>
          <a:noFill/>
        </p:spPr>
        <p:txBody>
          <a:bodyPr wrap="square" rtlCol="0">
            <a:spAutoFit/>
          </a:bodyPr>
          <a:lstStyle/>
          <a:p>
            <a:pPr algn="ctr"/>
            <a:r>
              <a:rPr lang="pt-BR" sz="1400" b="1" dirty="0"/>
              <a:t>Volumetria do Ambiente HDA</a:t>
            </a:r>
            <a:endParaRPr lang="en-US" sz="1400" b="1" dirty="0"/>
          </a:p>
        </p:txBody>
      </p:sp>
      <p:sp>
        <p:nvSpPr>
          <p:cNvPr id="60" name="Retângulo: Cantos Arredondados 59">
            <a:extLst>
              <a:ext uri="{FF2B5EF4-FFF2-40B4-BE49-F238E27FC236}">
                <a16:creationId xmlns:a16="http://schemas.microsoft.com/office/drawing/2014/main" id="{245D3A0D-9C45-7203-8BB3-E1A40BA059F2}"/>
              </a:ext>
            </a:extLst>
          </p:cNvPr>
          <p:cNvSpPr/>
          <p:nvPr/>
        </p:nvSpPr>
        <p:spPr>
          <a:xfrm>
            <a:off x="12423775" y="333115"/>
            <a:ext cx="2398168" cy="3211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Cantos Arredondados 60">
            <a:extLst>
              <a:ext uri="{FF2B5EF4-FFF2-40B4-BE49-F238E27FC236}">
                <a16:creationId xmlns:a16="http://schemas.microsoft.com/office/drawing/2014/main" id="{D175E854-1131-FC6C-CE03-F6150C4BE4D2}"/>
              </a:ext>
            </a:extLst>
          </p:cNvPr>
          <p:cNvSpPr/>
          <p:nvPr/>
        </p:nvSpPr>
        <p:spPr>
          <a:xfrm>
            <a:off x="12563692" y="881977"/>
            <a:ext cx="1944216" cy="1091075"/>
          </a:xfrm>
          <a:prstGeom prst="roundRect">
            <a:avLst/>
          </a:prstGeom>
          <a:solidFill>
            <a:schemeClr val="accent4">
              <a:lumMod val="40000"/>
              <a:lumOff val="6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dirty="0"/>
          </a:p>
        </p:txBody>
      </p:sp>
      <p:sp>
        <p:nvSpPr>
          <p:cNvPr id="62" name="Fluxograma: Conector 61">
            <a:extLst>
              <a:ext uri="{FF2B5EF4-FFF2-40B4-BE49-F238E27FC236}">
                <a16:creationId xmlns:a16="http://schemas.microsoft.com/office/drawing/2014/main" id="{94E95CD8-70D7-128B-2C3D-051049FB6367}"/>
              </a:ext>
            </a:extLst>
          </p:cNvPr>
          <p:cNvSpPr/>
          <p:nvPr/>
        </p:nvSpPr>
        <p:spPr>
          <a:xfrm>
            <a:off x="13926907" y="707145"/>
            <a:ext cx="873970" cy="830997"/>
          </a:xfrm>
          <a:prstGeom prst="flowChartConnector">
            <a:avLst/>
          </a:prstGeom>
          <a:solidFill>
            <a:schemeClr val="accent4">
              <a:lumMod val="40000"/>
              <a:lumOff val="60000"/>
              <a:alpha val="90000"/>
            </a:scheme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63" name="Gráfico 62" descr="Engrenagens">
            <a:extLst>
              <a:ext uri="{FF2B5EF4-FFF2-40B4-BE49-F238E27FC236}">
                <a16:creationId xmlns:a16="http://schemas.microsoft.com/office/drawing/2014/main" id="{6B2FF448-FC93-C6EE-938B-D31DFBB1BF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966618" y="700561"/>
            <a:ext cx="794547" cy="794547"/>
          </a:xfrm>
          <a:prstGeom prst="rect">
            <a:avLst/>
          </a:prstGeom>
        </p:spPr>
      </p:pic>
      <p:sp>
        <p:nvSpPr>
          <p:cNvPr id="64" name="CaixaDeTexto 63">
            <a:extLst>
              <a:ext uri="{FF2B5EF4-FFF2-40B4-BE49-F238E27FC236}">
                <a16:creationId xmlns:a16="http://schemas.microsoft.com/office/drawing/2014/main" id="{3A2D6C8B-D8BC-D8EF-7B5B-E47CAB3C593F}"/>
              </a:ext>
            </a:extLst>
          </p:cNvPr>
          <p:cNvSpPr txBox="1"/>
          <p:nvPr/>
        </p:nvSpPr>
        <p:spPr>
          <a:xfrm>
            <a:off x="12638848" y="964843"/>
            <a:ext cx="1107479" cy="461665"/>
          </a:xfrm>
          <a:prstGeom prst="rect">
            <a:avLst/>
          </a:prstGeom>
          <a:noFill/>
        </p:spPr>
        <p:txBody>
          <a:bodyPr wrap="square" rtlCol="0">
            <a:spAutoFit/>
          </a:bodyPr>
          <a:lstStyle/>
          <a:p>
            <a:r>
              <a:rPr lang="pt-BR" sz="2400" b="1" dirty="0"/>
              <a:t>~21</a:t>
            </a:r>
          </a:p>
        </p:txBody>
      </p:sp>
      <p:sp>
        <p:nvSpPr>
          <p:cNvPr id="65" name="CaixaDeTexto 64">
            <a:extLst>
              <a:ext uri="{FF2B5EF4-FFF2-40B4-BE49-F238E27FC236}">
                <a16:creationId xmlns:a16="http://schemas.microsoft.com/office/drawing/2014/main" id="{693D1000-821A-1FE6-3D59-58279EA7D970}"/>
              </a:ext>
            </a:extLst>
          </p:cNvPr>
          <p:cNvSpPr txBox="1"/>
          <p:nvPr/>
        </p:nvSpPr>
        <p:spPr>
          <a:xfrm>
            <a:off x="12638849" y="1353090"/>
            <a:ext cx="1574302" cy="338554"/>
          </a:xfrm>
          <a:prstGeom prst="rect">
            <a:avLst/>
          </a:prstGeom>
          <a:noFill/>
        </p:spPr>
        <p:txBody>
          <a:bodyPr wrap="square" rtlCol="0">
            <a:spAutoFit/>
          </a:bodyPr>
          <a:lstStyle/>
          <a:p>
            <a:r>
              <a:rPr lang="en-US" sz="1600" dirty="0"/>
              <a:t>Jobs Talend</a:t>
            </a:r>
            <a:endParaRPr lang="pt-BR" sz="1600" dirty="0"/>
          </a:p>
        </p:txBody>
      </p:sp>
      <p:sp>
        <p:nvSpPr>
          <p:cNvPr id="66" name="Retângulo: Cantos Arredondados 65">
            <a:extLst>
              <a:ext uri="{FF2B5EF4-FFF2-40B4-BE49-F238E27FC236}">
                <a16:creationId xmlns:a16="http://schemas.microsoft.com/office/drawing/2014/main" id="{0A1EC54F-E963-4C7D-3218-767C3C473B8D}"/>
              </a:ext>
            </a:extLst>
          </p:cNvPr>
          <p:cNvSpPr/>
          <p:nvPr/>
        </p:nvSpPr>
        <p:spPr>
          <a:xfrm>
            <a:off x="12611519" y="5091462"/>
            <a:ext cx="1944216" cy="1091075"/>
          </a:xfrm>
          <a:prstGeom prst="roundRect">
            <a:avLst/>
          </a:prstGeom>
          <a:solidFill>
            <a:schemeClr val="accent3">
              <a:lumMod val="40000"/>
              <a:lumOff val="6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dirty="0"/>
          </a:p>
        </p:txBody>
      </p:sp>
      <p:sp>
        <p:nvSpPr>
          <p:cNvPr id="67" name="Fluxograma: Conector 66">
            <a:extLst>
              <a:ext uri="{FF2B5EF4-FFF2-40B4-BE49-F238E27FC236}">
                <a16:creationId xmlns:a16="http://schemas.microsoft.com/office/drawing/2014/main" id="{E10F8989-1115-48BA-288C-74E7E7B51911}"/>
              </a:ext>
            </a:extLst>
          </p:cNvPr>
          <p:cNvSpPr/>
          <p:nvPr/>
        </p:nvSpPr>
        <p:spPr>
          <a:xfrm>
            <a:off x="13974734" y="4916630"/>
            <a:ext cx="873970" cy="830997"/>
          </a:xfrm>
          <a:prstGeom prst="flowChartConnector">
            <a:avLst/>
          </a:prstGeom>
          <a:solidFill>
            <a:schemeClr val="accent3">
              <a:lumMod val="40000"/>
              <a:lumOff val="60000"/>
              <a:alpha val="90000"/>
            </a:scheme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68" name="Gráfico 67" descr="Engrenagens">
            <a:extLst>
              <a:ext uri="{FF2B5EF4-FFF2-40B4-BE49-F238E27FC236}">
                <a16:creationId xmlns:a16="http://schemas.microsoft.com/office/drawing/2014/main" id="{054591FB-45A7-6F6D-17CD-22B91A50BB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014445" y="4953080"/>
            <a:ext cx="794547" cy="794547"/>
          </a:xfrm>
          <a:prstGeom prst="rect">
            <a:avLst/>
          </a:prstGeom>
        </p:spPr>
      </p:pic>
      <p:sp>
        <p:nvSpPr>
          <p:cNvPr id="69" name="CaixaDeTexto 68">
            <a:extLst>
              <a:ext uri="{FF2B5EF4-FFF2-40B4-BE49-F238E27FC236}">
                <a16:creationId xmlns:a16="http://schemas.microsoft.com/office/drawing/2014/main" id="{1D8600AA-7CAB-3817-BAEA-1304098A8470}"/>
              </a:ext>
            </a:extLst>
          </p:cNvPr>
          <p:cNvSpPr txBox="1"/>
          <p:nvPr/>
        </p:nvSpPr>
        <p:spPr>
          <a:xfrm>
            <a:off x="12686675" y="5174328"/>
            <a:ext cx="1107479" cy="461665"/>
          </a:xfrm>
          <a:prstGeom prst="rect">
            <a:avLst/>
          </a:prstGeom>
          <a:noFill/>
        </p:spPr>
        <p:txBody>
          <a:bodyPr wrap="square" rtlCol="0">
            <a:spAutoFit/>
          </a:bodyPr>
          <a:lstStyle/>
          <a:p>
            <a:r>
              <a:rPr lang="pt-BR" sz="2400" b="1" dirty="0"/>
              <a:t>23</a:t>
            </a:r>
          </a:p>
        </p:txBody>
      </p:sp>
      <p:sp>
        <p:nvSpPr>
          <p:cNvPr id="70" name="CaixaDeTexto 69">
            <a:extLst>
              <a:ext uri="{FF2B5EF4-FFF2-40B4-BE49-F238E27FC236}">
                <a16:creationId xmlns:a16="http://schemas.microsoft.com/office/drawing/2014/main" id="{C4D25206-0DD1-A3EF-AA86-FF297272E409}"/>
              </a:ext>
            </a:extLst>
          </p:cNvPr>
          <p:cNvSpPr txBox="1"/>
          <p:nvPr/>
        </p:nvSpPr>
        <p:spPr>
          <a:xfrm>
            <a:off x="12686675" y="5562575"/>
            <a:ext cx="1827395" cy="584775"/>
          </a:xfrm>
          <a:prstGeom prst="rect">
            <a:avLst/>
          </a:prstGeom>
          <a:noFill/>
        </p:spPr>
        <p:txBody>
          <a:bodyPr wrap="square" rtlCol="0">
            <a:spAutoFit/>
          </a:bodyPr>
          <a:lstStyle/>
          <a:p>
            <a:r>
              <a:rPr lang="en-US" sz="1600" dirty="0"/>
              <a:t>Dashboards </a:t>
            </a:r>
          </a:p>
          <a:p>
            <a:r>
              <a:rPr lang="en-US" sz="1600" dirty="0"/>
              <a:t>Power BI</a:t>
            </a:r>
            <a:endParaRPr lang="pt-BR" sz="1600" dirty="0"/>
          </a:p>
        </p:txBody>
      </p:sp>
      <p:graphicFrame>
        <p:nvGraphicFramePr>
          <p:cNvPr id="71" name="Tabela 70">
            <a:extLst>
              <a:ext uri="{FF2B5EF4-FFF2-40B4-BE49-F238E27FC236}">
                <a16:creationId xmlns:a16="http://schemas.microsoft.com/office/drawing/2014/main" id="{AEB31322-026E-1BFC-4115-0A760DC3605D}"/>
              </a:ext>
            </a:extLst>
          </p:cNvPr>
          <p:cNvGraphicFramePr>
            <a:graphicFrameLocks noGrp="1"/>
          </p:cNvGraphicFramePr>
          <p:nvPr>
            <p:extLst>
              <p:ext uri="{D42A27DB-BD31-4B8C-83A1-F6EECF244321}">
                <p14:modId xmlns:p14="http://schemas.microsoft.com/office/powerpoint/2010/main" val="3416118160"/>
              </p:ext>
            </p:extLst>
          </p:nvPr>
        </p:nvGraphicFramePr>
        <p:xfrm>
          <a:off x="99793" y="262625"/>
          <a:ext cx="6134798" cy="2115528"/>
        </p:xfrm>
        <a:graphic>
          <a:graphicData uri="http://schemas.openxmlformats.org/drawingml/2006/table">
            <a:tbl>
              <a:tblPr firstRow="1" bandRow="1">
                <a:tableStyleId>{5C22544A-7EE6-4342-B048-85BDC9FD1C3A}</a:tableStyleId>
              </a:tblPr>
              <a:tblGrid>
                <a:gridCol w="350560">
                  <a:extLst>
                    <a:ext uri="{9D8B030D-6E8A-4147-A177-3AD203B41FA5}">
                      <a16:colId xmlns:a16="http://schemas.microsoft.com/office/drawing/2014/main" val="1779895015"/>
                    </a:ext>
                  </a:extLst>
                </a:gridCol>
                <a:gridCol w="4519534">
                  <a:extLst>
                    <a:ext uri="{9D8B030D-6E8A-4147-A177-3AD203B41FA5}">
                      <a16:colId xmlns:a16="http://schemas.microsoft.com/office/drawing/2014/main" val="3237110065"/>
                    </a:ext>
                  </a:extLst>
                </a:gridCol>
                <a:gridCol w="1264704">
                  <a:extLst>
                    <a:ext uri="{9D8B030D-6E8A-4147-A177-3AD203B41FA5}">
                      <a16:colId xmlns:a16="http://schemas.microsoft.com/office/drawing/2014/main" val="3502738503"/>
                    </a:ext>
                  </a:extLst>
                </a:gridCol>
              </a:tblGrid>
              <a:tr h="201795">
                <a:tc>
                  <a:txBody>
                    <a:bodyPr/>
                    <a:lstStyle/>
                    <a:p>
                      <a:pPr algn="ctr"/>
                      <a:r>
                        <a:rPr lang="pt-BR" sz="1400" dirty="0"/>
                        <a:t>id</a:t>
                      </a:r>
                    </a:p>
                  </a:txBody>
                  <a:tcPr/>
                </a:tc>
                <a:tc>
                  <a:txBody>
                    <a:bodyPr/>
                    <a:lstStyle/>
                    <a:p>
                      <a:pPr algn="ctr"/>
                      <a:r>
                        <a:rPr lang="pt-BR" sz="1400" dirty="0"/>
                        <a:t>Etapa</a:t>
                      </a:r>
                    </a:p>
                  </a:txBody>
                  <a:tcPr/>
                </a:tc>
                <a:tc>
                  <a:txBody>
                    <a:bodyPr/>
                    <a:lstStyle/>
                    <a:p>
                      <a:pPr algn="ctr"/>
                      <a:r>
                        <a:rPr lang="pt-BR" sz="1400" dirty="0"/>
                        <a:t>~Esforço (*)</a:t>
                      </a:r>
                    </a:p>
                  </a:txBody>
                  <a:tcPr/>
                </a:tc>
                <a:extLst>
                  <a:ext uri="{0D108BD9-81ED-4DB2-BD59-A6C34878D82A}">
                    <a16:rowId xmlns:a16="http://schemas.microsoft.com/office/drawing/2014/main" val="3337065639"/>
                  </a:ext>
                </a:extLst>
              </a:tr>
              <a:tr h="662621">
                <a:tc>
                  <a:txBody>
                    <a:bodyPr/>
                    <a:lstStyle/>
                    <a:p>
                      <a:pPr algn="ctr"/>
                      <a:r>
                        <a:rPr lang="pt-BR" sz="1100" dirty="0"/>
                        <a:t>1</a:t>
                      </a:r>
                    </a:p>
                  </a:txBody>
                  <a:tcPr anchor="ctr"/>
                </a:tc>
                <a:tc>
                  <a:txBody>
                    <a:bodyPr/>
                    <a:lstStyle/>
                    <a:p>
                      <a:r>
                        <a:rPr lang="pt-BR" sz="1100" dirty="0"/>
                        <a:t>Criação de Base de Dados e Tabelas no Databricks:</a:t>
                      </a:r>
                    </a:p>
                    <a:p>
                      <a:pPr lvl="1"/>
                      <a:r>
                        <a:rPr lang="pt-BR" sz="1100" dirty="0"/>
                        <a:t>Criação do Notebook</a:t>
                      </a:r>
                    </a:p>
                    <a:p>
                      <a:pPr lvl="1">
                        <a:buFont typeface="Arial" panose="020B0604020202020204" pitchFamily="34" charset="0"/>
                        <a:buChar char="•"/>
                      </a:pPr>
                      <a:r>
                        <a:rPr lang="pt-BR" sz="1100" dirty="0"/>
                        <a:t>Criação do DDL</a:t>
                      </a:r>
                    </a:p>
                    <a:p>
                      <a:pPr lvl="1">
                        <a:buFont typeface="Arial" panose="020B0604020202020204" pitchFamily="34" charset="0"/>
                        <a:buChar char="•"/>
                      </a:pPr>
                      <a:r>
                        <a:rPr lang="pt-BR" sz="1100" dirty="0"/>
                        <a:t>Carga na camada RAW</a:t>
                      </a:r>
                    </a:p>
                    <a:p>
                      <a:pPr lvl="1">
                        <a:buFont typeface="Arial" panose="020B0604020202020204" pitchFamily="34" charset="0"/>
                        <a:buChar char="•"/>
                      </a:pPr>
                      <a:r>
                        <a:rPr lang="pt-BR" sz="1100" dirty="0"/>
                        <a:t>Carga na camada </a:t>
                      </a:r>
                      <a:r>
                        <a:rPr lang="pt-BR" sz="1100" dirty="0" err="1"/>
                        <a:t>Trusted</a:t>
                      </a:r>
                      <a:endParaRPr lang="pt-BR" sz="1100" dirty="0"/>
                    </a:p>
                    <a:p>
                      <a:pPr lvl="1">
                        <a:buFont typeface="Arial" panose="020B0604020202020204" pitchFamily="34" charset="0"/>
                        <a:buChar char="•"/>
                      </a:pPr>
                      <a:r>
                        <a:rPr lang="pt-BR" sz="1100" dirty="0"/>
                        <a:t>Carga na camada </a:t>
                      </a:r>
                      <a:r>
                        <a:rPr lang="pt-BR" sz="1100" dirty="0" err="1"/>
                        <a:t>Refined</a:t>
                      </a:r>
                      <a:endParaRPr lang="pt-BR"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100" dirty="0"/>
                        <a:t>~8h por tabela;</a:t>
                      </a:r>
                    </a:p>
                  </a:txBody>
                  <a:tcPr anchor="ctr"/>
                </a:tc>
                <a:extLst>
                  <a:ext uri="{0D108BD9-81ED-4DB2-BD59-A6C34878D82A}">
                    <a16:rowId xmlns:a16="http://schemas.microsoft.com/office/drawing/2014/main" val="913246690"/>
                  </a:ext>
                </a:extLst>
              </a:tr>
              <a:tr h="286728">
                <a:tc>
                  <a:txBody>
                    <a:bodyPr/>
                    <a:lstStyle/>
                    <a:p>
                      <a:pPr algn="ctr"/>
                      <a:r>
                        <a:rPr lang="pt-BR" sz="1100" dirty="0"/>
                        <a:t>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Criação do </a:t>
                      </a:r>
                      <a:r>
                        <a:rPr lang="pt-BR" sz="1100" dirty="0" err="1"/>
                        <a:t>Job</a:t>
                      </a:r>
                      <a:r>
                        <a:rPr lang="pt-BR" sz="1100" dirty="0"/>
                        <a:t> ETL Databricks (Eliminação de Jobs TALEND);</a:t>
                      </a:r>
                    </a:p>
                  </a:txBody>
                  <a:tcPr/>
                </a:tc>
                <a:tc>
                  <a:txBody>
                    <a:bodyPr/>
                    <a:lstStyle/>
                    <a:p>
                      <a:pPr algn="ctr"/>
                      <a:r>
                        <a:rPr lang="pt-BR" sz="1100" dirty="0"/>
                        <a:t>~8h por </a:t>
                      </a:r>
                      <a:r>
                        <a:rPr lang="pt-BR" sz="1100" dirty="0" err="1"/>
                        <a:t>job</a:t>
                      </a:r>
                      <a:r>
                        <a:rPr lang="pt-BR" sz="1100" dirty="0"/>
                        <a:t>;</a:t>
                      </a:r>
                    </a:p>
                  </a:txBody>
                  <a:tcPr anchor="ctr"/>
                </a:tc>
                <a:extLst>
                  <a:ext uri="{0D108BD9-81ED-4DB2-BD59-A6C34878D82A}">
                    <a16:rowId xmlns:a16="http://schemas.microsoft.com/office/drawing/2014/main" val="1890890047"/>
                  </a:ext>
                </a:extLst>
              </a:tr>
              <a:tr h="281961">
                <a:tc>
                  <a:txBody>
                    <a:bodyPr/>
                    <a:lstStyle/>
                    <a:p>
                      <a:pPr algn="ctr"/>
                      <a:r>
                        <a:rPr lang="pt-BR" sz="1100" dirty="0"/>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Ajuste de variáveis para </a:t>
                      </a:r>
                      <a:r>
                        <a:rPr lang="pt-BR" sz="1100" dirty="0" err="1"/>
                        <a:t>deploy</a:t>
                      </a:r>
                      <a:r>
                        <a:rPr lang="pt-BR" sz="1100" dirty="0"/>
                        <a:t> em ambiente HML e PRD;</a:t>
                      </a:r>
                    </a:p>
                  </a:txBody>
                  <a:tcPr/>
                </a:tc>
                <a:tc>
                  <a:txBody>
                    <a:bodyPr/>
                    <a:lstStyle/>
                    <a:p>
                      <a:pPr algn="ctr"/>
                      <a:r>
                        <a:rPr lang="pt-BR" sz="1100" dirty="0"/>
                        <a:t>~2h por </a:t>
                      </a:r>
                      <a:r>
                        <a:rPr lang="pt-BR" sz="1100" dirty="0" err="1"/>
                        <a:t>job</a:t>
                      </a:r>
                      <a:r>
                        <a:rPr lang="pt-BR" sz="1100" dirty="0"/>
                        <a:t>/tabela;</a:t>
                      </a:r>
                    </a:p>
                  </a:txBody>
                  <a:tcPr anchor="ctr"/>
                </a:tc>
                <a:extLst>
                  <a:ext uri="{0D108BD9-81ED-4DB2-BD59-A6C34878D82A}">
                    <a16:rowId xmlns:a16="http://schemas.microsoft.com/office/drawing/2014/main" val="226996667"/>
                  </a:ext>
                </a:extLst>
              </a:tr>
            </a:tbl>
          </a:graphicData>
        </a:graphic>
      </p:graphicFrame>
      <p:sp>
        <p:nvSpPr>
          <p:cNvPr id="73" name="Retângulo: Cantos Arredondados 72">
            <a:extLst>
              <a:ext uri="{FF2B5EF4-FFF2-40B4-BE49-F238E27FC236}">
                <a16:creationId xmlns:a16="http://schemas.microsoft.com/office/drawing/2014/main" id="{966EBE73-60B1-13DF-F7A9-2C418E113DBD}"/>
              </a:ext>
            </a:extLst>
          </p:cNvPr>
          <p:cNvSpPr/>
          <p:nvPr/>
        </p:nvSpPr>
        <p:spPr>
          <a:xfrm>
            <a:off x="15079300" y="3677974"/>
            <a:ext cx="1944216" cy="1091075"/>
          </a:xfrm>
          <a:prstGeom prst="roundRect">
            <a:avLst/>
          </a:prstGeom>
          <a:solidFill>
            <a:srgbClr val="5B9BD5">
              <a:alpha val="50196"/>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dirty="0"/>
          </a:p>
        </p:txBody>
      </p:sp>
      <p:sp>
        <p:nvSpPr>
          <p:cNvPr id="74" name="Fluxograma: Conector 73">
            <a:extLst>
              <a:ext uri="{FF2B5EF4-FFF2-40B4-BE49-F238E27FC236}">
                <a16:creationId xmlns:a16="http://schemas.microsoft.com/office/drawing/2014/main" id="{2365CEDB-1AD3-64E9-BD44-801E1BB7714F}"/>
              </a:ext>
            </a:extLst>
          </p:cNvPr>
          <p:cNvSpPr/>
          <p:nvPr/>
        </p:nvSpPr>
        <p:spPr>
          <a:xfrm>
            <a:off x="16442515" y="3503142"/>
            <a:ext cx="873970" cy="830997"/>
          </a:xfrm>
          <a:prstGeom prst="flowChartConnector">
            <a:avLst/>
          </a:prstGeom>
          <a:solidFill>
            <a:srgbClr val="5B9BD5">
              <a:alpha val="50196"/>
            </a:srgb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75" name="Gráfico 74" descr="Engrenagens">
            <a:extLst>
              <a:ext uri="{FF2B5EF4-FFF2-40B4-BE49-F238E27FC236}">
                <a16:creationId xmlns:a16="http://schemas.microsoft.com/office/drawing/2014/main" id="{90A2139C-AEF3-6CDB-94D2-91781E0A45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82226" y="3539592"/>
            <a:ext cx="794547" cy="794547"/>
          </a:xfrm>
          <a:prstGeom prst="rect">
            <a:avLst/>
          </a:prstGeom>
        </p:spPr>
      </p:pic>
      <p:sp>
        <p:nvSpPr>
          <p:cNvPr id="76" name="CaixaDeTexto 75">
            <a:extLst>
              <a:ext uri="{FF2B5EF4-FFF2-40B4-BE49-F238E27FC236}">
                <a16:creationId xmlns:a16="http://schemas.microsoft.com/office/drawing/2014/main" id="{A30340D7-C651-A724-EB22-0397727ACC49}"/>
              </a:ext>
            </a:extLst>
          </p:cNvPr>
          <p:cNvSpPr txBox="1"/>
          <p:nvPr/>
        </p:nvSpPr>
        <p:spPr>
          <a:xfrm>
            <a:off x="15154456" y="3760840"/>
            <a:ext cx="1107479" cy="461665"/>
          </a:xfrm>
          <a:prstGeom prst="rect">
            <a:avLst/>
          </a:prstGeom>
          <a:noFill/>
        </p:spPr>
        <p:txBody>
          <a:bodyPr wrap="square" rtlCol="0">
            <a:spAutoFit/>
          </a:bodyPr>
          <a:lstStyle/>
          <a:p>
            <a:r>
              <a:rPr lang="pt-BR" sz="2400" b="1" dirty="0"/>
              <a:t>504h</a:t>
            </a:r>
          </a:p>
        </p:txBody>
      </p:sp>
      <p:sp>
        <p:nvSpPr>
          <p:cNvPr id="77" name="CaixaDeTexto 76">
            <a:extLst>
              <a:ext uri="{FF2B5EF4-FFF2-40B4-BE49-F238E27FC236}">
                <a16:creationId xmlns:a16="http://schemas.microsoft.com/office/drawing/2014/main" id="{200F7633-1984-0336-A657-B73D1A340340}"/>
              </a:ext>
            </a:extLst>
          </p:cNvPr>
          <p:cNvSpPr txBox="1"/>
          <p:nvPr/>
        </p:nvSpPr>
        <p:spPr>
          <a:xfrm>
            <a:off x="15154456" y="4149087"/>
            <a:ext cx="1827395" cy="338554"/>
          </a:xfrm>
          <a:prstGeom prst="rect">
            <a:avLst/>
          </a:prstGeom>
          <a:noFill/>
        </p:spPr>
        <p:txBody>
          <a:bodyPr wrap="square" rtlCol="0">
            <a:spAutoFit/>
          </a:bodyPr>
          <a:lstStyle/>
          <a:p>
            <a:r>
              <a:rPr lang="en-US" sz="1600" dirty="0" err="1"/>
              <a:t>Esforço</a:t>
            </a:r>
            <a:r>
              <a:rPr lang="en-US" sz="1600" dirty="0"/>
              <a:t> </a:t>
            </a:r>
            <a:r>
              <a:rPr lang="en-US" sz="1600" dirty="0" err="1"/>
              <a:t>Estimado</a:t>
            </a:r>
            <a:endParaRPr lang="pt-BR" sz="1600" dirty="0"/>
          </a:p>
        </p:txBody>
      </p:sp>
      <p:sp>
        <p:nvSpPr>
          <p:cNvPr id="83" name="CaixaDeTexto 82">
            <a:extLst>
              <a:ext uri="{FF2B5EF4-FFF2-40B4-BE49-F238E27FC236}">
                <a16:creationId xmlns:a16="http://schemas.microsoft.com/office/drawing/2014/main" id="{ADB3E1D8-AA95-043C-0438-EE97D8D1B197}"/>
              </a:ext>
            </a:extLst>
          </p:cNvPr>
          <p:cNvSpPr txBox="1"/>
          <p:nvPr/>
        </p:nvSpPr>
        <p:spPr>
          <a:xfrm>
            <a:off x="14846608" y="330351"/>
            <a:ext cx="2398168" cy="307777"/>
          </a:xfrm>
          <a:prstGeom prst="rect">
            <a:avLst/>
          </a:prstGeom>
          <a:noFill/>
        </p:spPr>
        <p:txBody>
          <a:bodyPr wrap="square" rtlCol="0">
            <a:spAutoFit/>
          </a:bodyPr>
          <a:lstStyle/>
          <a:p>
            <a:pPr algn="ctr"/>
            <a:r>
              <a:rPr lang="pt-BR" sz="1400" b="1" dirty="0"/>
              <a:t>Esforço Total Estimado</a:t>
            </a:r>
            <a:endParaRPr lang="en-US" sz="1400" b="1" dirty="0"/>
          </a:p>
        </p:txBody>
      </p:sp>
      <p:sp>
        <p:nvSpPr>
          <p:cNvPr id="84" name="Retângulo: Cantos Arredondados 83">
            <a:extLst>
              <a:ext uri="{FF2B5EF4-FFF2-40B4-BE49-F238E27FC236}">
                <a16:creationId xmlns:a16="http://schemas.microsoft.com/office/drawing/2014/main" id="{DA215475-2E7D-E0A5-C857-3A76C8AE870E}"/>
              </a:ext>
            </a:extLst>
          </p:cNvPr>
          <p:cNvSpPr/>
          <p:nvPr/>
        </p:nvSpPr>
        <p:spPr>
          <a:xfrm>
            <a:off x="14893022" y="330351"/>
            <a:ext cx="2398168" cy="3211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Cantos Arredondados 84">
            <a:extLst>
              <a:ext uri="{FF2B5EF4-FFF2-40B4-BE49-F238E27FC236}">
                <a16:creationId xmlns:a16="http://schemas.microsoft.com/office/drawing/2014/main" id="{7D834A1E-AF21-5D07-6CF5-16738FA1CB93}"/>
              </a:ext>
            </a:extLst>
          </p:cNvPr>
          <p:cNvSpPr/>
          <p:nvPr/>
        </p:nvSpPr>
        <p:spPr>
          <a:xfrm>
            <a:off x="15031473" y="878203"/>
            <a:ext cx="1944216" cy="1091075"/>
          </a:xfrm>
          <a:prstGeom prst="roundRect">
            <a:avLst/>
          </a:prstGeom>
          <a:solidFill>
            <a:srgbClr val="FFE699">
              <a:alpha val="50196"/>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dirty="0"/>
          </a:p>
        </p:txBody>
      </p:sp>
      <p:sp>
        <p:nvSpPr>
          <p:cNvPr id="86" name="Fluxograma: Conector 85">
            <a:extLst>
              <a:ext uri="{FF2B5EF4-FFF2-40B4-BE49-F238E27FC236}">
                <a16:creationId xmlns:a16="http://schemas.microsoft.com/office/drawing/2014/main" id="{0E13F5ED-1F86-72A3-590B-C2DFDA2E8B69}"/>
              </a:ext>
            </a:extLst>
          </p:cNvPr>
          <p:cNvSpPr/>
          <p:nvPr/>
        </p:nvSpPr>
        <p:spPr>
          <a:xfrm>
            <a:off x="16394688" y="703371"/>
            <a:ext cx="873970" cy="830997"/>
          </a:xfrm>
          <a:prstGeom prst="flowChartConnector">
            <a:avLst/>
          </a:prstGeom>
          <a:solidFill>
            <a:srgbClr val="FFE699">
              <a:alpha val="50196"/>
            </a:srgb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87" name="Gráfico 86" descr="Engrenagens">
            <a:extLst>
              <a:ext uri="{FF2B5EF4-FFF2-40B4-BE49-F238E27FC236}">
                <a16:creationId xmlns:a16="http://schemas.microsoft.com/office/drawing/2014/main" id="{CAAFDC48-4A43-DFE9-0538-1277AEABFA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34399" y="696787"/>
            <a:ext cx="794547" cy="794547"/>
          </a:xfrm>
          <a:prstGeom prst="rect">
            <a:avLst/>
          </a:prstGeom>
        </p:spPr>
      </p:pic>
      <p:sp>
        <p:nvSpPr>
          <p:cNvPr id="88" name="CaixaDeTexto 87">
            <a:extLst>
              <a:ext uri="{FF2B5EF4-FFF2-40B4-BE49-F238E27FC236}">
                <a16:creationId xmlns:a16="http://schemas.microsoft.com/office/drawing/2014/main" id="{9A6BAB4D-D9AB-E6BD-EE16-06A6792A064D}"/>
              </a:ext>
            </a:extLst>
          </p:cNvPr>
          <p:cNvSpPr txBox="1"/>
          <p:nvPr/>
        </p:nvSpPr>
        <p:spPr>
          <a:xfrm>
            <a:off x="15106629" y="961069"/>
            <a:ext cx="1107479" cy="461665"/>
          </a:xfrm>
          <a:prstGeom prst="rect">
            <a:avLst/>
          </a:prstGeom>
          <a:noFill/>
        </p:spPr>
        <p:txBody>
          <a:bodyPr wrap="square" rtlCol="0">
            <a:spAutoFit/>
          </a:bodyPr>
          <a:lstStyle/>
          <a:p>
            <a:r>
              <a:rPr lang="pt-BR" sz="2400" b="1" dirty="0"/>
              <a:t>~168h</a:t>
            </a:r>
          </a:p>
        </p:txBody>
      </p:sp>
      <p:sp>
        <p:nvSpPr>
          <p:cNvPr id="89" name="CaixaDeTexto 88">
            <a:extLst>
              <a:ext uri="{FF2B5EF4-FFF2-40B4-BE49-F238E27FC236}">
                <a16:creationId xmlns:a16="http://schemas.microsoft.com/office/drawing/2014/main" id="{20AD8A81-DC5F-24BA-D12F-673E35B3F11F}"/>
              </a:ext>
            </a:extLst>
          </p:cNvPr>
          <p:cNvSpPr txBox="1"/>
          <p:nvPr/>
        </p:nvSpPr>
        <p:spPr>
          <a:xfrm>
            <a:off x="15106629" y="1349316"/>
            <a:ext cx="1766119" cy="338554"/>
          </a:xfrm>
          <a:prstGeom prst="rect">
            <a:avLst/>
          </a:prstGeom>
          <a:noFill/>
        </p:spPr>
        <p:txBody>
          <a:bodyPr wrap="square" rtlCol="0">
            <a:spAutoFit/>
          </a:bodyPr>
          <a:lstStyle/>
          <a:p>
            <a:r>
              <a:rPr lang="en-US" sz="1600" dirty="0" err="1"/>
              <a:t>Esforço</a:t>
            </a:r>
            <a:r>
              <a:rPr lang="en-US" sz="1600" dirty="0"/>
              <a:t> </a:t>
            </a:r>
            <a:r>
              <a:rPr lang="en-US" sz="1600" dirty="0" err="1"/>
              <a:t>Estimado</a:t>
            </a:r>
            <a:endParaRPr lang="pt-BR" sz="1600" dirty="0"/>
          </a:p>
        </p:txBody>
      </p:sp>
      <p:sp>
        <p:nvSpPr>
          <p:cNvPr id="90" name="Retângulo: Cantos Arredondados 89">
            <a:extLst>
              <a:ext uri="{FF2B5EF4-FFF2-40B4-BE49-F238E27FC236}">
                <a16:creationId xmlns:a16="http://schemas.microsoft.com/office/drawing/2014/main" id="{6D184211-59C7-CD50-BB28-B0B2D3F76CAA}"/>
              </a:ext>
            </a:extLst>
          </p:cNvPr>
          <p:cNvSpPr/>
          <p:nvPr/>
        </p:nvSpPr>
        <p:spPr>
          <a:xfrm>
            <a:off x="15079300" y="5087688"/>
            <a:ext cx="1944216" cy="1091075"/>
          </a:xfrm>
          <a:prstGeom prst="roundRect">
            <a:avLst/>
          </a:prstGeom>
          <a:solidFill>
            <a:srgbClr val="DBDBDB">
              <a:alpha val="50196"/>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dirty="0"/>
          </a:p>
        </p:txBody>
      </p:sp>
      <p:sp>
        <p:nvSpPr>
          <p:cNvPr id="91" name="Fluxograma: Conector 90">
            <a:extLst>
              <a:ext uri="{FF2B5EF4-FFF2-40B4-BE49-F238E27FC236}">
                <a16:creationId xmlns:a16="http://schemas.microsoft.com/office/drawing/2014/main" id="{3CF2D89C-7E17-3819-AC08-71C611CE62CA}"/>
              </a:ext>
            </a:extLst>
          </p:cNvPr>
          <p:cNvSpPr/>
          <p:nvPr/>
        </p:nvSpPr>
        <p:spPr>
          <a:xfrm>
            <a:off x="16442515" y="4912856"/>
            <a:ext cx="873970" cy="830997"/>
          </a:xfrm>
          <a:prstGeom prst="flowChartConnector">
            <a:avLst/>
          </a:prstGeom>
          <a:solidFill>
            <a:srgbClr val="DBDBDB">
              <a:alpha val="50196"/>
            </a:srgb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92" name="Gráfico 91" descr="Engrenagens">
            <a:extLst>
              <a:ext uri="{FF2B5EF4-FFF2-40B4-BE49-F238E27FC236}">
                <a16:creationId xmlns:a16="http://schemas.microsoft.com/office/drawing/2014/main" id="{308BC69C-9D7F-7BB0-25DD-56871B24A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82226" y="4949306"/>
            <a:ext cx="794547" cy="794547"/>
          </a:xfrm>
          <a:prstGeom prst="rect">
            <a:avLst/>
          </a:prstGeom>
        </p:spPr>
      </p:pic>
      <p:sp>
        <p:nvSpPr>
          <p:cNvPr id="93" name="CaixaDeTexto 92">
            <a:extLst>
              <a:ext uri="{FF2B5EF4-FFF2-40B4-BE49-F238E27FC236}">
                <a16:creationId xmlns:a16="http://schemas.microsoft.com/office/drawing/2014/main" id="{B9457AEF-56A5-E365-07C9-A69EEAC870EB}"/>
              </a:ext>
            </a:extLst>
          </p:cNvPr>
          <p:cNvSpPr txBox="1"/>
          <p:nvPr/>
        </p:nvSpPr>
        <p:spPr>
          <a:xfrm>
            <a:off x="15154456" y="5170554"/>
            <a:ext cx="1107479" cy="461665"/>
          </a:xfrm>
          <a:prstGeom prst="rect">
            <a:avLst/>
          </a:prstGeom>
          <a:noFill/>
        </p:spPr>
        <p:txBody>
          <a:bodyPr wrap="square" rtlCol="0">
            <a:spAutoFit/>
          </a:bodyPr>
          <a:lstStyle/>
          <a:p>
            <a:r>
              <a:rPr lang="pt-BR" sz="2400" b="1" dirty="0"/>
              <a:t>~?h</a:t>
            </a:r>
          </a:p>
        </p:txBody>
      </p:sp>
      <p:sp>
        <p:nvSpPr>
          <p:cNvPr id="94" name="CaixaDeTexto 93">
            <a:extLst>
              <a:ext uri="{FF2B5EF4-FFF2-40B4-BE49-F238E27FC236}">
                <a16:creationId xmlns:a16="http://schemas.microsoft.com/office/drawing/2014/main" id="{2E077D67-5786-CB39-4968-65B4014CC1C9}"/>
              </a:ext>
            </a:extLst>
          </p:cNvPr>
          <p:cNvSpPr txBox="1"/>
          <p:nvPr/>
        </p:nvSpPr>
        <p:spPr>
          <a:xfrm>
            <a:off x="15154456" y="5558801"/>
            <a:ext cx="1827395" cy="338554"/>
          </a:xfrm>
          <a:prstGeom prst="rect">
            <a:avLst/>
          </a:prstGeom>
          <a:noFill/>
        </p:spPr>
        <p:txBody>
          <a:bodyPr wrap="square" rtlCol="0">
            <a:spAutoFit/>
          </a:bodyPr>
          <a:lstStyle/>
          <a:p>
            <a:r>
              <a:rPr lang="en-US" sz="1600" dirty="0" err="1"/>
              <a:t>Esforço</a:t>
            </a:r>
            <a:r>
              <a:rPr lang="en-US" sz="1600" dirty="0"/>
              <a:t> </a:t>
            </a:r>
            <a:r>
              <a:rPr lang="en-US" sz="1600" dirty="0" err="1"/>
              <a:t>estimado</a:t>
            </a:r>
            <a:endParaRPr lang="pt-BR" sz="1600" dirty="0"/>
          </a:p>
        </p:txBody>
      </p:sp>
      <p:sp>
        <p:nvSpPr>
          <p:cNvPr id="2" name="Triângulo isósceles 1">
            <a:extLst>
              <a:ext uri="{FF2B5EF4-FFF2-40B4-BE49-F238E27FC236}">
                <a16:creationId xmlns:a16="http://schemas.microsoft.com/office/drawing/2014/main" id="{7D6BFF79-5455-4E00-BCA3-FC3DEE8EEE4C}"/>
              </a:ext>
            </a:extLst>
          </p:cNvPr>
          <p:cNvSpPr/>
          <p:nvPr/>
        </p:nvSpPr>
        <p:spPr>
          <a:xfrm rot="5400000">
            <a:off x="6062380" y="1444621"/>
            <a:ext cx="952312"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6938EA3C-34D2-F702-0E78-2F24E49469B4}"/>
              </a:ext>
            </a:extLst>
          </p:cNvPr>
          <p:cNvSpPr txBox="1"/>
          <p:nvPr/>
        </p:nvSpPr>
        <p:spPr>
          <a:xfrm>
            <a:off x="15436900" y="5949076"/>
            <a:ext cx="1524456" cy="123111"/>
          </a:xfrm>
          <a:prstGeom prst="rect">
            <a:avLst/>
          </a:prstGeom>
          <a:noFill/>
        </p:spPr>
        <p:txBody>
          <a:bodyPr wrap="none" lIns="0" tIns="0" rIns="0" bIns="0" rtlCol="0">
            <a:spAutoFit/>
          </a:bodyPr>
          <a:lstStyle/>
          <a:p>
            <a:r>
              <a:rPr lang="pt-BR" sz="800" dirty="0">
                <a:solidFill>
                  <a:schemeClr val="bg1">
                    <a:lumMod val="50000"/>
                  </a:schemeClr>
                </a:solidFill>
              </a:rPr>
              <a:t>Pesquisas Documentação Databricks</a:t>
            </a:r>
          </a:p>
        </p:txBody>
      </p:sp>
      <p:pic>
        <p:nvPicPr>
          <p:cNvPr id="9" name="Imagem 8" descr="Interface gráfica do usuário, Texto, Site&#10;&#10;Descrição gerada automaticamente">
            <a:extLst>
              <a:ext uri="{FF2B5EF4-FFF2-40B4-BE49-F238E27FC236}">
                <a16:creationId xmlns:a16="http://schemas.microsoft.com/office/drawing/2014/main" id="{11CD01A2-3133-29AD-299F-E59F2C4522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73" y="2602306"/>
            <a:ext cx="7224643" cy="2245126"/>
          </a:xfrm>
          <a:prstGeom prst="rect">
            <a:avLst/>
          </a:prstGeom>
        </p:spPr>
      </p:pic>
      <p:sp>
        <p:nvSpPr>
          <p:cNvPr id="12" name="Forma Livre: Forma 11">
            <a:extLst>
              <a:ext uri="{FF2B5EF4-FFF2-40B4-BE49-F238E27FC236}">
                <a16:creationId xmlns:a16="http://schemas.microsoft.com/office/drawing/2014/main" id="{369D7EC4-DE5A-60D5-8FA7-BC7B652264A5}"/>
              </a:ext>
            </a:extLst>
          </p:cNvPr>
          <p:cNvSpPr/>
          <p:nvPr/>
        </p:nvSpPr>
        <p:spPr>
          <a:xfrm rot="5400000">
            <a:off x="5316731" y="2417981"/>
            <a:ext cx="454784" cy="405397"/>
          </a:xfrm>
          <a:custGeom>
            <a:avLst/>
            <a:gdLst>
              <a:gd name="connsiteX0" fmla="*/ 0 w 1486265"/>
              <a:gd name="connsiteY0" fmla="*/ 689 h 693903"/>
              <a:gd name="connsiteX1" fmla="*/ 767151 w 1486265"/>
              <a:gd name="connsiteY1" fmla="*/ 689 h 693903"/>
              <a:gd name="connsiteX2" fmla="*/ 767143 w 1486265"/>
              <a:gd name="connsiteY2" fmla="*/ 0 h 693903"/>
              <a:gd name="connsiteX3" fmla="*/ 773014 w 1486265"/>
              <a:gd name="connsiteY3" fmla="*/ 689 h 693903"/>
              <a:gd name="connsiteX4" fmla="*/ 795914 w 1486265"/>
              <a:gd name="connsiteY4" fmla="*/ 689 h 693903"/>
              <a:gd name="connsiteX5" fmla="*/ 795914 w 1486265"/>
              <a:gd name="connsiteY5" fmla="*/ 3376 h 693903"/>
              <a:gd name="connsiteX6" fmla="*/ 867488 w 1486265"/>
              <a:gd name="connsiteY6" fmla="*/ 11774 h 693903"/>
              <a:gd name="connsiteX7" fmla="*/ 1130562 w 1486265"/>
              <a:gd name="connsiteY7" fmla="*/ 156406 h 693903"/>
              <a:gd name="connsiteX8" fmla="*/ 1130375 w 1486265"/>
              <a:gd name="connsiteY8" fmla="*/ 156592 h 693903"/>
              <a:gd name="connsiteX9" fmla="*/ 1396626 w 1486265"/>
              <a:gd name="connsiteY9" fmla="*/ 426057 h 693903"/>
              <a:gd name="connsiteX10" fmla="*/ 1486265 w 1486265"/>
              <a:gd name="connsiteY10" fmla="*/ 337488 h 693903"/>
              <a:gd name="connsiteX11" fmla="*/ 1484126 w 1486265"/>
              <a:gd name="connsiteY11" fmla="*/ 693903 h 693903"/>
              <a:gd name="connsiteX12" fmla="*/ 1127711 w 1486265"/>
              <a:gd name="connsiteY12" fmla="*/ 691764 h 693903"/>
              <a:gd name="connsiteX13" fmla="*/ 1217349 w 1486265"/>
              <a:gd name="connsiteY13" fmla="*/ 603195 h 693903"/>
              <a:gd name="connsiteX14" fmla="*/ 949488 w 1486265"/>
              <a:gd name="connsiteY14" fmla="*/ 332100 h 693903"/>
              <a:gd name="connsiteX15" fmla="*/ 912290 w 1486265"/>
              <a:gd name="connsiteY15" fmla="*/ 300954 h 693903"/>
              <a:gd name="connsiteX16" fmla="*/ 820118 w 1486265"/>
              <a:gd name="connsiteY16" fmla="*/ 259396 h 693903"/>
              <a:gd name="connsiteX17" fmla="*/ 773812 w 1486265"/>
              <a:gd name="connsiteY17" fmla="*/ 252689 h 693903"/>
              <a:gd name="connsiteX18" fmla="*/ 0 w 1486265"/>
              <a:gd name="connsiteY18" fmla="*/ 252689 h 69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6265" h="693903">
                <a:moveTo>
                  <a:pt x="0" y="689"/>
                </a:moveTo>
                <a:lnTo>
                  <a:pt x="767151" y="689"/>
                </a:lnTo>
                <a:lnTo>
                  <a:pt x="767143" y="0"/>
                </a:lnTo>
                <a:lnTo>
                  <a:pt x="773014" y="689"/>
                </a:lnTo>
                <a:lnTo>
                  <a:pt x="795914" y="689"/>
                </a:lnTo>
                <a:lnTo>
                  <a:pt x="795914" y="3376"/>
                </a:lnTo>
                <a:lnTo>
                  <a:pt x="867488" y="11774"/>
                </a:lnTo>
                <a:cubicBezTo>
                  <a:pt x="966016" y="33236"/>
                  <a:pt x="1057744" y="83184"/>
                  <a:pt x="1130562" y="156406"/>
                </a:cubicBezTo>
                <a:lnTo>
                  <a:pt x="1130375" y="156592"/>
                </a:lnTo>
                <a:lnTo>
                  <a:pt x="1396626" y="426057"/>
                </a:lnTo>
                <a:lnTo>
                  <a:pt x="1486265" y="337488"/>
                </a:lnTo>
                <a:lnTo>
                  <a:pt x="1484126" y="693903"/>
                </a:lnTo>
                <a:lnTo>
                  <a:pt x="1127711" y="691764"/>
                </a:lnTo>
                <a:lnTo>
                  <a:pt x="1217349" y="603195"/>
                </a:lnTo>
                <a:lnTo>
                  <a:pt x="949488" y="332100"/>
                </a:lnTo>
                <a:lnTo>
                  <a:pt x="912290" y="300954"/>
                </a:lnTo>
                <a:cubicBezTo>
                  <a:pt x="884165" y="281474"/>
                  <a:pt x="852866" y="267362"/>
                  <a:pt x="820118" y="259396"/>
                </a:cubicBezTo>
                <a:lnTo>
                  <a:pt x="773812" y="252689"/>
                </a:lnTo>
                <a:lnTo>
                  <a:pt x="0" y="252689"/>
                </a:lnTo>
                <a:close/>
              </a:path>
            </a:pathLst>
          </a:cu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pic>
        <p:nvPicPr>
          <p:cNvPr id="13" name="Imagem 12">
            <a:extLst>
              <a:ext uri="{FF2B5EF4-FFF2-40B4-BE49-F238E27FC236}">
                <a16:creationId xmlns:a16="http://schemas.microsoft.com/office/drawing/2014/main" id="{8B818218-52CC-12BD-7E02-15572D7A0252}"/>
              </a:ext>
            </a:extLst>
          </p:cNvPr>
          <p:cNvPicPr>
            <a:picLocks noChangeAspect="1"/>
          </p:cNvPicPr>
          <p:nvPr/>
        </p:nvPicPr>
        <p:blipFill>
          <a:blip r:embed="rId7"/>
          <a:stretch>
            <a:fillRect/>
          </a:stretch>
        </p:blipFill>
        <p:spPr>
          <a:xfrm>
            <a:off x="7387916" y="105667"/>
            <a:ext cx="4191906" cy="4209857"/>
          </a:xfrm>
          <a:prstGeom prst="rect">
            <a:avLst/>
          </a:prstGeom>
        </p:spPr>
      </p:pic>
      <p:sp>
        <p:nvSpPr>
          <p:cNvPr id="5" name="Botão de Ação: Obter Informações 4">
            <a:hlinkClick r:id="" action="ppaction://noaction" highlightClick="1"/>
            <a:extLst>
              <a:ext uri="{FF2B5EF4-FFF2-40B4-BE49-F238E27FC236}">
                <a16:creationId xmlns:a16="http://schemas.microsoft.com/office/drawing/2014/main" id="{1EBBDA78-F830-AD04-BAE2-FA8C61C941B2}"/>
              </a:ext>
            </a:extLst>
          </p:cNvPr>
          <p:cNvSpPr/>
          <p:nvPr/>
        </p:nvSpPr>
        <p:spPr>
          <a:xfrm>
            <a:off x="10259950" y="3583734"/>
            <a:ext cx="194734" cy="203200"/>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6" name="Tabela 15">
            <a:extLst>
              <a:ext uri="{FF2B5EF4-FFF2-40B4-BE49-F238E27FC236}">
                <a16:creationId xmlns:a16="http://schemas.microsoft.com/office/drawing/2014/main" id="{9C8385A7-0AE0-DCD6-9B5E-5A167DD8CBAF}"/>
              </a:ext>
            </a:extLst>
          </p:cNvPr>
          <p:cNvGraphicFramePr>
            <a:graphicFrameLocks noGrp="1"/>
          </p:cNvGraphicFramePr>
          <p:nvPr/>
        </p:nvGraphicFramePr>
        <p:xfrm>
          <a:off x="9722356" y="4558050"/>
          <a:ext cx="2402176" cy="762000"/>
        </p:xfrm>
        <a:graphic>
          <a:graphicData uri="http://schemas.openxmlformats.org/drawingml/2006/table">
            <a:tbl>
              <a:tblPr/>
              <a:tblGrid>
                <a:gridCol w="1702205">
                  <a:extLst>
                    <a:ext uri="{9D8B030D-6E8A-4147-A177-3AD203B41FA5}">
                      <a16:colId xmlns:a16="http://schemas.microsoft.com/office/drawing/2014/main" val="1630188786"/>
                    </a:ext>
                  </a:extLst>
                </a:gridCol>
                <a:gridCol w="699971">
                  <a:extLst>
                    <a:ext uri="{9D8B030D-6E8A-4147-A177-3AD203B41FA5}">
                      <a16:colId xmlns:a16="http://schemas.microsoft.com/office/drawing/2014/main" val="2372134376"/>
                    </a:ext>
                  </a:extLst>
                </a:gridCol>
              </a:tblGrid>
              <a:tr h="190500">
                <a:tc gridSpan="2">
                  <a:txBody>
                    <a:bodyPr/>
                    <a:lstStyle/>
                    <a:p>
                      <a:pPr algn="ctr" fontAlgn="b"/>
                      <a:r>
                        <a:rPr lang="pt-BR" sz="1100" b="1" i="0" u="none" strike="noStrike" dirty="0">
                          <a:solidFill>
                            <a:srgbClr val="000000"/>
                          </a:solidFill>
                          <a:effectLst/>
                          <a:latin typeface="Calibri" panose="020F0502020204030204" pitchFamily="34" charset="0"/>
                        </a:rPr>
                        <a:t>TEMPO MIGRACAO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pt-BR"/>
                    </a:p>
                  </a:txBody>
                  <a:tcPr/>
                </a:tc>
                <a:extLst>
                  <a:ext uri="{0D108BD9-81ED-4DB2-BD59-A6C34878D82A}">
                    <a16:rowId xmlns:a16="http://schemas.microsoft.com/office/drawing/2014/main" val="223027968"/>
                  </a:ext>
                </a:extLst>
              </a:tr>
              <a:tr h="190500">
                <a:tc>
                  <a:txBody>
                    <a:bodyPr/>
                    <a:lstStyle/>
                    <a:p>
                      <a:pPr algn="ctr" fontAlgn="b"/>
                      <a:r>
                        <a:rPr lang="pt-BR" sz="1100" b="1" i="0" u="none" strike="noStrike" dirty="0">
                          <a:solidFill>
                            <a:srgbClr val="000000"/>
                          </a:solidFill>
                          <a:effectLst/>
                          <a:latin typeface="Calibri" panose="020F0502020204030204" pitchFamily="34" charset="0"/>
                        </a:rPr>
                        <a:t>FONTE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pt-BR" sz="1100" b="1" i="0" u="none" strike="noStrike" dirty="0">
                          <a:solidFill>
                            <a:srgbClr val="000000"/>
                          </a:solidFill>
                          <a:effectLst/>
                          <a:latin typeface="Calibri" panose="020F0502020204030204" pitchFamily="34" charset="0"/>
                        </a:rPr>
                        <a:t> (Meses)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656292748"/>
                  </a:ext>
                </a:extLst>
              </a:tr>
              <a:tr h="190500">
                <a:tc>
                  <a:txBody>
                    <a:bodyPr/>
                    <a:lstStyle/>
                    <a:p>
                      <a:pPr algn="ctr" fontAlgn="b"/>
                      <a:r>
                        <a:rPr lang="pt-BR" sz="1100" b="1" i="0" u="none" strike="noStrike" dirty="0">
                          <a:solidFill>
                            <a:srgbClr val="000000"/>
                          </a:solidFill>
                          <a:effectLst/>
                          <a:latin typeface="Calibri" panose="020F0502020204030204" pitchFamily="34" charset="0"/>
                        </a:rPr>
                        <a:t>Fornecedor </a:t>
                      </a:r>
                      <a:r>
                        <a:rPr lang="pt-BR" sz="1100" b="1" i="0" u="none" strike="noStrike" dirty="0" err="1">
                          <a:solidFill>
                            <a:srgbClr val="000000"/>
                          </a:solidFill>
                          <a:effectLst/>
                          <a:latin typeface="Calibri" panose="020F0502020204030204" pitchFamily="34" charset="0"/>
                        </a:rPr>
                        <a:t>Keyrus</a:t>
                      </a:r>
                      <a:endParaRPr lang="pt-BR" sz="11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01008677"/>
                  </a:ext>
                </a:extLst>
              </a:tr>
              <a:tr h="190500">
                <a:tc>
                  <a:txBody>
                    <a:bodyPr/>
                    <a:lstStyle/>
                    <a:p>
                      <a:pPr algn="ctr" fontAlgn="b"/>
                      <a:r>
                        <a:rPr lang="pt-BR" sz="1100" b="1" i="0" u="none" strike="noStrike" dirty="0">
                          <a:solidFill>
                            <a:srgbClr val="000000"/>
                          </a:solidFill>
                          <a:effectLst/>
                          <a:latin typeface="Calibri" panose="020F0502020204030204" pitchFamily="34" charset="0"/>
                        </a:rPr>
                        <a:t>HSA( Dionys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3225170"/>
                  </a:ext>
                </a:extLst>
              </a:tr>
            </a:tbl>
          </a:graphicData>
        </a:graphic>
      </p:graphicFrame>
      <p:sp>
        <p:nvSpPr>
          <p:cNvPr id="17" name="Seta: para Baixo 16">
            <a:extLst>
              <a:ext uri="{FF2B5EF4-FFF2-40B4-BE49-F238E27FC236}">
                <a16:creationId xmlns:a16="http://schemas.microsoft.com/office/drawing/2014/main" id="{31B5C7EC-6256-8A54-DECB-C0ABF2BE60EC}"/>
              </a:ext>
            </a:extLst>
          </p:cNvPr>
          <p:cNvSpPr/>
          <p:nvPr/>
        </p:nvSpPr>
        <p:spPr>
          <a:xfrm>
            <a:off x="9194878" y="4266861"/>
            <a:ext cx="404106" cy="2151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8" name="Tabela 17">
            <a:extLst>
              <a:ext uri="{FF2B5EF4-FFF2-40B4-BE49-F238E27FC236}">
                <a16:creationId xmlns:a16="http://schemas.microsoft.com/office/drawing/2014/main" id="{74ED71AB-A70C-2819-6A08-0DCF8661A0D2}"/>
              </a:ext>
            </a:extLst>
          </p:cNvPr>
          <p:cNvGraphicFramePr>
            <a:graphicFrameLocks noGrp="1"/>
          </p:cNvGraphicFramePr>
          <p:nvPr/>
        </p:nvGraphicFramePr>
        <p:xfrm>
          <a:off x="7387916" y="4758372"/>
          <a:ext cx="2009014" cy="571500"/>
        </p:xfrm>
        <a:graphic>
          <a:graphicData uri="http://schemas.openxmlformats.org/drawingml/2006/table">
            <a:tbl>
              <a:tblPr>
                <a:tableStyleId>{5C22544A-7EE6-4342-B048-85BDC9FD1C3A}</a:tableStyleId>
              </a:tblPr>
              <a:tblGrid>
                <a:gridCol w="493564">
                  <a:extLst>
                    <a:ext uri="{9D8B030D-6E8A-4147-A177-3AD203B41FA5}">
                      <a16:colId xmlns:a16="http://schemas.microsoft.com/office/drawing/2014/main" val="3974476481"/>
                    </a:ext>
                  </a:extLst>
                </a:gridCol>
                <a:gridCol w="493564">
                  <a:extLst>
                    <a:ext uri="{9D8B030D-6E8A-4147-A177-3AD203B41FA5}">
                      <a16:colId xmlns:a16="http://schemas.microsoft.com/office/drawing/2014/main" val="430250669"/>
                    </a:ext>
                  </a:extLst>
                </a:gridCol>
                <a:gridCol w="493564">
                  <a:extLst>
                    <a:ext uri="{9D8B030D-6E8A-4147-A177-3AD203B41FA5}">
                      <a16:colId xmlns:a16="http://schemas.microsoft.com/office/drawing/2014/main" val="1165965875"/>
                    </a:ext>
                  </a:extLst>
                </a:gridCol>
                <a:gridCol w="528322">
                  <a:extLst>
                    <a:ext uri="{9D8B030D-6E8A-4147-A177-3AD203B41FA5}">
                      <a16:colId xmlns:a16="http://schemas.microsoft.com/office/drawing/2014/main" val="2553375735"/>
                    </a:ext>
                  </a:extLst>
                </a:gridCol>
              </a:tblGrid>
              <a:tr h="190500">
                <a:tc>
                  <a:txBody>
                    <a:bodyPr/>
                    <a:lstStyle/>
                    <a:p>
                      <a:pPr algn="l" fontAlgn="b"/>
                      <a:endParaRPr lang="pt-BR"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pt-BR" sz="1100" b="1" u="none" strike="noStrike" dirty="0" err="1">
                          <a:effectLst/>
                        </a:rPr>
                        <a:t>Redshift</a:t>
                      </a:r>
                      <a:endParaRPr lang="pt-BR"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pt-BR" sz="1100" b="1" u="none" strike="noStrike" dirty="0">
                          <a:effectLst/>
                        </a:rPr>
                        <a:t>Jobs</a:t>
                      </a:r>
                      <a:endParaRPr lang="pt-BR"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pt-BR" sz="1100" b="1" u="none" strike="noStrike" dirty="0">
                          <a:effectLst/>
                        </a:rPr>
                        <a:t>TTL</a:t>
                      </a:r>
                      <a:endParaRPr lang="pt-BR" sz="11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51740413"/>
                  </a:ext>
                </a:extLst>
              </a:tr>
              <a:tr h="190500">
                <a:tc>
                  <a:txBody>
                    <a:bodyPr/>
                    <a:lstStyle/>
                    <a:p>
                      <a:pPr algn="r" fontAlgn="b"/>
                      <a:r>
                        <a:rPr lang="pt-BR" sz="1100" b="1" u="none" strike="noStrike" dirty="0">
                          <a:effectLst/>
                        </a:rPr>
                        <a:t>Dias</a:t>
                      </a:r>
                      <a:endParaRPr lang="pt-BR"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63</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dirty="0">
                          <a:effectLst/>
                        </a:rPr>
                        <a:t>21</a:t>
                      </a:r>
                      <a:endParaRPr lang="pt-BR" sz="11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84</a:t>
                      </a:r>
                      <a:endParaRPr lang="pt-BR"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47962138"/>
                  </a:ext>
                </a:extLst>
              </a:tr>
              <a:tr h="190500">
                <a:tc>
                  <a:txBody>
                    <a:bodyPr/>
                    <a:lstStyle/>
                    <a:p>
                      <a:pPr algn="r" fontAlgn="b"/>
                      <a:r>
                        <a:rPr lang="pt-BR" sz="1100" b="1" u="none" strike="noStrike" dirty="0">
                          <a:effectLst/>
                        </a:rPr>
                        <a:t>Meses</a:t>
                      </a:r>
                      <a:endParaRPr lang="pt-BR"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3,15</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a:effectLst/>
                        </a:rPr>
                        <a:t>1,05</a:t>
                      </a:r>
                      <a:endParaRPr lang="pt-B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pt-BR" sz="1100" u="none" strike="noStrike" dirty="0">
                          <a:effectLst/>
                        </a:rPr>
                        <a:t>4,2</a:t>
                      </a:r>
                      <a:endParaRPr lang="pt-BR"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9688041"/>
                  </a:ext>
                </a:extLst>
              </a:tr>
            </a:tbl>
          </a:graphicData>
        </a:graphic>
      </p:graphicFrame>
      <p:sp>
        <p:nvSpPr>
          <p:cNvPr id="19" name="CaixaDeTexto 18">
            <a:extLst>
              <a:ext uri="{FF2B5EF4-FFF2-40B4-BE49-F238E27FC236}">
                <a16:creationId xmlns:a16="http://schemas.microsoft.com/office/drawing/2014/main" id="{557121A3-35A9-6169-AFDE-86C86176AC53}"/>
              </a:ext>
            </a:extLst>
          </p:cNvPr>
          <p:cNvSpPr txBox="1"/>
          <p:nvPr/>
        </p:nvSpPr>
        <p:spPr>
          <a:xfrm>
            <a:off x="7721122" y="4532629"/>
            <a:ext cx="1473756" cy="246221"/>
          </a:xfrm>
          <a:prstGeom prst="rect">
            <a:avLst/>
          </a:prstGeom>
          <a:noFill/>
        </p:spPr>
        <p:txBody>
          <a:bodyPr wrap="square">
            <a:spAutoFit/>
          </a:bodyPr>
          <a:lstStyle/>
          <a:p>
            <a:pPr algn="ctr"/>
            <a:r>
              <a:rPr lang="pt-BR" sz="1000" b="1" i="1" dirty="0">
                <a:solidFill>
                  <a:schemeClr val="bg1">
                    <a:lumMod val="50000"/>
                  </a:schemeClr>
                </a:solidFill>
              </a:rPr>
              <a:t>MEMÓRIA DE CÁLCULO</a:t>
            </a:r>
          </a:p>
        </p:txBody>
      </p:sp>
      <p:sp>
        <p:nvSpPr>
          <p:cNvPr id="20" name="Triângulo isósceles 19">
            <a:extLst>
              <a:ext uri="{FF2B5EF4-FFF2-40B4-BE49-F238E27FC236}">
                <a16:creationId xmlns:a16="http://schemas.microsoft.com/office/drawing/2014/main" id="{09B27D70-B283-7874-D425-B65AB6364B64}"/>
              </a:ext>
            </a:extLst>
          </p:cNvPr>
          <p:cNvSpPr/>
          <p:nvPr/>
        </p:nvSpPr>
        <p:spPr>
          <a:xfrm rot="5400000">
            <a:off x="9391134" y="4879825"/>
            <a:ext cx="367841" cy="21361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CaixaDeTexto 166">
            <a:extLst>
              <a:ext uri="{FF2B5EF4-FFF2-40B4-BE49-F238E27FC236}">
                <a16:creationId xmlns:a16="http://schemas.microsoft.com/office/drawing/2014/main" id="{D7C615BF-E258-4E0B-4641-CBF52D07455C}"/>
              </a:ext>
            </a:extLst>
          </p:cNvPr>
          <p:cNvSpPr txBox="1"/>
          <p:nvPr/>
        </p:nvSpPr>
        <p:spPr>
          <a:xfrm>
            <a:off x="12563692" y="6329316"/>
            <a:ext cx="3265639" cy="707886"/>
          </a:xfrm>
          <a:prstGeom prst="rect">
            <a:avLst/>
          </a:prstGeom>
          <a:solidFill>
            <a:schemeClr val="bg1"/>
          </a:solidFill>
        </p:spPr>
        <p:txBody>
          <a:bodyPr wrap="square">
            <a:spAutoFit/>
          </a:bodyPr>
          <a:lstStyle/>
          <a:p>
            <a:r>
              <a:rPr lang="pt-BR" sz="800" b="1" dirty="0"/>
              <a:t># Esforço para migração de </a:t>
            </a:r>
            <a:r>
              <a:rPr lang="pt-BR" sz="800" b="1" dirty="0" err="1"/>
              <a:t>DW’s</a:t>
            </a:r>
            <a:r>
              <a:rPr lang="pt-BR" sz="800" b="1" dirty="0"/>
              <a:t> </a:t>
            </a:r>
            <a:r>
              <a:rPr lang="pt-BR" sz="800" b="1" dirty="0" err="1"/>
              <a:t>Redshift</a:t>
            </a:r>
            <a:r>
              <a:rPr lang="pt-BR" sz="800" b="1" dirty="0"/>
              <a:t> para </a:t>
            </a:r>
            <a:r>
              <a:rPr lang="pt-BR" sz="800" b="1" dirty="0" err="1"/>
              <a:t>Databricks</a:t>
            </a:r>
            <a:r>
              <a:rPr lang="pt-BR" sz="800" b="1" dirty="0"/>
              <a:t>:</a:t>
            </a:r>
          </a:p>
          <a:p>
            <a:endParaRPr lang="pt-BR" sz="800" b="1" dirty="0"/>
          </a:p>
          <a:p>
            <a:r>
              <a:rPr lang="pt-BR" sz="800" dirty="0"/>
              <a:t>- Criação de Tabelas e Base de Dados no </a:t>
            </a:r>
            <a:r>
              <a:rPr lang="pt-BR" sz="800" dirty="0" err="1"/>
              <a:t>Databricks</a:t>
            </a:r>
            <a:r>
              <a:rPr lang="pt-BR" sz="800" dirty="0"/>
              <a:t>;</a:t>
            </a:r>
          </a:p>
          <a:p>
            <a:r>
              <a:rPr lang="pt-BR" sz="800" dirty="0"/>
              <a:t>- Criação de Jobs de Ingestão no </a:t>
            </a:r>
            <a:r>
              <a:rPr lang="pt-BR" sz="800" dirty="0" err="1"/>
              <a:t>Databricks</a:t>
            </a:r>
            <a:r>
              <a:rPr lang="pt-BR" sz="800" dirty="0"/>
              <a:t> (Eliminação de Jobs TALEND);</a:t>
            </a:r>
          </a:p>
          <a:p>
            <a:r>
              <a:rPr lang="pt-BR" sz="800" dirty="0"/>
              <a:t>- Apontar Dashboards do </a:t>
            </a:r>
            <a:r>
              <a:rPr lang="pt-BR" sz="800" dirty="0" err="1"/>
              <a:t>PowerBI</a:t>
            </a:r>
            <a:r>
              <a:rPr lang="pt-BR" sz="800" dirty="0"/>
              <a:t> para o ambiente do </a:t>
            </a:r>
            <a:r>
              <a:rPr lang="pt-BR" sz="800" dirty="0" err="1"/>
              <a:t>Databricks</a:t>
            </a:r>
            <a:r>
              <a:rPr lang="pt-BR" sz="800" dirty="0"/>
              <a:t>;	</a:t>
            </a:r>
          </a:p>
        </p:txBody>
      </p:sp>
    </p:spTree>
    <p:extLst>
      <p:ext uri="{BB962C8B-B14F-4D97-AF65-F5344CB8AC3E}">
        <p14:creationId xmlns:p14="http://schemas.microsoft.com/office/powerpoint/2010/main" val="1013126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11F0DB4-03E9-A213-907D-1A62D94B7B04}"/>
              </a:ext>
            </a:extLst>
          </p:cNvPr>
          <p:cNvSpPr txBox="1"/>
          <p:nvPr/>
        </p:nvSpPr>
        <p:spPr>
          <a:xfrm>
            <a:off x="298493" y="3212304"/>
            <a:ext cx="648319" cy="307777"/>
          </a:xfrm>
          <a:prstGeom prst="rect">
            <a:avLst/>
          </a:prstGeom>
          <a:noFill/>
        </p:spPr>
        <p:txBody>
          <a:bodyPr wrap="square" rtlCol="0">
            <a:spAutoFit/>
          </a:bodyPr>
          <a:lstStyle/>
          <a:p>
            <a:r>
              <a:rPr lang="pt-BR" sz="1400" dirty="0"/>
              <a:t>Fonte:</a:t>
            </a:r>
          </a:p>
        </p:txBody>
      </p:sp>
      <p:sp>
        <p:nvSpPr>
          <p:cNvPr id="10" name="CaixaDeTexto 9">
            <a:hlinkClick r:id="rId2"/>
            <a:extLst>
              <a:ext uri="{FF2B5EF4-FFF2-40B4-BE49-F238E27FC236}">
                <a16:creationId xmlns:a16="http://schemas.microsoft.com/office/drawing/2014/main" id="{E401048D-FCDB-6EB1-8396-E4EECA8D6092}"/>
              </a:ext>
            </a:extLst>
          </p:cNvPr>
          <p:cNvSpPr txBox="1"/>
          <p:nvPr/>
        </p:nvSpPr>
        <p:spPr>
          <a:xfrm>
            <a:off x="960542" y="3212304"/>
            <a:ext cx="6097978" cy="307777"/>
          </a:xfrm>
          <a:prstGeom prst="rect">
            <a:avLst/>
          </a:prstGeom>
          <a:noFill/>
        </p:spPr>
        <p:txBody>
          <a:bodyPr wrap="square">
            <a:spAutoFit/>
          </a:bodyPr>
          <a:lstStyle/>
          <a:p>
            <a:r>
              <a:rPr lang="pt-BR" sz="1400" u="sng" dirty="0">
                <a:solidFill>
                  <a:srgbClr val="0070C0"/>
                </a:solidFill>
              </a:rPr>
              <a:t>https://www.databricks.com/br/glossary/data-migration</a:t>
            </a:r>
          </a:p>
        </p:txBody>
      </p:sp>
      <p:sp>
        <p:nvSpPr>
          <p:cNvPr id="14" name="CaixaDeTexto 13">
            <a:extLst>
              <a:ext uri="{FF2B5EF4-FFF2-40B4-BE49-F238E27FC236}">
                <a16:creationId xmlns:a16="http://schemas.microsoft.com/office/drawing/2014/main" id="{8ABC7C18-D00B-B1A4-A79F-1B8E28FF978B}"/>
              </a:ext>
            </a:extLst>
          </p:cNvPr>
          <p:cNvSpPr txBox="1"/>
          <p:nvPr/>
        </p:nvSpPr>
        <p:spPr>
          <a:xfrm>
            <a:off x="12383860" y="0"/>
            <a:ext cx="6097978" cy="3323987"/>
          </a:xfrm>
          <a:prstGeom prst="rect">
            <a:avLst/>
          </a:prstGeom>
          <a:solidFill>
            <a:schemeClr val="accent4">
              <a:lumMod val="20000"/>
              <a:lumOff val="80000"/>
            </a:schemeClr>
          </a:solidFill>
        </p:spPr>
        <p:txBody>
          <a:bodyPr wrap="square">
            <a:spAutoFit/>
          </a:bodyPr>
          <a:lstStyle/>
          <a:p>
            <a:pPr algn="l"/>
            <a:r>
              <a:rPr lang="pt-BR" sz="1000" b="1" i="0" dirty="0">
                <a:solidFill>
                  <a:srgbClr val="242424"/>
                </a:solidFill>
                <a:effectLst/>
                <a:latin typeface="Segoe UI" panose="020B0502040204020203" pitchFamily="34" charset="0"/>
              </a:rPr>
              <a:t>Impacto e Esforço da Migração</a:t>
            </a:r>
          </a:p>
          <a:p>
            <a:pPr algn="l">
              <a:buFont typeface="+mj-lt"/>
              <a:buAutoNum type="arabicPeriod"/>
            </a:pPr>
            <a:r>
              <a:rPr lang="pt-BR" sz="1000" b="1" i="0" dirty="0">
                <a:solidFill>
                  <a:srgbClr val="242424"/>
                </a:solidFill>
                <a:effectLst/>
                <a:latin typeface="Segoe UI" panose="020B0502040204020203" pitchFamily="34" charset="0"/>
              </a:rPr>
              <a:t>Reconfiguração das Conexões de Dados</a:t>
            </a:r>
            <a:r>
              <a:rPr lang="pt-BR" sz="1000" b="0" i="0" dirty="0">
                <a:solidFill>
                  <a:srgbClr val="242424"/>
                </a:solidFill>
                <a:effectLst/>
                <a:latin typeface="Segoe UI" panose="020B0502040204020203" pitchFamily="34" charset="0"/>
              </a:rPr>
              <a:t>:</a:t>
            </a:r>
          </a:p>
          <a:p>
            <a:pPr marL="742950" lvl="1" indent="-285750" algn="l">
              <a:buFont typeface="+mj-lt"/>
              <a:buAutoNum type="arabicPeriod"/>
            </a:pPr>
            <a:r>
              <a:rPr lang="pt-BR" sz="1000" b="1" i="0" dirty="0">
                <a:solidFill>
                  <a:srgbClr val="242424"/>
                </a:solidFill>
                <a:effectLst/>
                <a:latin typeface="Segoe UI" panose="020B0502040204020203" pitchFamily="34" charset="0"/>
              </a:rPr>
              <a:t>Impacto</a:t>
            </a:r>
            <a:r>
              <a:rPr lang="pt-BR" sz="1000" b="0" i="0" dirty="0">
                <a:solidFill>
                  <a:srgbClr val="242424"/>
                </a:solidFill>
                <a:effectLst/>
                <a:latin typeface="Segoe UI" panose="020B0502040204020203" pitchFamily="34" charset="0"/>
              </a:rPr>
              <a:t>: atualizar as conexões de dados no Power BI para apontar para as tabelas no Databricks em vez do </a:t>
            </a:r>
            <a:r>
              <a:rPr lang="pt-BR" sz="1000" b="0" i="0" dirty="0" err="1">
                <a:solidFill>
                  <a:srgbClr val="242424"/>
                </a:solidFill>
                <a:effectLst/>
                <a:latin typeface="Segoe UI" panose="020B0502040204020203" pitchFamily="34" charset="0"/>
              </a:rPr>
              <a:t>Redshift</a:t>
            </a:r>
            <a:r>
              <a:rPr lang="pt-BR" sz="1000" dirty="0">
                <a:solidFill>
                  <a:srgbClr val="242424"/>
                </a:solidFill>
                <a:latin typeface="Segoe UI" panose="020B0502040204020203" pitchFamily="34" charset="0"/>
              </a:rPr>
              <a:t>;</a:t>
            </a:r>
            <a:endParaRPr lang="pt-BR" sz="1000" b="0" i="0" dirty="0">
              <a:solidFill>
                <a:srgbClr val="242424"/>
              </a:solidFill>
              <a:effectLst/>
              <a:latin typeface="Segoe UI" panose="020B0502040204020203" pitchFamily="34" charset="0"/>
            </a:endParaRPr>
          </a:p>
          <a:p>
            <a:pPr marL="742950" lvl="1" indent="-285750" algn="l">
              <a:buFont typeface="+mj-lt"/>
              <a:buAutoNum type="arabicPeriod"/>
            </a:pPr>
            <a:r>
              <a:rPr lang="pt-BR" sz="1000" b="1" i="0" dirty="0">
                <a:solidFill>
                  <a:srgbClr val="242424"/>
                </a:solidFill>
                <a:effectLst/>
                <a:latin typeface="Segoe UI" panose="020B0502040204020203" pitchFamily="34" charset="0"/>
              </a:rPr>
              <a:t>Esforço</a:t>
            </a:r>
            <a:r>
              <a:rPr lang="pt-BR" sz="1000" b="0" i="0" dirty="0">
                <a:solidFill>
                  <a:srgbClr val="242424"/>
                </a:solidFill>
                <a:effectLst/>
                <a:latin typeface="Segoe UI" panose="020B0502040204020203" pitchFamily="34" charset="0"/>
              </a:rPr>
              <a:t>: Moderado. Isso envolve configurar novas conexões e possivelmente ajustar as credenciais e configurações de acesso;</a:t>
            </a:r>
          </a:p>
          <a:p>
            <a:pPr algn="l">
              <a:buFont typeface="+mj-lt"/>
              <a:buAutoNum type="arabicPeriod"/>
            </a:pPr>
            <a:r>
              <a:rPr lang="pt-BR" sz="1000" b="1" i="0" dirty="0">
                <a:solidFill>
                  <a:srgbClr val="242424"/>
                </a:solidFill>
                <a:effectLst/>
                <a:latin typeface="Segoe UI" panose="020B0502040204020203" pitchFamily="34" charset="0"/>
              </a:rPr>
              <a:t>Transformações e Modelagem de Dados</a:t>
            </a:r>
            <a:r>
              <a:rPr lang="pt-BR" sz="1000" b="0" i="0" dirty="0">
                <a:solidFill>
                  <a:srgbClr val="242424"/>
                </a:solidFill>
                <a:effectLst/>
                <a:latin typeface="Segoe UI" panose="020B0502040204020203" pitchFamily="34" charset="0"/>
              </a:rPr>
              <a:t>:</a:t>
            </a:r>
          </a:p>
          <a:p>
            <a:pPr marL="742950" lvl="1" indent="-285750" algn="l">
              <a:buFont typeface="+mj-lt"/>
              <a:buAutoNum type="arabicPeriod"/>
            </a:pPr>
            <a:r>
              <a:rPr lang="pt-BR" sz="1000" b="1" i="0" dirty="0">
                <a:solidFill>
                  <a:srgbClr val="242424"/>
                </a:solidFill>
                <a:effectLst/>
                <a:latin typeface="Segoe UI" panose="020B0502040204020203" pitchFamily="34" charset="0"/>
              </a:rPr>
              <a:t>Impacto</a:t>
            </a:r>
            <a:r>
              <a:rPr lang="pt-BR" sz="1000" b="0" i="0" dirty="0">
                <a:solidFill>
                  <a:srgbClr val="242424"/>
                </a:solidFill>
                <a:effectLst/>
                <a:latin typeface="Segoe UI" panose="020B0502040204020203" pitchFamily="34" charset="0"/>
              </a:rPr>
              <a:t>: As transformações de dados e a modelagem que foram feitas no Power BI podem precisar ser revisadas, especialmente se houver diferenças na estrutura dos dados ou nas capacidades de consulta entre </a:t>
            </a:r>
            <a:r>
              <a:rPr lang="pt-BR" sz="1000" b="0" i="0" dirty="0" err="1">
                <a:solidFill>
                  <a:srgbClr val="242424"/>
                </a:solidFill>
                <a:effectLst/>
                <a:latin typeface="Segoe UI" panose="020B0502040204020203" pitchFamily="34" charset="0"/>
              </a:rPr>
              <a:t>Redshift</a:t>
            </a:r>
            <a:r>
              <a:rPr lang="pt-BR" sz="1000" b="0" i="0" dirty="0">
                <a:solidFill>
                  <a:srgbClr val="242424"/>
                </a:solidFill>
                <a:effectLst/>
                <a:latin typeface="Segoe UI" panose="020B0502040204020203" pitchFamily="34" charset="0"/>
              </a:rPr>
              <a:t> e Databricks;</a:t>
            </a:r>
          </a:p>
          <a:p>
            <a:pPr marL="742950" lvl="1" indent="-285750" algn="l">
              <a:buFont typeface="+mj-lt"/>
              <a:buAutoNum type="arabicPeriod"/>
            </a:pPr>
            <a:r>
              <a:rPr lang="pt-BR" sz="1000" b="1" i="0" dirty="0">
                <a:solidFill>
                  <a:srgbClr val="242424"/>
                </a:solidFill>
                <a:effectLst/>
                <a:latin typeface="Segoe UI" panose="020B0502040204020203" pitchFamily="34" charset="0"/>
              </a:rPr>
              <a:t>Esforço</a:t>
            </a:r>
            <a:r>
              <a:rPr lang="pt-BR" sz="1000" b="0" i="0" dirty="0">
                <a:solidFill>
                  <a:srgbClr val="242424"/>
                </a:solidFill>
                <a:effectLst/>
                <a:latin typeface="Segoe UI" panose="020B0502040204020203" pitchFamily="34" charset="0"/>
              </a:rPr>
              <a:t>: Alto. Pode ser necessário reescrever algumas consultas e transformar dados para garantir que o dashboard funcione corretamente com a nova fonte de dados;</a:t>
            </a:r>
          </a:p>
          <a:p>
            <a:pPr algn="l">
              <a:buFont typeface="+mj-lt"/>
              <a:buAutoNum type="arabicPeriod"/>
            </a:pPr>
            <a:r>
              <a:rPr lang="pt-BR" sz="1000" b="1" i="0" dirty="0">
                <a:solidFill>
                  <a:srgbClr val="242424"/>
                </a:solidFill>
                <a:effectLst/>
                <a:latin typeface="Segoe UI" panose="020B0502040204020203" pitchFamily="34" charset="0"/>
              </a:rPr>
              <a:t>Performance e Otimização</a:t>
            </a:r>
            <a:r>
              <a:rPr lang="pt-BR" sz="1000" b="0" i="0" dirty="0">
                <a:solidFill>
                  <a:srgbClr val="242424"/>
                </a:solidFill>
                <a:effectLst/>
                <a:latin typeface="Segoe UI" panose="020B0502040204020203" pitchFamily="34" charset="0"/>
              </a:rPr>
              <a:t>:</a:t>
            </a:r>
          </a:p>
          <a:p>
            <a:pPr marL="742950" lvl="1" indent="-285750" algn="l">
              <a:buFont typeface="+mj-lt"/>
              <a:buAutoNum type="arabicPeriod"/>
            </a:pPr>
            <a:r>
              <a:rPr lang="pt-BR" sz="1000" b="1" i="0" dirty="0">
                <a:solidFill>
                  <a:srgbClr val="242424"/>
                </a:solidFill>
                <a:effectLst/>
                <a:latin typeface="Segoe UI" panose="020B0502040204020203" pitchFamily="34" charset="0"/>
              </a:rPr>
              <a:t>Impacto</a:t>
            </a:r>
            <a:r>
              <a:rPr lang="pt-BR" sz="1000" b="0" i="0" dirty="0">
                <a:solidFill>
                  <a:srgbClr val="242424"/>
                </a:solidFill>
                <a:effectLst/>
                <a:latin typeface="Segoe UI" panose="020B0502040204020203" pitchFamily="34" charset="0"/>
              </a:rPr>
              <a:t>: A performance das consultas pode variar entre </a:t>
            </a:r>
            <a:r>
              <a:rPr lang="pt-BR" sz="1000" b="0" i="0" dirty="0" err="1">
                <a:solidFill>
                  <a:srgbClr val="242424"/>
                </a:solidFill>
                <a:effectLst/>
                <a:latin typeface="Segoe UI" panose="020B0502040204020203" pitchFamily="34" charset="0"/>
              </a:rPr>
              <a:t>Redshift</a:t>
            </a:r>
            <a:r>
              <a:rPr lang="pt-BR" sz="1000" b="0" i="0" dirty="0">
                <a:solidFill>
                  <a:srgbClr val="242424"/>
                </a:solidFill>
                <a:effectLst/>
                <a:latin typeface="Segoe UI" panose="020B0502040204020203" pitchFamily="34" charset="0"/>
              </a:rPr>
              <a:t> e Databricks. Será necessário testar e otimizar as consultas para garantir que o desempenho do dashboard seja satisfatório;</a:t>
            </a:r>
          </a:p>
          <a:p>
            <a:pPr marL="742950" lvl="1" indent="-285750" algn="l">
              <a:buFont typeface="+mj-lt"/>
              <a:buAutoNum type="arabicPeriod"/>
            </a:pPr>
            <a:r>
              <a:rPr lang="pt-BR" sz="1000" b="1" i="0" dirty="0">
                <a:solidFill>
                  <a:srgbClr val="242424"/>
                </a:solidFill>
                <a:effectLst/>
                <a:latin typeface="Segoe UI" panose="020B0502040204020203" pitchFamily="34" charset="0"/>
              </a:rPr>
              <a:t>Esforço</a:t>
            </a:r>
            <a:r>
              <a:rPr lang="pt-BR" sz="1000" b="0" i="0" dirty="0">
                <a:solidFill>
                  <a:srgbClr val="242424"/>
                </a:solidFill>
                <a:effectLst/>
                <a:latin typeface="Segoe UI" panose="020B0502040204020203" pitchFamily="34" charset="0"/>
              </a:rPr>
              <a:t>: Variável. Depende da complexidade das consultas e do volume de dados;</a:t>
            </a:r>
          </a:p>
          <a:p>
            <a:pPr algn="l">
              <a:buFont typeface="+mj-lt"/>
              <a:buAutoNum type="arabicPeriod"/>
            </a:pPr>
            <a:r>
              <a:rPr lang="pt-BR" sz="1000" b="1" i="0" dirty="0">
                <a:solidFill>
                  <a:srgbClr val="242424"/>
                </a:solidFill>
                <a:effectLst/>
                <a:latin typeface="Segoe UI" panose="020B0502040204020203" pitchFamily="34" charset="0"/>
              </a:rPr>
              <a:t>Testes e Validação</a:t>
            </a:r>
            <a:r>
              <a:rPr lang="pt-BR" sz="1000" b="0" i="0" dirty="0">
                <a:solidFill>
                  <a:srgbClr val="242424"/>
                </a:solidFill>
                <a:effectLst/>
                <a:latin typeface="Segoe UI" panose="020B0502040204020203" pitchFamily="34" charset="0"/>
              </a:rPr>
              <a:t>:</a:t>
            </a:r>
          </a:p>
          <a:p>
            <a:pPr marL="742950" lvl="1" indent="-285750" algn="l">
              <a:buFont typeface="+mj-lt"/>
              <a:buAutoNum type="arabicPeriod"/>
            </a:pPr>
            <a:r>
              <a:rPr lang="pt-BR" sz="1000" b="1" i="0" dirty="0">
                <a:solidFill>
                  <a:srgbClr val="242424"/>
                </a:solidFill>
                <a:effectLst/>
                <a:latin typeface="Segoe UI" panose="020B0502040204020203" pitchFamily="34" charset="0"/>
              </a:rPr>
              <a:t>Impacto</a:t>
            </a:r>
            <a:r>
              <a:rPr lang="pt-BR" sz="1000" b="0" i="0" dirty="0">
                <a:solidFill>
                  <a:srgbClr val="242424"/>
                </a:solidFill>
                <a:effectLst/>
                <a:latin typeface="Segoe UI" panose="020B0502040204020203" pitchFamily="34" charset="0"/>
              </a:rPr>
              <a:t>: É crucial realizar testes extensivos para garantir que todos os dados estão sendo carregados corretamente e que as visualizações estão exibindo informações precisas;</a:t>
            </a:r>
          </a:p>
          <a:p>
            <a:pPr marL="742950" lvl="1" indent="-285750" algn="l">
              <a:buFont typeface="+mj-lt"/>
              <a:buAutoNum type="arabicPeriod"/>
            </a:pPr>
            <a:r>
              <a:rPr lang="pt-BR" sz="1000" b="1" i="0" dirty="0">
                <a:solidFill>
                  <a:srgbClr val="242424"/>
                </a:solidFill>
                <a:effectLst/>
                <a:latin typeface="Segoe UI" panose="020B0502040204020203" pitchFamily="34" charset="0"/>
              </a:rPr>
              <a:t>Esforço</a:t>
            </a:r>
            <a:r>
              <a:rPr lang="pt-BR" sz="1000" b="0" i="0" dirty="0">
                <a:solidFill>
                  <a:srgbClr val="242424"/>
                </a:solidFill>
                <a:effectLst/>
                <a:latin typeface="Segoe UI" panose="020B0502040204020203" pitchFamily="34" charset="0"/>
              </a:rPr>
              <a:t>: Alto. Inclui testes de unidade, integração e validação de dados;</a:t>
            </a:r>
          </a:p>
        </p:txBody>
      </p:sp>
      <p:sp>
        <p:nvSpPr>
          <p:cNvPr id="16" name="CaixaDeTexto 15">
            <a:extLst>
              <a:ext uri="{FF2B5EF4-FFF2-40B4-BE49-F238E27FC236}">
                <a16:creationId xmlns:a16="http://schemas.microsoft.com/office/drawing/2014/main" id="{AB5F71B5-F7CE-686D-E0F1-1914E32DCABE}"/>
              </a:ext>
            </a:extLst>
          </p:cNvPr>
          <p:cNvSpPr txBox="1"/>
          <p:nvPr/>
        </p:nvSpPr>
        <p:spPr>
          <a:xfrm>
            <a:off x="13023643" y="3969329"/>
            <a:ext cx="4818411" cy="2708434"/>
          </a:xfrm>
          <a:prstGeom prst="rect">
            <a:avLst/>
          </a:prstGeom>
          <a:solidFill>
            <a:schemeClr val="accent1">
              <a:lumMod val="20000"/>
              <a:lumOff val="80000"/>
            </a:schemeClr>
          </a:solidFill>
        </p:spPr>
        <p:txBody>
          <a:bodyPr wrap="square">
            <a:spAutoFit/>
          </a:bodyPr>
          <a:lstStyle/>
          <a:p>
            <a:pPr algn="l"/>
            <a:r>
              <a:rPr lang="pt-BR" sz="1000" b="1" i="0" dirty="0">
                <a:solidFill>
                  <a:srgbClr val="242424"/>
                </a:solidFill>
                <a:effectLst/>
                <a:latin typeface="Segoe UI" panose="020B0502040204020203" pitchFamily="34" charset="0"/>
              </a:rPr>
              <a:t>Passos para Migrar a Fonte de Dados</a:t>
            </a:r>
          </a:p>
          <a:p>
            <a:pPr algn="l">
              <a:buFont typeface="+mj-lt"/>
              <a:buAutoNum type="arabicPeriod"/>
            </a:pPr>
            <a:r>
              <a:rPr lang="pt-BR" sz="1000" b="1" i="0" dirty="0">
                <a:solidFill>
                  <a:srgbClr val="242424"/>
                </a:solidFill>
                <a:effectLst/>
                <a:latin typeface="Segoe UI" panose="020B0502040204020203" pitchFamily="34" charset="0"/>
              </a:rPr>
              <a:t>Configurar a Conexão com Databricks</a:t>
            </a:r>
            <a:r>
              <a:rPr lang="pt-BR" sz="1000" b="0" i="0" dirty="0">
                <a:solidFill>
                  <a:srgbClr val="242424"/>
                </a:solidFill>
                <a:effectLst/>
                <a:latin typeface="Segoe UI" panose="020B0502040204020203" pitchFamily="34" charset="0"/>
              </a:rPr>
              <a:t>:</a:t>
            </a:r>
          </a:p>
          <a:p>
            <a:pPr marL="742950" lvl="1" indent="-285750" algn="l">
              <a:buFont typeface="+mj-lt"/>
              <a:buAutoNum type="arabicPeriod"/>
            </a:pPr>
            <a:r>
              <a:rPr lang="pt-BR" sz="1000" b="0" i="0" dirty="0">
                <a:solidFill>
                  <a:srgbClr val="242424"/>
                </a:solidFill>
                <a:effectLst/>
                <a:latin typeface="Segoe UI" panose="020B0502040204020203" pitchFamily="34" charset="0"/>
              </a:rPr>
              <a:t>No Power BI Desktop, vá para "Obter Dados" e selecione "Azure Databricks" como a nova fonte de dados;</a:t>
            </a:r>
          </a:p>
          <a:p>
            <a:pPr marL="742950" lvl="1" indent="-285750" algn="l">
              <a:buFont typeface="+mj-lt"/>
              <a:buAutoNum type="arabicPeriod"/>
            </a:pPr>
            <a:r>
              <a:rPr lang="pt-BR" sz="1000" b="0" i="0" dirty="0">
                <a:solidFill>
                  <a:srgbClr val="242424"/>
                </a:solidFill>
                <a:effectLst/>
                <a:latin typeface="Segoe UI" panose="020B0502040204020203" pitchFamily="34" charset="0"/>
              </a:rPr>
              <a:t>Insira as credenciais e configure a conexão com o cluster Databricks</a:t>
            </a:r>
            <a:r>
              <a:rPr lang="pt-BR" sz="1000" dirty="0">
                <a:solidFill>
                  <a:srgbClr val="242424"/>
                </a:solidFill>
                <a:latin typeface="Segoe UI" panose="020B0502040204020203" pitchFamily="34" charset="0"/>
              </a:rPr>
              <a:t>;</a:t>
            </a:r>
            <a:endParaRPr lang="pt-BR" sz="1000" b="0" i="0" dirty="0">
              <a:solidFill>
                <a:srgbClr val="242424"/>
              </a:solidFill>
              <a:effectLst/>
              <a:latin typeface="Segoe UI" panose="020B0502040204020203" pitchFamily="34" charset="0"/>
            </a:endParaRPr>
          </a:p>
          <a:p>
            <a:pPr algn="l">
              <a:buFont typeface="+mj-lt"/>
              <a:buAutoNum type="arabicPeriod"/>
            </a:pPr>
            <a:r>
              <a:rPr lang="pt-BR" sz="1000" b="1" i="0" dirty="0">
                <a:solidFill>
                  <a:srgbClr val="242424"/>
                </a:solidFill>
                <a:effectLst/>
                <a:latin typeface="Segoe UI" panose="020B0502040204020203" pitchFamily="34" charset="0"/>
              </a:rPr>
              <a:t>Atualizar Consultas e Transformações</a:t>
            </a:r>
            <a:r>
              <a:rPr lang="pt-BR" sz="1000" b="0" i="0" dirty="0">
                <a:solidFill>
                  <a:srgbClr val="242424"/>
                </a:solidFill>
                <a:effectLst/>
                <a:latin typeface="Segoe UI" panose="020B0502040204020203" pitchFamily="34" charset="0"/>
              </a:rPr>
              <a:t>:</a:t>
            </a:r>
          </a:p>
          <a:p>
            <a:pPr marL="742950" lvl="1" indent="-285750" algn="l">
              <a:buFont typeface="+mj-lt"/>
              <a:buAutoNum type="arabicPeriod"/>
            </a:pPr>
            <a:r>
              <a:rPr lang="pt-BR" sz="1000" b="0" i="0" dirty="0">
                <a:solidFill>
                  <a:srgbClr val="242424"/>
                </a:solidFill>
                <a:effectLst/>
                <a:latin typeface="Segoe UI" panose="020B0502040204020203" pitchFamily="34" charset="0"/>
              </a:rPr>
              <a:t>Revise e atualize as consultas no Power Query Editor para garantir que funcionem com a nova fonte de dados;</a:t>
            </a:r>
          </a:p>
          <a:p>
            <a:pPr marL="742950" lvl="1" indent="-285750" algn="l">
              <a:buFont typeface="+mj-lt"/>
              <a:buAutoNum type="arabicPeriod"/>
            </a:pPr>
            <a:r>
              <a:rPr lang="pt-BR" sz="1000" b="0" i="0" dirty="0">
                <a:solidFill>
                  <a:srgbClr val="242424"/>
                </a:solidFill>
                <a:effectLst/>
                <a:latin typeface="Segoe UI" panose="020B0502040204020203" pitchFamily="34" charset="0"/>
              </a:rPr>
              <a:t>Ajuste as transformações de dados conforme necessário;</a:t>
            </a:r>
          </a:p>
          <a:p>
            <a:pPr algn="l">
              <a:buFont typeface="+mj-lt"/>
              <a:buAutoNum type="arabicPeriod"/>
            </a:pPr>
            <a:r>
              <a:rPr lang="pt-BR" sz="1000" b="1" i="0" dirty="0">
                <a:solidFill>
                  <a:srgbClr val="242424"/>
                </a:solidFill>
                <a:effectLst/>
                <a:latin typeface="Segoe UI" panose="020B0502040204020203" pitchFamily="34" charset="0"/>
              </a:rPr>
              <a:t>Testar e Validar</a:t>
            </a:r>
            <a:r>
              <a:rPr lang="pt-BR" sz="1000" b="0" i="0" dirty="0">
                <a:solidFill>
                  <a:srgbClr val="242424"/>
                </a:solidFill>
                <a:effectLst/>
                <a:latin typeface="Segoe UI" panose="020B0502040204020203" pitchFamily="34" charset="0"/>
              </a:rPr>
              <a:t>:</a:t>
            </a:r>
          </a:p>
          <a:p>
            <a:pPr marL="742950" lvl="1" indent="-285750" algn="l">
              <a:buFont typeface="+mj-lt"/>
              <a:buAutoNum type="arabicPeriod"/>
            </a:pPr>
            <a:r>
              <a:rPr lang="pt-BR" sz="1000" b="0" i="0" dirty="0">
                <a:solidFill>
                  <a:srgbClr val="242424"/>
                </a:solidFill>
                <a:effectLst/>
                <a:latin typeface="Segoe UI" panose="020B0502040204020203" pitchFamily="34" charset="0"/>
              </a:rPr>
              <a:t>Execute testes para verificar se os dados estão sendo carregados corretamente;</a:t>
            </a:r>
          </a:p>
          <a:p>
            <a:pPr marL="742950" lvl="1" indent="-285750" algn="l">
              <a:buFont typeface="+mj-lt"/>
              <a:buAutoNum type="arabicPeriod"/>
            </a:pPr>
            <a:r>
              <a:rPr lang="pt-BR" sz="1000" b="0" i="0" dirty="0">
                <a:solidFill>
                  <a:srgbClr val="242424"/>
                </a:solidFill>
                <a:effectLst/>
                <a:latin typeface="Segoe UI" panose="020B0502040204020203" pitchFamily="34" charset="0"/>
              </a:rPr>
              <a:t>Valide as visualizações e métricas no dashboard para garantir precisão;</a:t>
            </a:r>
          </a:p>
          <a:p>
            <a:pPr algn="l">
              <a:buFont typeface="+mj-lt"/>
              <a:buAutoNum type="arabicPeriod"/>
            </a:pPr>
            <a:r>
              <a:rPr lang="pt-BR" sz="1000" b="1" i="0" dirty="0">
                <a:solidFill>
                  <a:srgbClr val="242424"/>
                </a:solidFill>
                <a:effectLst/>
                <a:latin typeface="Segoe UI" panose="020B0502040204020203" pitchFamily="34" charset="0"/>
              </a:rPr>
              <a:t>Otimizar Performance</a:t>
            </a:r>
            <a:r>
              <a:rPr lang="pt-BR" sz="1000" b="0" i="0" dirty="0">
                <a:solidFill>
                  <a:srgbClr val="242424"/>
                </a:solidFill>
                <a:effectLst/>
                <a:latin typeface="Segoe UI" panose="020B0502040204020203" pitchFamily="34" charset="0"/>
              </a:rPr>
              <a:t>:</a:t>
            </a:r>
          </a:p>
          <a:p>
            <a:pPr marL="742950" lvl="1" indent="-285750" algn="l">
              <a:buFont typeface="+mj-lt"/>
              <a:buAutoNum type="arabicPeriod"/>
            </a:pPr>
            <a:r>
              <a:rPr lang="pt-BR" sz="1000" b="0" i="0" dirty="0">
                <a:solidFill>
                  <a:srgbClr val="242424"/>
                </a:solidFill>
                <a:effectLst/>
                <a:latin typeface="Segoe UI" panose="020B0502040204020203" pitchFamily="34" charset="0"/>
              </a:rPr>
              <a:t>Monitore a performance das consultas e faça ajustes conforme necessário para otimizar o tempo de resposta;</a:t>
            </a:r>
          </a:p>
        </p:txBody>
      </p:sp>
      <p:pic>
        <p:nvPicPr>
          <p:cNvPr id="19" name="Imagem 18">
            <a:extLst>
              <a:ext uri="{FF2B5EF4-FFF2-40B4-BE49-F238E27FC236}">
                <a16:creationId xmlns:a16="http://schemas.microsoft.com/office/drawing/2014/main" id="{F3B00607-82EF-067F-06D8-4F43D5DFC0C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3" y="6293218"/>
            <a:ext cx="12336979" cy="574017"/>
          </a:xfrm>
          <a:prstGeom prst="rect">
            <a:avLst/>
          </a:prstGeom>
        </p:spPr>
      </p:pic>
      <p:sp>
        <p:nvSpPr>
          <p:cNvPr id="20" name="CaixaDeTexto 19">
            <a:extLst>
              <a:ext uri="{FF2B5EF4-FFF2-40B4-BE49-F238E27FC236}">
                <a16:creationId xmlns:a16="http://schemas.microsoft.com/office/drawing/2014/main" id="{FFF6E8FC-59CF-70D6-FC23-2FEA7E7AC91A}"/>
              </a:ext>
            </a:extLst>
          </p:cNvPr>
          <p:cNvSpPr txBox="1"/>
          <p:nvPr/>
        </p:nvSpPr>
        <p:spPr>
          <a:xfrm>
            <a:off x="-58110" y="6497526"/>
            <a:ext cx="11881979" cy="360474"/>
          </a:xfrm>
          <a:prstGeom prst="rect">
            <a:avLst/>
          </a:prstGeom>
          <a:noFill/>
        </p:spPr>
        <p:txBody>
          <a:bodyPr wrap="square" lIns="36000" tIns="36000" rIns="36000" bIns="36000" anchor="b">
            <a:spAutoFit/>
          </a:bodyPr>
          <a:lstStyle/>
          <a:p>
            <a:pPr algn="r">
              <a:lnSpc>
                <a:spcPct val="85000"/>
              </a:lnSpc>
              <a:spcAft>
                <a:spcPts val="600"/>
              </a:spcAft>
              <a:defRPr/>
            </a:pPr>
            <a:r>
              <a:rPr lang="pt-BR" sz="1100" b="1" dirty="0">
                <a:latin typeface="Segoe UI" panose="020B0502040204020203" pitchFamily="34" charset="0"/>
                <a:cs typeface="Segoe UI" panose="020B0502040204020203" pitchFamily="34" charset="0"/>
              </a:rPr>
              <a:t>Dependendo da estrutura e volume dos dados, bem como das transformações aplicadas, a migração pode ser simples ou complexa. É essencial planejar e executar a migração com cuidado para minimizar problemas e garantir a continuidade dos insights de negócios</a:t>
            </a:r>
          </a:p>
        </p:txBody>
      </p:sp>
      <p:sp>
        <p:nvSpPr>
          <p:cNvPr id="21" name="CaixaDeTexto 20">
            <a:extLst>
              <a:ext uri="{FF2B5EF4-FFF2-40B4-BE49-F238E27FC236}">
                <a16:creationId xmlns:a16="http://schemas.microsoft.com/office/drawing/2014/main" id="{EA0C2F51-5F40-4AD3-7EEE-9F73BDEB28C7}"/>
              </a:ext>
            </a:extLst>
          </p:cNvPr>
          <p:cNvSpPr txBox="1"/>
          <p:nvPr/>
        </p:nvSpPr>
        <p:spPr>
          <a:xfrm>
            <a:off x="67146" y="185277"/>
            <a:ext cx="5947975" cy="369332"/>
          </a:xfrm>
          <a:prstGeom prst="rect">
            <a:avLst/>
          </a:prstGeom>
          <a:noFill/>
        </p:spPr>
        <p:txBody>
          <a:bodyPr wrap="none" rtlCol="0">
            <a:spAutoFit/>
          </a:bodyPr>
          <a:lstStyle/>
          <a:p>
            <a:r>
              <a:rPr lang="pt-BR" b="1" dirty="0"/>
              <a:t>Migração dos Dashboards </a:t>
            </a:r>
            <a:r>
              <a:rPr lang="pt-BR" b="1" dirty="0" err="1"/>
              <a:t>PowerBI</a:t>
            </a:r>
            <a:r>
              <a:rPr lang="pt-BR" b="1" dirty="0"/>
              <a:t>: </a:t>
            </a:r>
            <a:r>
              <a:rPr lang="pt-BR" b="1" dirty="0" err="1"/>
              <a:t>Redshift</a:t>
            </a:r>
            <a:r>
              <a:rPr lang="pt-BR" b="1" dirty="0"/>
              <a:t> para Databricks</a:t>
            </a:r>
          </a:p>
        </p:txBody>
      </p:sp>
      <p:sp>
        <p:nvSpPr>
          <p:cNvPr id="2" name="Retângulo: Cantos Arredondados 1">
            <a:extLst>
              <a:ext uri="{FF2B5EF4-FFF2-40B4-BE49-F238E27FC236}">
                <a16:creationId xmlns:a16="http://schemas.microsoft.com/office/drawing/2014/main" id="{3F3B63AE-1588-97A2-8B9B-8A240723B6AD}"/>
              </a:ext>
            </a:extLst>
          </p:cNvPr>
          <p:cNvSpPr/>
          <p:nvPr/>
        </p:nvSpPr>
        <p:spPr>
          <a:xfrm>
            <a:off x="751732" y="8233980"/>
            <a:ext cx="1600570" cy="574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000" b="1" i="0" dirty="0">
                <a:solidFill>
                  <a:srgbClr val="242424"/>
                </a:solidFill>
                <a:effectLst/>
                <a:latin typeface="Segoe UI" panose="020B0502040204020203" pitchFamily="34" charset="0"/>
              </a:rPr>
              <a:t>1. Reconfiguração das Conexões de Dados</a:t>
            </a:r>
            <a:endParaRPr lang="pt-BR" sz="1000" b="0" i="0" dirty="0">
              <a:solidFill>
                <a:srgbClr val="242424"/>
              </a:solidFill>
              <a:effectLst/>
              <a:latin typeface="Segoe UI" panose="020B0502040204020203" pitchFamily="34" charset="0"/>
            </a:endParaRPr>
          </a:p>
        </p:txBody>
      </p:sp>
      <p:sp>
        <p:nvSpPr>
          <p:cNvPr id="3" name="Retângulo: Cantos Arredondados 2">
            <a:extLst>
              <a:ext uri="{FF2B5EF4-FFF2-40B4-BE49-F238E27FC236}">
                <a16:creationId xmlns:a16="http://schemas.microsoft.com/office/drawing/2014/main" id="{C9C83664-BE96-F1FB-2DC2-B29761594E05}"/>
              </a:ext>
            </a:extLst>
          </p:cNvPr>
          <p:cNvSpPr/>
          <p:nvPr/>
        </p:nvSpPr>
        <p:spPr>
          <a:xfrm>
            <a:off x="3938686" y="8233979"/>
            <a:ext cx="1600570" cy="574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000" b="1" i="0" dirty="0">
                <a:solidFill>
                  <a:srgbClr val="242424"/>
                </a:solidFill>
                <a:effectLst/>
                <a:latin typeface="Segoe UI" panose="020B0502040204020203" pitchFamily="34" charset="0"/>
              </a:rPr>
              <a:t>2. Atualizar Consultas, Transformações e Modelagem de Dados</a:t>
            </a:r>
            <a:endParaRPr lang="pt-BR" sz="1000" b="0" i="0" dirty="0">
              <a:solidFill>
                <a:srgbClr val="242424"/>
              </a:solidFill>
              <a:effectLst/>
              <a:latin typeface="Segoe UI" panose="020B0502040204020203" pitchFamily="34" charset="0"/>
            </a:endParaRPr>
          </a:p>
        </p:txBody>
      </p:sp>
      <p:sp>
        <p:nvSpPr>
          <p:cNvPr id="4" name="Retângulo: Cantos Arredondados 3">
            <a:extLst>
              <a:ext uri="{FF2B5EF4-FFF2-40B4-BE49-F238E27FC236}">
                <a16:creationId xmlns:a16="http://schemas.microsoft.com/office/drawing/2014/main" id="{8325595A-9522-92B0-CF77-D3BB12B4D297}"/>
              </a:ext>
            </a:extLst>
          </p:cNvPr>
          <p:cNvSpPr/>
          <p:nvPr/>
        </p:nvSpPr>
        <p:spPr>
          <a:xfrm>
            <a:off x="7119474" y="8236100"/>
            <a:ext cx="1600570" cy="574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000" b="1" i="0" dirty="0">
                <a:solidFill>
                  <a:srgbClr val="242424"/>
                </a:solidFill>
                <a:effectLst/>
                <a:latin typeface="Segoe UI" panose="020B0502040204020203" pitchFamily="34" charset="0"/>
              </a:rPr>
              <a:t>3. Performance e Otimização</a:t>
            </a:r>
            <a:endParaRPr lang="pt-BR" sz="1000" b="0" i="0" dirty="0">
              <a:solidFill>
                <a:srgbClr val="242424"/>
              </a:solidFill>
              <a:effectLst/>
              <a:latin typeface="Segoe UI" panose="020B0502040204020203" pitchFamily="34" charset="0"/>
            </a:endParaRPr>
          </a:p>
        </p:txBody>
      </p:sp>
      <p:sp>
        <p:nvSpPr>
          <p:cNvPr id="5" name="Retângulo: Cantos Arredondados 4">
            <a:extLst>
              <a:ext uri="{FF2B5EF4-FFF2-40B4-BE49-F238E27FC236}">
                <a16:creationId xmlns:a16="http://schemas.microsoft.com/office/drawing/2014/main" id="{DD4AFE22-69D2-C88E-A737-6FE9513C5972}"/>
              </a:ext>
            </a:extLst>
          </p:cNvPr>
          <p:cNvSpPr/>
          <p:nvPr/>
        </p:nvSpPr>
        <p:spPr>
          <a:xfrm>
            <a:off x="10586217" y="8233979"/>
            <a:ext cx="1600570" cy="574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000" b="1" i="0" dirty="0">
                <a:solidFill>
                  <a:srgbClr val="242424"/>
                </a:solidFill>
                <a:effectLst/>
                <a:latin typeface="Segoe UI" panose="020B0502040204020203" pitchFamily="34" charset="0"/>
              </a:rPr>
              <a:t>4. Testes e Validação</a:t>
            </a:r>
            <a:endParaRPr lang="pt-BR" sz="1000" b="0" i="0" dirty="0">
              <a:solidFill>
                <a:srgbClr val="242424"/>
              </a:solidFill>
              <a:effectLst/>
              <a:latin typeface="Segoe UI" panose="020B0502040204020203" pitchFamily="34" charset="0"/>
            </a:endParaRPr>
          </a:p>
        </p:txBody>
      </p:sp>
      <p:cxnSp>
        <p:nvCxnSpPr>
          <p:cNvPr id="8" name="Conector: Angulado 7">
            <a:extLst>
              <a:ext uri="{FF2B5EF4-FFF2-40B4-BE49-F238E27FC236}">
                <a16:creationId xmlns:a16="http://schemas.microsoft.com/office/drawing/2014/main" id="{F424967D-2146-B843-57F9-7D9B02191F35}"/>
              </a:ext>
            </a:extLst>
          </p:cNvPr>
          <p:cNvCxnSpPr>
            <a:cxnSpLocks/>
            <a:stCxn id="2" idx="3"/>
            <a:endCxn id="3" idx="1"/>
          </p:cNvCxnSpPr>
          <p:nvPr/>
        </p:nvCxnSpPr>
        <p:spPr>
          <a:xfrm flipV="1">
            <a:off x="2352302" y="8520988"/>
            <a:ext cx="1586384"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do 10">
            <a:extLst>
              <a:ext uri="{FF2B5EF4-FFF2-40B4-BE49-F238E27FC236}">
                <a16:creationId xmlns:a16="http://schemas.microsoft.com/office/drawing/2014/main" id="{BE076E46-8FA2-0F09-9FE8-A001DC881240}"/>
              </a:ext>
            </a:extLst>
          </p:cNvPr>
          <p:cNvCxnSpPr>
            <a:cxnSpLocks/>
            <a:stCxn id="3" idx="3"/>
            <a:endCxn id="4" idx="1"/>
          </p:cNvCxnSpPr>
          <p:nvPr/>
        </p:nvCxnSpPr>
        <p:spPr>
          <a:xfrm>
            <a:off x="5539256" y="8520988"/>
            <a:ext cx="1580218" cy="212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do 14">
            <a:extLst>
              <a:ext uri="{FF2B5EF4-FFF2-40B4-BE49-F238E27FC236}">
                <a16:creationId xmlns:a16="http://schemas.microsoft.com/office/drawing/2014/main" id="{2A0352E2-0672-69AE-7A1A-229E9E8777AE}"/>
              </a:ext>
            </a:extLst>
          </p:cNvPr>
          <p:cNvCxnSpPr>
            <a:cxnSpLocks/>
            <a:stCxn id="4" idx="3"/>
            <a:endCxn id="5" idx="1"/>
          </p:cNvCxnSpPr>
          <p:nvPr/>
        </p:nvCxnSpPr>
        <p:spPr>
          <a:xfrm flipV="1">
            <a:off x="8720044" y="8520988"/>
            <a:ext cx="1866173" cy="212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83777C75-2F43-E95E-62C9-F67134172655}"/>
              </a:ext>
            </a:extLst>
          </p:cNvPr>
          <p:cNvSpPr txBox="1"/>
          <p:nvPr/>
        </p:nvSpPr>
        <p:spPr>
          <a:xfrm>
            <a:off x="10678174" y="9002760"/>
            <a:ext cx="1632023" cy="461665"/>
          </a:xfrm>
          <a:prstGeom prst="rect">
            <a:avLst/>
          </a:prstGeom>
          <a:noFill/>
        </p:spPr>
        <p:txBody>
          <a:bodyPr wrap="square">
            <a:spAutoFit/>
          </a:bodyPr>
          <a:lstStyle/>
          <a:p>
            <a:pPr algn="ctr"/>
            <a:r>
              <a:rPr lang="pt-BR" sz="800" u="sng" dirty="0"/>
              <a:t>Esforço</a:t>
            </a:r>
            <a:r>
              <a:rPr lang="pt-BR" sz="800" dirty="0"/>
              <a:t>: Variável. Depende do item 3. Inclui testes de unidade, integração e validação de dados;</a:t>
            </a:r>
          </a:p>
        </p:txBody>
      </p:sp>
      <p:sp>
        <p:nvSpPr>
          <p:cNvPr id="29" name="CaixaDeTexto 28">
            <a:extLst>
              <a:ext uri="{FF2B5EF4-FFF2-40B4-BE49-F238E27FC236}">
                <a16:creationId xmlns:a16="http://schemas.microsoft.com/office/drawing/2014/main" id="{89D569FF-AA5C-4366-E20E-BA133B44799B}"/>
              </a:ext>
            </a:extLst>
          </p:cNvPr>
          <p:cNvSpPr txBox="1"/>
          <p:nvPr/>
        </p:nvSpPr>
        <p:spPr>
          <a:xfrm>
            <a:off x="7171058" y="8992770"/>
            <a:ext cx="1632023" cy="461665"/>
          </a:xfrm>
          <a:prstGeom prst="rect">
            <a:avLst/>
          </a:prstGeom>
          <a:noFill/>
        </p:spPr>
        <p:txBody>
          <a:bodyPr wrap="square">
            <a:spAutoFit/>
          </a:bodyPr>
          <a:lstStyle/>
          <a:p>
            <a:pPr algn="ctr"/>
            <a:r>
              <a:rPr lang="pt-BR" sz="800" u="sng" dirty="0"/>
              <a:t>Esforço</a:t>
            </a:r>
            <a:r>
              <a:rPr lang="pt-BR" sz="800" dirty="0"/>
              <a:t>: Variável. Depende da complexidade das consultas e do volume de dados;</a:t>
            </a:r>
          </a:p>
        </p:txBody>
      </p:sp>
      <p:sp>
        <p:nvSpPr>
          <p:cNvPr id="30" name="CaixaDeTexto 29">
            <a:extLst>
              <a:ext uri="{FF2B5EF4-FFF2-40B4-BE49-F238E27FC236}">
                <a16:creationId xmlns:a16="http://schemas.microsoft.com/office/drawing/2014/main" id="{C3EFF82A-1221-00B7-101D-6E46013755CB}"/>
              </a:ext>
            </a:extLst>
          </p:cNvPr>
          <p:cNvSpPr txBox="1"/>
          <p:nvPr/>
        </p:nvSpPr>
        <p:spPr>
          <a:xfrm>
            <a:off x="3735689" y="8941553"/>
            <a:ext cx="1974748" cy="830997"/>
          </a:xfrm>
          <a:prstGeom prst="rect">
            <a:avLst/>
          </a:prstGeom>
          <a:noFill/>
        </p:spPr>
        <p:txBody>
          <a:bodyPr wrap="square">
            <a:spAutoFit/>
          </a:bodyPr>
          <a:lstStyle/>
          <a:p>
            <a:pPr algn="ctr"/>
            <a:r>
              <a:rPr lang="pt-BR" sz="800" u="sng" dirty="0"/>
              <a:t>Esforço</a:t>
            </a:r>
            <a:r>
              <a:rPr lang="pt-BR" sz="800" dirty="0"/>
              <a:t>: Alto. Pode ser necessário reescrever algumas consultas e transformar dados para garantir que o dashboard funcione corretamente com a nova fonte de dados;</a:t>
            </a:r>
          </a:p>
        </p:txBody>
      </p:sp>
      <p:sp>
        <p:nvSpPr>
          <p:cNvPr id="31" name="CaixaDeTexto 30">
            <a:extLst>
              <a:ext uri="{FF2B5EF4-FFF2-40B4-BE49-F238E27FC236}">
                <a16:creationId xmlns:a16="http://schemas.microsoft.com/office/drawing/2014/main" id="{4A3FF48B-CF8F-1049-61EB-303FE55ED99A}"/>
              </a:ext>
            </a:extLst>
          </p:cNvPr>
          <p:cNvSpPr txBox="1"/>
          <p:nvPr/>
        </p:nvSpPr>
        <p:spPr>
          <a:xfrm>
            <a:off x="603979" y="8951301"/>
            <a:ext cx="1974748" cy="584775"/>
          </a:xfrm>
          <a:prstGeom prst="rect">
            <a:avLst/>
          </a:prstGeom>
          <a:noFill/>
        </p:spPr>
        <p:txBody>
          <a:bodyPr wrap="square">
            <a:spAutoFit/>
          </a:bodyPr>
          <a:lstStyle/>
          <a:p>
            <a:pPr algn="ctr"/>
            <a:r>
              <a:rPr lang="pt-BR" sz="800" u="sng" dirty="0"/>
              <a:t>Esforço</a:t>
            </a:r>
            <a:r>
              <a:rPr lang="pt-BR" sz="800" dirty="0"/>
              <a:t>: Moderado. Isso envolve configurar novas conexões e possivelmente ajustar as credenciais e configurações de acesso;</a:t>
            </a:r>
          </a:p>
        </p:txBody>
      </p:sp>
      <p:sp>
        <p:nvSpPr>
          <p:cNvPr id="42" name="CaixaDeTexto 41">
            <a:extLst>
              <a:ext uri="{FF2B5EF4-FFF2-40B4-BE49-F238E27FC236}">
                <a16:creationId xmlns:a16="http://schemas.microsoft.com/office/drawing/2014/main" id="{6F80B597-E108-D131-ACC6-59E65CBB9100}"/>
              </a:ext>
            </a:extLst>
          </p:cNvPr>
          <p:cNvSpPr txBox="1"/>
          <p:nvPr/>
        </p:nvSpPr>
        <p:spPr>
          <a:xfrm>
            <a:off x="603979" y="10077296"/>
            <a:ext cx="1974748" cy="707886"/>
          </a:xfrm>
          <a:prstGeom prst="rect">
            <a:avLst/>
          </a:prstGeom>
          <a:noFill/>
        </p:spPr>
        <p:txBody>
          <a:bodyPr wrap="square">
            <a:spAutoFit/>
          </a:bodyPr>
          <a:lstStyle/>
          <a:p>
            <a:pPr algn="ctr"/>
            <a:r>
              <a:rPr lang="pt-BR" sz="800" dirty="0"/>
              <a:t>a) No Power BI Desktop, vá para "Obter Dados" e selecione "Azure </a:t>
            </a:r>
            <a:r>
              <a:rPr lang="pt-BR" sz="800" dirty="0" err="1"/>
              <a:t>Databricks</a:t>
            </a:r>
            <a:r>
              <a:rPr lang="pt-BR" sz="800" dirty="0"/>
              <a:t>" como a nova fonte de dados;</a:t>
            </a:r>
          </a:p>
          <a:p>
            <a:pPr algn="ctr"/>
            <a:r>
              <a:rPr lang="pt-BR" sz="800" dirty="0"/>
              <a:t>b) Insira as credenciais e configure a conexão com o cluster </a:t>
            </a:r>
            <a:r>
              <a:rPr lang="pt-BR" sz="800" dirty="0" err="1"/>
              <a:t>Databricks</a:t>
            </a:r>
            <a:r>
              <a:rPr lang="pt-BR" sz="800" dirty="0"/>
              <a:t>;</a:t>
            </a:r>
          </a:p>
        </p:txBody>
      </p:sp>
      <p:sp>
        <p:nvSpPr>
          <p:cNvPr id="50" name="CaixaDeTexto 49">
            <a:extLst>
              <a:ext uri="{FF2B5EF4-FFF2-40B4-BE49-F238E27FC236}">
                <a16:creationId xmlns:a16="http://schemas.microsoft.com/office/drawing/2014/main" id="{59CD746D-6DA4-4638-EE3F-5BE756570FBE}"/>
              </a:ext>
            </a:extLst>
          </p:cNvPr>
          <p:cNvSpPr txBox="1"/>
          <p:nvPr/>
        </p:nvSpPr>
        <p:spPr>
          <a:xfrm>
            <a:off x="3790019" y="10091327"/>
            <a:ext cx="1974748" cy="707886"/>
          </a:xfrm>
          <a:prstGeom prst="rect">
            <a:avLst/>
          </a:prstGeom>
          <a:noFill/>
        </p:spPr>
        <p:txBody>
          <a:bodyPr wrap="square">
            <a:spAutoFit/>
          </a:bodyPr>
          <a:lstStyle/>
          <a:p>
            <a:pPr algn="ctr"/>
            <a:r>
              <a:rPr lang="pt-BR" sz="800" dirty="0"/>
              <a:t>a) Revise e atualize as consultas no Power Query Editor para garantir que funcionem com a nova fonte de dados;</a:t>
            </a:r>
          </a:p>
          <a:p>
            <a:pPr algn="ctr"/>
            <a:r>
              <a:rPr lang="pt-BR" sz="800" dirty="0"/>
              <a:t>b) Ajuste as transformações de dados conforme necessário;</a:t>
            </a:r>
          </a:p>
        </p:txBody>
      </p:sp>
      <p:sp>
        <p:nvSpPr>
          <p:cNvPr id="51" name="CaixaDeTexto 50">
            <a:extLst>
              <a:ext uri="{FF2B5EF4-FFF2-40B4-BE49-F238E27FC236}">
                <a16:creationId xmlns:a16="http://schemas.microsoft.com/office/drawing/2014/main" id="{70FF7160-8E6C-D14D-F131-38EF7E7116B2}"/>
              </a:ext>
            </a:extLst>
          </p:cNvPr>
          <p:cNvSpPr txBox="1"/>
          <p:nvPr/>
        </p:nvSpPr>
        <p:spPr>
          <a:xfrm>
            <a:off x="7133765" y="10175396"/>
            <a:ext cx="1974748" cy="461665"/>
          </a:xfrm>
          <a:prstGeom prst="rect">
            <a:avLst/>
          </a:prstGeom>
          <a:noFill/>
        </p:spPr>
        <p:txBody>
          <a:bodyPr wrap="square">
            <a:spAutoFit/>
          </a:bodyPr>
          <a:lstStyle/>
          <a:p>
            <a:pPr algn="ctr"/>
            <a:r>
              <a:rPr lang="pt-BR" sz="800" dirty="0"/>
              <a:t>a) Monitore a performance das consultas e faça ajustes conforme necessário para otimizar o tempo de resposta;</a:t>
            </a:r>
          </a:p>
        </p:txBody>
      </p:sp>
      <p:sp>
        <p:nvSpPr>
          <p:cNvPr id="52" name="CaixaDeTexto 51">
            <a:extLst>
              <a:ext uri="{FF2B5EF4-FFF2-40B4-BE49-F238E27FC236}">
                <a16:creationId xmlns:a16="http://schemas.microsoft.com/office/drawing/2014/main" id="{37084FA2-88BA-031E-CE15-C19AE19F0E5B}"/>
              </a:ext>
            </a:extLst>
          </p:cNvPr>
          <p:cNvSpPr txBox="1"/>
          <p:nvPr/>
        </p:nvSpPr>
        <p:spPr>
          <a:xfrm>
            <a:off x="10406400" y="10154624"/>
            <a:ext cx="1974748" cy="584775"/>
          </a:xfrm>
          <a:prstGeom prst="rect">
            <a:avLst/>
          </a:prstGeom>
          <a:noFill/>
        </p:spPr>
        <p:txBody>
          <a:bodyPr wrap="square">
            <a:spAutoFit/>
          </a:bodyPr>
          <a:lstStyle/>
          <a:p>
            <a:pPr algn="ctr"/>
            <a:r>
              <a:rPr lang="pt-BR" sz="800" dirty="0"/>
              <a:t>a) Execute testes para verificar se os dados estão sendo carregados corretamente;</a:t>
            </a:r>
          </a:p>
          <a:p>
            <a:pPr algn="ctr"/>
            <a:r>
              <a:rPr lang="pt-BR" sz="800" dirty="0"/>
              <a:t>b) Valide as visualizações e métricas no dashboard para garantir precisão;</a:t>
            </a:r>
          </a:p>
        </p:txBody>
      </p:sp>
      <p:graphicFrame>
        <p:nvGraphicFramePr>
          <p:cNvPr id="61" name="Tabela 60">
            <a:extLst>
              <a:ext uri="{FF2B5EF4-FFF2-40B4-BE49-F238E27FC236}">
                <a16:creationId xmlns:a16="http://schemas.microsoft.com/office/drawing/2014/main" id="{C455A6C5-9AD6-B83C-32C2-9693702044EC}"/>
              </a:ext>
            </a:extLst>
          </p:cNvPr>
          <p:cNvGraphicFramePr>
            <a:graphicFrameLocks noGrp="1"/>
          </p:cNvGraphicFramePr>
          <p:nvPr>
            <p:extLst>
              <p:ext uri="{D42A27DB-BD31-4B8C-83A1-F6EECF244321}">
                <p14:modId xmlns:p14="http://schemas.microsoft.com/office/powerpoint/2010/main" val="4294511823"/>
              </p:ext>
            </p:extLst>
          </p:nvPr>
        </p:nvGraphicFramePr>
        <p:xfrm>
          <a:off x="335969" y="558204"/>
          <a:ext cx="11520061" cy="2293620"/>
        </p:xfrm>
        <a:graphic>
          <a:graphicData uri="http://schemas.openxmlformats.org/drawingml/2006/table">
            <a:tbl>
              <a:tblPr firstRow="1" bandRow="1">
                <a:tableStyleId>{5C22544A-7EE6-4342-B048-85BDC9FD1C3A}</a:tableStyleId>
              </a:tblPr>
              <a:tblGrid>
                <a:gridCol w="737933">
                  <a:extLst>
                    <a:ext uri="{9D8B030D-6E8A-4147-A177-3AD203B41FA5}">
                      <a16:colId xmlns:a16="http://schemas.microsoft.com/office/drawing/2014/main" val="4024102837"/>
                    </a:ext>
                  </a:extLst>
                </a:gridCol>
                <a:gridCol w="2472813">
                  <a:extLst>
                    <a:ext uri="{9D8B030D-6E8A-4147-A177-3AD203B41FA5}">
                      <a16:colId xmlns:a16="http://schemas.microsoft.com/office/drawing/2014/main" val="2555831104"/>
                    </a:ext>
                  </a:extLst>
                </a:gridCol>
                <a:gridCol w="3297928">
                  <a:extLst>
                    <a:ext uri="{9D8B030D-6E8A-4147-A177-3AD203B41FA5}">
                      <a16:colId xmlns:a16="http://schemas.microsoft.com/office/drawing/2014/main" val="470402821"/>
                    </a:ext>
                  </a:extLst>
                </a:gridCol>
                <a:gridCol w="2493819">
                  <a:extLst>
                    <a:ext uri="{9D8B030D-6E8A-4147-A177-3AD203B41FA5}">
                      <a16:colId xmlns:a16="http://schemas.microsoft.com/office/drawing/2014/main" val="3959998685"/>
                    </a:ext>
                  </a:extLst>
                </a:gridCol>
                <a:gridCol w="2517568">
                  <a:extLst>
                    <a:ext uri="{9D8B030D-6E8A-4147-A177-3AD203B41FA5}">
                      <a16:colId xmlns:a16="http://schemas.microsoft.com/office/drawing/2014/main" val="2297832042"/>
                    </a:ext>
                  </a:extLst>
                </a:gridCol>
              </a:tblGrid>
              <a:tr h="219976">
                <a:tc>
                  <a:txBody>
                    <a:bodyPr/>
                    <a:lstStyle/>
                    <a:p>
                      <a:pPr algn="ctr"/>
                      <a:r>
                        <a:rPr lang="pt-BR" sz="1000" dirty="0"/>
                        <a:t>x</a:t>
                      </a:r>
                    </a:p>
                  </a:txBody>
                  <a:tcPr anchor="ctr"/>
                </a:tc>
                <a:tc>
                  <a:txBody>
                    <a:bodyPr/>
                    <a:lstStyle/>
                    <a:p>
                      <a:pPr algn="ctr"/>
                      <a:r>
                        <a:rPr lang="pt-BR" sz="1000" dirty="0"/>
                        <a:t>1. RECONFIGURAÇÃO DAS CONEXÕES DE DADOS</a:t>
                      </a:r>
                    </a:p>
                  </a:txBody>
                  <a:tcPr anchor="ctr"/>
                </a:tc>
                <a:tc>
                  <a:txBody>
                    <a:bodyPr/>
                    <a:lstStyle/>
                    <a:p>
                      <a:pPr algn="ctr"/>
                      <a:r>
                        <a:rPr lang="pt-BR" sz="1000" dirty="0"/>
                        <a:t>2. ATUALIZAR CONSULTAS, TRANSFORMAÇÕES E MODELAGEM DE DADOS</a:t>
                      </a:r>
                    </a:p>
                  </a:txBody>
                  <a:tcPr anchor="ctr"/>
                </a:tc>
                <a:tc>
                  <a:txBody>
                    <a:bodyPr/>
                    <a:lstStyle/>
                    <a:p>
                      <a:pPr algn="ctr"/>
                      <a:r>
                        <a:rPr lang="pt-BR" sz="1000" dirty="0"/>
                        <a:t>3. PERFORMANCE E OTIMIZAÇÃO</a:t>
                      </a:r>
                    </a:p>
                    <a:p>
                      <a:pPr algn="ctr"/>
                      <a:endParaRPr lang="pt-BR" sz="1000" dirty="0"/>
                    </a:p>
                  </a:txBody>
                  <a:tcPr anchor="ctr"/>
                </a:tc>
                <a:tc>
                  <a:txBody>
                    <a:bodyPr/>
                    <a:lstStyle/>
                    <a:p>
                      <a:pPr algn="ctr"/>
                      <a:r>
                        <a:rPr lang="pt-BR" sz="1000" dirty="0"/>
                        <a:t>4. TESTES E VALIDAÇÃO</a:t>
                      </a:r>
                    </a:p>
                    <a:p>
                      <a:pPr algn="ctr"/>
                      <a:endParaRPr lang="pt-BR" sz="1000" dirty="0"/>
                    </a:p>
                  </a:txBody>
                  <a:tcPr anchor="ctr"/>
                </a:tc>
                <a:extLst>
                  <a:ext uri="{0D108BD9-81ED-4DB2-BD59-A6C34878D82A}">
                    <a16:rowId xmlns:a16="http://schemas.microsoft.com/office/drawing/2014/main" val="679379723"/>
                  </a:ext>
                </a:extLst>
              </a:tr>
              <a:tr h="406109">
                <a:tc>
                  <a:txBody>
                    <a:bodyPr/>
                    <a:lstStyle/>
                    <a:p>
                      <a:pPr algn="ctr"/>
                      <a:r>
                        <a:rPr lang="pt-BR" sz="1000" b="1" dirty="0">
                          <a:solidFill>
                            <a:schemeClr val="bg1"/>
                          </a:solidFill>
                        </a:rPr>
                        <a:t>ESFORÇO</a:t>
                      </a:r>
                    </a:p>
                  </a:txBody>
                  <a:tcPr anchor="ctr">
                    <a:solidFill>
                      <a:srgbClr val="4472C4"/>
                    </a:solidFill>
                  </a:tcPr>
                </a:tc>
                <a:tc>
                  <a:txBody>
                    <a:bodyPr/>
                    <a:lstStyle/>
                    <a:p>
                      <a:pPr algn="ctr"/>
                      <a:r>
                        <a:rPr lang="pt-BR" sz="1200" b="1" dirty="0"/>
                        <a:t>Moderado</a:t>
                      </a:r>
                      <a:r>
                        <a:rPr lang="pt-BR" sz="1050" dirty="0"/>
                        <a:t>.</a:t>
                      </a:r>
                    </a:p>
                    <a:p>
                      <a:pPr algn="ctr"/>
                      <a:r>
                        <a:rPr lang="pt-BR" sz="1050" dirty="0"/>
                        <a:t> Isso envolve configurar novas conexões e possivelmente ajustar as credenciais e configurações de acesso;</a:t>
                      </a:r>
                    </a:p>
                  </a:txBody>
                  <a:tcPr/>
                </a:tc>
                <a:tc>
                  <a:txBody>
                    <a:bodyPr/>
                    <a:lstStyle/>
                    <a:p>
                      <a:pPr algn="ctr"/>
                      <a:r>
                        <a:rPr lang="pt-BR" sz="1200" b="1" dirty="0"/>
                        <a:t>Alto</a:t>
                      </a:r>
                      <a:r>
                        <a:rPr lang="pt-BR" sz="1050" dirty="0"/>
                        <a:t>.</a:t>
                      </a:r>
                    </a:p>
                    <a:p>
                      <a:pPr algn="ctr"/>
                      <a:r>
                        <a:rPr lang="pt-BR" sz="1050" dirty="0"/>
                        <a:t> Pode ser necessário reescrever algumas consultas e transformar dados para garantir que o dashboard funcione corretamente com a nova fonte de dados;</a:t>
                      </a:r>
                    </a:p>
                  </a:txBody>
                  <a:tcPr/>
                </a:tc>
                <a:tc>
                  <a:txBody>
                    <a:bodyPr/>
                    <a:lstStyle/>
                    <a:p>
                      <a:pPr algn="ctr"/>
                      <a:r>
                        <a:rPr lang="pt-BR" sz="1200" b="1" dirty="0"/>
                        <a:t>Variável</a:t>
                      </a:r>
                      <a:r>
                        <a:rPr lang="pt-BR" sz="1050" dirty="0"/>
                        <a:t>.</a:t>
                      </a:r>
                    </a:p>
                    <a:p>
                      <a:pPr algn="ctr"/>
                      <a:r>
                        <a:rPr lang="pt-BR" sz="1050" dirty="0"/>
                        <a:t> Depende da complexidade das consultas e do volume de dados;</a:t>
                      </a:r>
                    </a:p>
                  </a:txBody>
                  <a:tcPr/>
                </a:tc>
                <a:tc>
                  <a:txBody>
                    <a:bodyPr/>
                    <a:lstStyle/>
                    <a:p>
                      <a:pPr algn="ctr"/>
                      <a:r>
                        <a:rPr lang="pt-BR" sz="1200" b="1" dirty="0"/>
                        <a:t>Variável</a:t>
                      </a:r>
                      <a:r>
                        <a:rPr lang="pt-BR" sz="1050" dirty="0"/>
                        <a:t>. </a:t>
                      </a:r>
                    </a:p>
                    <a:p>
                      <a:pPr algn="ctr"/>
                      <a:r>
                        <a:rPr lang="pt-BR" sz="1050" dirty="0"/>
                        <a:t>Depende do item 3. Inclui testes de unidade, integração e validação de dados;</a:t>
                      </a:r>
                    </a:p>
                  </a:txBody>
                  <a:tcPr/>
                </a:tc>
                <a:extLst>
                  <a:ext uri="{0D108BD9-81ED-4DB2-BD59-A6C34878D82A}">
                    <a16:rowId xmlns:a16="http://schemas.microsoft.com/office/drawing/2014/main" val="2298938576"/>
                  </a:ext>
                </a:extLst>
              </a:tr>
              <a:tr h="317273">
                <a:tc rowSpan="2">
                  <a:txBody>
                    <a:bodyPr/>
                    <a:lstStyle/>
                    <a:p>
                      <a:pPr algn="ctr"/>
                      <a:r>
                        <a:rPr lang="pt-BR" sz="1000" b="1" dirty="0">
                          <a:solidFill>
                            <a:schemeClr val="bg1"/>
                          </a:solidFill>
                        </a:rPr>
                        <a:t>PASSOS</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t>a) No Power BI Desktop, vá para "Obter Dados" e selecione "Azure </a:t>
                      </a:r>
                      <a:r>
                        <a:rPr lang="pt-BR" sz="1050" dirty="0" err="1"/>
                        <a:t>Databricks</a:t>
                      </a:r>
                      <a:r>
                        <a:rPr lang="pt-BR" sz="1050" dirty="0"/>
                        <a:t>" como a nova fonte de dados;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t>a) Revise e atualize as consultas no Power Query Editor para garantir que funcionem com a nova fonte de dados;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t>a) Monitore a performance das consultas e faça ajustes conforme necessário para otimizar o tempo de resposta;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t>a) Execute testes para verificar se os dados estão sendo carregados corretamente;</a:t>
                      </a:r>
                    </a:p>
                    <a:p>
                      <a:pPr algn="ctr"/>
                      <a:endParaRPr lang="pt-BR" sz="1050" dirty="0"/>
                    </a:p>
                  </a:txBody>
                  <a:tcPr/>
                </a:tc>
                <a:extLst>
                  <a:ext uri="{0D108BD9-81ED-4DB2-BD59-A6C34878D82A}">
                    <a16:rowId xmlns:a16="http://schemas.microsoft.com/office/drawing/2014/main" val="3959527487"/>
                  </a:ext>
                </a:extLst>
              </a:tr>
              <a:tr h="317273">
                <a:tc vMerge="1">
                  <a:txBody>
                    <a:bodyPr/>
                    <a:lstStyle/>
                    <a:p>
                      <a:pPr algn="ctr"/>
                      <a:endParaRPr lang="pt-BR" sz="1050" b="1" dirty="0">
                        <a:solidFill>
                          <a:schemeClr val="bg1"/>
                        </a:solidFill>
                      </a:endParaRPr>
                    </a:p>
                  </a:txBody>
                  <a:tcP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t>b) Insira as credenciais e configure a conexão com o cluster </a:t>
                      </a:r>
                      <a:r>
                        <a:rPr lang="pt-BR" sz="1050" dirty="0" err="1"/>
                        <a:t>Databricks</a:t>
                      </a:r>
                      <a:r>
                        <a:rPr lang="pt-BR" sz="105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t>b) Ajuste as transformações de dados conforme necessário;</a:t>
                      </a:r>
                    </a:p>
                  </a:txBody>
                  <a:tcPr/>
                </a:tc>
                <a:tc>
                  <a:txBody>
                    <a:bodyPr/>
                    <a:lstStyle/>
                    <a:p>
                      <a:pPr algn="ctr"/>
                      <a:endParaRPr lang="pt-BR" sz="10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dirty="0"/>
                        <a:t>b) Valide as visualizações e métricas no dashboard para garantir precisão;</a:t>
                      </a:r>
                    </a:p>
                    <a:p>
                      <a:pPr algn="ctr"/>
                      <a:endParaRPr lang="pt-BR" sz="1050" dirty="0"/>
                    </a:p>
                  </a:txBody>
                  <a:tcPr/>
                </a:tc>
                <a:extLst>
                  <a:ext uri="{0D108BD9-81ED-4DB2-BD59-A6C34878D82A}">
                    <a16:rowId xmlns:a16="http://schemas.microsoft.com/office/drawing/2014/main" val="1160516858"/>
                  </a:ext>
                </a:extLst>
              </a:tr>
            </a:tbl>
          </a:graphicData>
        </a:graphic>
      </p:graphicFrame>
      <p:sp>
        <p:nvSpPr>
          <p:cNvPr id="62" name="Seta: para a Direita 61">
            <a:extLst>
              <a:ext uri="{FF2B5EF4-FFF2-40B4-BE49-F238E27FC236}">
                <a16:creationId xmlns:a16="http://schemas.microsoft.com/office/drawing/2014/main" id="{A4DC9DAB-4BFB-702A-63F0-C57321CE9DEF}"/>
              </a:ext>
            </a:extLst>
          </p:cNvPr>
          <p:cNvSpPr/>
          <p:nvPr/>
        </p:nvSpPr>
        <p:spPr>
          <a:xfrm>
            <a:off x="3433760" y="566564"/>
            <a:ext cx="356259" cy="3693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Seta: para a Direita 62">
            <a:extLst>
              <a:ext uri="{FF2B5EF4-FFF2-40B4-BE49-F238E27FC236}">
                <a16:creationId xmlns:a16="http://schemas.microsoft.com/office/drawing/2014/main" id="{AE60B414-2C2F-361B-9A50-30AF50BC3A2F}"/>
              </a:ext>
            </a:extLst>
          </p:cNvPr>
          <p:cNvSpPr/>
          <p:nvPr/>
        </p:nvSpPr>
        <p:spPr>
          <a:xfrm>
            <a:off x="6702261" y="609077"/>
            <a:ext cx="356259" cy="3693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Seta: para a Direita 63">
            <a:extLst>
              <a:ext uri="{FF2B5EF4-FFF2-40B4-BE49-F238E27FC236}">
                <a16:creationId xmlns:a16="http://schemas.microsoft.com/office/drawing/2014/main" id="{589FDE6F-74D7-A3E2-E609-D7B5916A73A0}"/>
              </a:ext>
            </a:extLst>
          </p:cNvPr>
          <p:cNvSpPr/>
          <p:nvPr/>
        </p:nvSpPr>
        <p:spPr>
          <a:xfrm>
            <a:off x="9186204" y="609077"/>
            <a:ext cx="356259" cy="3693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0050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ela 11">
            <a:extLst>
              <a:ext uri="{FF2B5EF4-FFF2-40B4-BE49-F238E27FC236}">
                <a16:creationId xmlns:a16="http://schemas.microsoft.com/office/drawing/2014/main" id="{C1E0B0B7-42F0-3626-C6F2-D98B01E0C879}"/>
              </a:ext>
            </a:extLst>
          </p:cNvPr>
          <p:cNvGraphicFramePr>
            <a:graphicFrameLocks noGrp="1"/>
          </p:cNvGraphicFramePr>
          <p:nvPr>
            <p:extLst>
              <p:ext uri="{D42A27DB-BD31-4B8C-83A1-F6EECF244321}">
                <p14:modId xmlns:p14="http://schemas.microsoft.com/office/powerpoint/2010/main" val="2122798980"/>
              </p:ext>
            </p:extLst>
          </p:nvPr>
        </p:nvGraphicFramePr>
        <p:xfrm>
          <a:off x="38100" y="683950"/>
          <a:ext cx="11983406" cy="5791200"/>
        </p:xfrm>
        <a:graphic>
          <a:graphicData uri="http://schemas.openxmlformats.org/drawingml/2006/table">
            <a:tbl>
              <a:tblPr firstRow="1" bandRow="1">
                <a:tableStyleId>{5C22544A-7EE6-4342-B048-85BDC9FD1C3A}</a:tableStyleId>
              </a:tblPr>
              <a:tblGrid>
                <a:gridCol w="307075">
                  <a:extLst>
                    <a:ext uri="{9D8B030D-6E8A-4147-A177-3AD203B41FA5}">
                      <a16:colId xmlns:a16="http://schemas.microsoft.com/office/drawing/2014/main" val="1423772086"/>
                    </a:ext>
                  </a:extLst>
                </a:gridCol>
                <a:gridCol w="683525">
                  <a:extLst>
                    <a:ext uri="{9D8B030D-6E8A-4147-A177-3AD203B41FA5}">
                      <a16:colId xmlns:a16="http://schemas.microsoft.com/office/drawing/2014/main" val="4277864407"/>
                    </a:ext>
                  </a:extLst>
                </a:gridCol>
                <a:gridCol w="561975">
                  <a:extLst>
                    <a:ext uri="{9D8B030D-6E8A-4147-A177-3AD203B41FA5}">
                      <a16:colId xmlns:a16="http://schemas.microsoft.com/office/drawing/2014/main" val="3358221376"/>
                    </a:ext>
                  </a:extLst>
                </a:gridCol>
                <a:gridCol w="4439128">
                  <a:extLst>
                    <a:ext uri="{9D8B030D-6E8A-4147-A177-3AD203B41FA5}">
                      <a16:colId xmlns:a16="http://schemas.microsoft.com/office/drawing/2014/main" val="3717755819"/>
                    </a:ext>
                  </a:extLst>
                </a:gridCol>
                <a:gridCol w="668484">
                  <a:extLst>
                    <a:ext uri="{9D8B030D-6E8A-4147-A177-3AD203B41FA5}">
                      <a16:colId xmlns:a16="http://schemas.microsoft.com/office/drawing/2014/main" val="2690110097"/>
                    </a:ext>
                  </a:extLst>
                </a:gridCol>
                <a:gridCol w="2327367">
                  <a:extLst>
                    <a:ext uri="{9D8B030D-6E8A-4147-A177-3AD203B41FA5}">
                      <a16:colId xmlns:a16="http://schemas.microsoft.com/office/drawing/2014/main" val="3689098305"/>
                    </a:ext>
                  </a:extLst>
                </a:gridCol>
                <a:gridCol w="732683">
                  <a:extLst>
                    <a:ext uri="{9D8B030D-6E8A-4147-A177-3AD203B41FA5}">
                      <a16:colId xmlns:a16="http://schemas.microsoft.com/office/drawing/2014/main" val="3903670960"/>
                    </a:ext>
                  </a:extLst>
                </a:gridCol>
                <a:gridCol w="2263169">
                  <a:extLst>
                    <a:ext uri="{9D8B030D-6E8A-4147-A177-3AD203B41FA5}">
                      <a16:colId xmlns:a16="http://schemas.microsoft.com/office/drawing/2014/main" val="774923487"/>
                    </a:ext>
                  </a:extLst>
                </a:gridCol>
              </a:tblGrid>
              <a:tr h="240885">
                <a:tc rowSpan="2" gridSpan="2">
                  <a:txBody>
                    <a:bodyPr/>
                    <a:lstStyle/>
                    <a:p>
                      <a:pPr algn="ctr"/>
                      <a:r>
                        <a:rPr lang="pt-BR" sz="1400" dirty="0"/>
                        <a:t>CRITÉRIO</a:t>
                      </a:r>
                    </a:p>
                  </a:txBody>
                  <a:tcPr anchor="ctr">
                    <a:solidFill>
                      <a:srgbClr val="404040"/>
                    </a:solidFill>
                  </a:tcPr>
                </a:tc>
                <a:tc rowSpan="2" hMerge="1">
                  <a:txBody>
                    <a:bodyPr/>
                    <a:lstStyle/>
                    <a:p>
                      <a:endParaRPr lang="pt-BR" dirty="0"/>
                    </a:p>
                  </a:txBody>
                  <a:tcPr/>
                </a:tc>
                <a:tc rowSpan="2">
                  <a:txBody>
                    <a:bodyPr/>
                    <a:lstStyle/>
                    <a:p>
                      <a:pPr algn="ctr"/>
                      <a:r>
                        <a:rPr lang="pt-BR" sz="1400" dirty="0"/>
                        <a:t>Nº</a:t>
                      </a:r>
                    </a:p>
                  </a:txBody>
                  <a:tcPr anchor="ctr">
                    <a:solidFill>
                      <a:srgbClr val="404040"/>
                    </a:solidFill>
                  </a:tcPr>
                </a:tc>
                <a:tc rowSpan="2">
                  <a:txBody>
                    <a:bodyPr/>
                    <a:lstStyle/>
                    <a:p>
                      <a:pPr algn="ctr"/>
                      <a:r>
                        <a:rPr lang="pt-BR" sz="1400" dirty="0"/>
                        <a:t>QUESITOS</a:t>
                      </a:r>
                    </a:p>
                  </a:txBody>
                  <a:tcPr anchor="ctr">
                    <a:solidFill>
                      <a:srgbClr val="404040"/>
                    </a:solidFill>
                  </a:tcPr>
                </a:tc>
                <a:tc gridSpan="2">
                  <a:txBody>
                    <a:bodyPr/>
                    <a:lstStyle/>
                    <a:p>
                      <a:pPr algn="ctr"/>
                      <a:r>
                        <a:rPr lang="pt-BR" sz="1400" dirty="0"/>
                        <a:t>IPSENSE</a:t>
                      </a:r>
                    </a:p>
                  </a:txBody>
                  <a:tcPr anchor="ctr">
                    <a:solidFill>
                      <a:srgbClr val="404040"/>
                    </a:solidFill>
                  </a:tcPr>
                </a:tc>
                <a:tc hMerge="1">
                  <a:txBody>
                    <a:bodyPr/>
                    <a:lstStyle/>
                    <a:p>
                      <a:endParaRPr lang="pt-BR" dirty="0"/>
                    </a:p>
                  </a:txBody>
                  <a:tcPr/>
                </a:tc>
                <a:tc gridSpan="2">
                  <a:txBody>
                    <a:bodyPr/>
                    <a:lstStyle/>
                    <a:p>
                      <a:pPr algn="ctr"/>
                      <a:r>
                        <a:rPr lang="pt-BR" sz="1400" dirty="0"/>
                        <a:t>KEYRUS</a:t>
                      </a:r>
                    </a:p>
                  </a:txBody>
                  <a:tcPr anchor="ctr">
                    <a:solidFill>
                      <a:srgbClr val="404040"/>
                    </a:solidFill>
                  </a:tcPr>
                </a:tc>
                <a:tc hMerge="1">
                  <a:txBody>
                    <a:bodyPr/>
                    <a:lstStyle/>
                    <a:p>
                      <a:endParaRPr lang="pt-BR" dirty="0"/>
                    </a:p>
                  </a:txBody>
                  <a:tcPr/>
                </a:tc>
                <a:extLst>
                  <a:ext uri="{0D108BD9-81ED-4DB2-BD59-A6C34878D82A}">
                    <a16:rowId xmlns:a16="http://schemas.microsoft.com/office/drawing/2014/main" val="2228382726"/>
                  </a:ext>
                </a:extLst>
              </a:tr>
              <a:tr h="192708">
                <a:tc gridSpan="2" vMerge="1">
                  <a:txBody>
                    <a:bodyPr/>
                    <a:lstStyle/>
                    <a:p>
                      <a:endParaRPr lang="pt-BR" dirty="0"/>
                    </a:p>
                  </a:txBody>
                  <a:tcPr vert="wordArtVert"/>
                </a:tc>
                <a:tc hMerge="1" vMerge="1">
                  <a:txBody>
                    <a:bodyPr/>
                    <a:lstStyle/>
                    <a:p>
                      <a:pPr algn="ctr"/>
                      <a:endParaRPr lang="pt-BR" dirty="0"/>
                    </a:p>
                  </a:txBody>
                  <a:tcPr anchor="ctr"/>
                </a:tc>
                <a:tc vMerge="1">
                  <a:txBody>
                    <a:bodyPr/>
                    <a:lstStyle/>
                    <a:p>
                      <a:pPr algn="ctr"/>
                      <a:endParaRPr lang="pt-BR" sz="1000" dirty="0"/>
                    </a:p>
                  </a:txBody>
                  <a:tcPr anchor="ctr"/>
                </a:tc>
                <a:tc vMerge="1">
                  <a:txBody>
                    <a:bodyPr/>
                    <a:lstStyle/>
                    <a:p>
                      <a:endParaRPr lang="pt-BR" dirty="0"/>
                    </a:p>
                  </a:txBody>
                  <a:tcPr anchor="ctr"/>
                </a:tc>
                <a:tc>
                  <a:txBody>
                    <a:bodyPr/>
                    <a:lstStyle/>
                    <a:p>
                      <a:pPr algn="ctr"/>
                      <a:r>
                        <a:rPr lang="pt-BR" sz="1000" b="1" dirty="0">
                          <a:solidFill>
                            <a:schemeClr val="bg1"/>
                          </a:solidFill>
                        </a:rPr>
                        <a:t>Aval.</a:t>
                      </a:r>
                    </a:p>
                  </a:txBody>
                  <a:tcPr anchor="ctr">
                    <a:solidFill>
                      <a:srgbClr val="404040"/>
                    </a:solidFill>
                  </a:tcPr>
                </a:tc>
                <a:tc>
                  <a:txBody>
                    <a:bodyPr/>
                    <a:lstStyle/>
                    <a:p>
                      <a:pPr algn="ctr"/>
                      <a:r>
                        <a:rPr lang="pt-BR" sz="1000" b="1" dirty="0">
                          <a:solidFill>
                            <a:schemeClr val="bg1"/>
                          </a:solidFill>
                        </a:rPr>
                        <a:t>Comentários</a:t>
                      </a:r>
                    </a:p>
                  </a:txBody>
                  <a:tcPr anchor="ctr">
                    <a:solidFill>
                      <a:srgbClr val="404040"/>
                    </a:solidFill>
                  </a:tcPr>
                </a:tc>
                <a:tc>
                  <a:txBody>
                    <a:bodyPr/>
                    <a:lstStyle/>
                    <a:p>
                      <a:pPr algn="ctr"/>
                      <a:r>
                        <a:rPr lang="pt-BR" sz="1000" b="1" dirty="0">
                          <a:solidFill>
                            <a:schemeClr val="bg1"/>
                          </a:solidFill>
                        </a:rPr>
                        <a:t>Aval.</a:t>
                      </a:r>
                    </a:p>
                  </a:txBody>
                  <a:tcPr anchor="ctr">
                    <a:solidFill>
                      <a:srgbClr val="404040"/>
                    </a:solidFill>
                  </a:tcPr>
                </a:tc>
                <a:tc>
                  <a:txBody>
                    <a:bodyPr/>
                    <a:lstStyle/>
                    <a:p>
                      <a:pPr algn="ctr"/>
                      <a:r>
                        <a:rPr lang="pt-BR" sz="1000" b="1" dirty="0">
                          <a:solidFill>
                            <a:schemeClr val="bg1"/>
                          </a:solidFill>
                        </a:rPr>
                        <a:t>Comentários</a:t>
                      </a:r>
                    </a:p>
                  </a:txBody>
                  <a:tcPr anchor="ctr">
                    <a:solidFill>
                      <a:srgbClr val="404040"/>
                    </a:solidFill>
                  </a:tcPr>
                </a:tc>
                <a:extLst>
                  <a:ext uri="{0D108BD9-81ED-4DB2-BD59-A6C34878D82A}">
                    <a16:rowId xmlns:a16="http://schemas.microsoft.com/office/drawing/2014/main" val="4143025380"/>
                  </a:ext>
                </a:extLst>
              </a:tr>
              <a:tr h="192708">
                <a:tc rowSpan="12">
                  <a:txBody>
                    <a:bodyPr/>
                    <a:lstStyle/>
                    <a:p>
                      <a:endParaRPr lang="pt-BR" dirty="0"/>
                    </a:p>
                  </a:txBody>
                  <a:tcPr vert="wordArtVert">
                    <a:solidFill>
                      <a:srgbClr val="404040"/>
                    </a:solidFill>
                  </a:tcPr>
                </a:tc>
                <a:tc rowSpan="3">
                  <a:txBody>
                    <a:bodyPr/>
                    <a:lstStyle/>
                    <a:p>
                      <a:pPr algn="ctr"/>
                      <a:r>
                        <a:rPr lang="pt-BR" sz="2800" dirty="0">
                          <a:solidFill>
                            <a:schemeClr val="bg1"/>
                          </a:solidFill>
                        </a:rPr>
                        <a:t>Q</a:t>
                      </a:r>
                    </a:p>
                  </a:txBody>
                  <a:tcPr anchor="ctr">
                    <a:solidFill>
                      <a:srgbClr val="404040"/>
                    </a:solidFill>
                  </a:tcPr>
                </a:tc>
                <a:tc>
                  <a:txBody>
                    <a:bodyPr/>
                    <a:lstStyle/>
                    <a:p>
                      <a:pPr algn="ctr"/>
                      <a:r>
                        <a:rPr lang="pt-BR" sz="1000" dirty="0">
                          <a:solidFill>
                            <a:schemeClr val="bg1"/>
                          </a:solidFill>
                        </a:rPr>
                        <a:t>Q 1</a:t>
                      </a:r>
                    </a:p>
                  </a:txBody>
                  <a:tcPr anchor="ctr">
                    <a:solidFill>
                      <a:schemeClr val="bg1">
                        <a:lumMod val="50000"/>
                      </a:schemeClr>
                    </a:solidFill>
                  </a:tcPr>
                </a:tc>
                <a:tc>
                  <a:txBody>
                    <a:bodyPr/>
                    <a:lstStyle/>
                    <a:p>
                      <a:r>
                        <a:rPr lang="pt-BR" sz="1000" dirty="0">
                          <a:solidFill>
                            <a:schemeClr val="bg1"/>
                          </a:solidFill>
                        </a:rPr>
                        <a:t>A proposta técnica atende aos requisitos solicitados.</a:t>
                      </a:r>
                    </a:p>
                  </a:txBody>
                  <a:tcPr anchor="ctr">
                    <a:solidFill>
                      <a:schemeClr val="bg1">
                        <a:lumMod val="50000"/>
                      </a:schemeClr>
                    </a:solidFill>
                  </a:tcPr>
                </a:tc>
                <a:tc>
                  <a:txBody>
                    <a:bodyPr/>
                    <a:lstStyle/>
                    <a:p>
                      <a:pPr algn="ctr"/>
                      <a:r>
                        <a:rPr lang="pt-BR" sz="1000" b="1" dirty="0"/>
                        <a:t>9</a:t>
                      </a:r>
                    </a:p>
                  </a:txBody>
                  <a:tcPr anchor="ctr">
                    <a:solidFill>
                      <a:schemeClr val="accent6">
                        <a:lumMod val="20000"/>
                        <a:lumOff val="80000"/>
                      </a:schemeClr>
                    </a:solidFill>
                  </a:tcPr>
                </a:tc>
                <a:tc>
                  <a:txBody>
                    <a:bodyPr/>
                    <a:lstStyle/>
                    <a:p>
                      <a:r>
                        <a:rPr lang="pt-BR" sz="1000" dirty="0"/>
                        <a:t>Atende</a:t>
                      </a:r>
                    </a:p>
                  </a:txBody>
                  <a:tcPr anchor="ctr">
                    <a:solidFill>
                      <a:schemeClr val="accent6">
                        <a:lumMod val="20000"/>
                        <a:lumOff val="80000"/>
                      </a:schemeClr>
                    </a:solidFill>
                  </a:tcPr>
                </a:tc>
                <a:tc>
                  <a:txBody>
                    <a:bodyPr/>
                    <a:lstStyle/>
                    <a:p>
                      <a:pPr algn="ctr"/>
                      <a:r>
                        <a:rPr lang="pt-BR" sz="1000" b="1" dirty="0"/>
                        <a:t>9</a:t>
                      </a:r>
                    </a:p>
                  </a:txBody>
                  <a:tcPr anchor="ctr">
                    <a:solidFill>
                      <a:schemeClr val="accent2">
                        <a:lumMod val="20000"/>
                        <a:lumOff val="80000"/>
                      </a:schemeClr>
                    </a:solidFill>
                  </a:tcPr>
                </a:tc>
                <a:tc>
                  <a:txBody>
                    <a:bodyPr/>
                    <a:lstStyle/>
                    <a:p>
                      <a:r>
                        <a:rPr lang="pt-BR" sz="1000" dirty="0"/>
                        <a:t>Atende </a:t>
                      </a:r>
                    </a:p>
                  </a:txBody>
                  <a:tcPr anchor="ctr">
                    <a:solidFill>
                      <a:schemeClr val="accent2">
                        <a:lumMod val="20000"/>
                        <a:lumOff val="80000"/>
                      </a:schemeClr>
                    </a:solidFill>
                  </a:tcPr>
                </a:tc>
                <a:extLst>
                  <a:ext uri="{0D108BD9-81ED-4DB2-BD59-A6C34878D82A}">
                    <a16:rowId xmlns:a16="http://schemas.microsoft.com/office/drawing/2014/main" val="3344894629"/>
                  </a:ext>
                </a:extLst>
              </a:tr>
              <a:tr h="313151">
                <a:tc vMerge="1">
                  <a:txBody>
                    <a:bodyPr/>
                    <a:lstStyle/>
                    <a:p>
                      <a:endParaRPr lang="pt-BR"/>
                    </a:p>
                  </a:txBody>
                  <a:tcPr/>
                </a:tc>
                <a:tc vMerge="1">
                  <a:txBody>
                    <a:bodyPr/>
                    <a:lstStyle/>
                    <a:p>
                      <a:endParaRPr lang="pt-BR" dirty="0"/>
                    </a:p>
                  </a:txBody>
                  <a:tcPr/>
                </a:tc>
                <a:tc>
                  <a:txBody>
                    <a:bodyPr/>
                    <a:lstStyle/>
                    <a:p>
                      <a:pPr algn="ctr"/>
                      <a:r>
                        <a:rPr lang="pt-BR" sz="1000" dirty="0">
                          <a:solidFill>
                            <a:schemeClr val="bg1"/>
                          </a:solidFill>
                        </a:rPr>
                        <a:t>Q 2</a:t>
                      </a:r>
                    </a:p>
                  </a:txBody>
                  <a:tcPr anchor="ctr">
                    <a:solidFill>
                      <a:schemeClr val="bg1">
                        <a:lumMod val="50000"/>
                      </a:schemeClr>
                    </a:solidFill>
                  </a:tcPr>
                </a:tc>
                <a:tc>
                  <a:txBody>
                    <a:bodyPr/>
                    <a:lstStyle/>
                    <a:p>
                      <a:r>
                        <a:rPr lang="pt-BR" sz="1000" dirty="0">
                          <a:solidFill>
                            <a:schemeClr val="bg1"/>
                          </a:solidFill>
                        </a:rPr>
                        <a:t>Os colaboradores são capacitados para as atividades</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Suporta atualmente as </a:t>
                      </a:r>
                      <a:r>
                        <a:rPr lang="pt-BR" sz="1000" dirty="0" err="1"/>
                        <a:t>BU’s</a:t>
                      </a:r>
                      <a:r>
                        <a:rPr lang="pt-BR" sz="1000" dirty="0"/>
                        <a:t> HSA e HSF</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Demonstrou capacidade técnica em </a:t>
                      </a:r>
                      <a:r>
                        <a:rPr lang="pt-BR" sz="1000" dirty="0" err="1"/>
                        <a:t>POC’s</a:t>
                      </a:r>
                      <a:r>
                        <a:rPr lang="pt-BR" sz="1000" dirty="0"/>
                        <a:t> da HSA</a:t>
                      </a:r>
                    </a:p>
                  </a:txBody>
                  <a:tcPr anchor="ctr">
                    <a:solidFill>
                      <a:schemeClr val="accent2">
                        <a:lumMod val="20000"/>
                        <a:lumOff val="80000"/>
                      </a:schemeClr>
                    </a:solidFill>
                  </a:tcPr>
                </a:tc>
                <a:extLst>
                  <a:ext uri="{0D108BD9-81ED-4DB2-BD59-A6C34878D82A}">
                    <a16:rowId xmlns:a16="http://schemas.microsoft.com/office/drawing/2014/main" val="1285401779"/>
                  </a:ext>
                </a:extLst>
              </a:tr>
              <a:tr h="313151">
                <a:tc vMerge="1">
                  <a:txBody>
                    <a:bodyPr/>
                    <a:lstStyle/>
                    <a:p>
                      <a:endParaRPr lang="pt-BR"/>
                    </a:p>
                  </a:txBody>
                  <a:tcPr/>
                </a:tc>
                <a:tc vMerge="1">
                  <a:txBody>
                    <a:bodyPr/>
                    <a:lstStyle/>
                    <a:p>
                      <a:endParaRPr lang="pt-BR" dirty="0"/>
                    </a:p>
                  </a:txBody>
                  <a:tcPr/>
                </a:tc>
                <a:tc>
                  <a:txBody>
                    <a:bodyPr/>
                    <a:lstStyle/>
                    <a:p>
                      <a:pPr algn="ctr"/>
                      <a:r>
                        <a:rPr lang="pt-BR" sz="1000" dirty="0">
                          <a:solidFill>
                            <a:schemeClr val="bg1"/>
                          </a:solidFill>
                        </a:rPr>
                        <a:t>Q 3</a:t>
                      </a:r>
                    </a:p>
                  </a:txBody>
                  <a:tcPr anchor="ctr">
                    <a:solidFill>
                      <a:schemeClr val="bg1">
                        <a:lumMod val="50000"/>
                      </a:schemeClr>
                    </a:solidFill>
                  </a:tcPr>
                </a:tc>
                <a:tc>
                  <a:txBody>
                    <a:bodyPr/>
                    <a:lstStyle/>
                    <a:p>
                      <a:r>
                        <a:rPr lang="pt-BR" sz="1000" dirty="0">
                          <a:solidFill>
                            <a:schemeClr val="bg1"/>
                          </a:solidFill>
                        </a:rPr>
                        <a:t>Os colaboradores são certificados para atuarem nos módulos/ferramentas envolvidas.</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Possui parceria</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dirty="0"/>
                        <a:t>Possui parceria</a:t>
                      </a:r>
                    </a:p>
                  </a:txBody>
                  <a:tcPr anchor="ctr">
                    <a:solidFill>
                      <a:schemeClr val="accent2">
                        <a:lumMod val="20000"/>
                        <a:lumOff val="80000"/>
                      </a:schemeClr>
                    </a:solidFill>
                  </a:tcPr>
                </a:tc>
                <a:extLst>
                  <a:ext uri="{0D108BD9-81ED-4DB2-BD59-A6C34878D82A}">
                    <a16:rowId xmlns:a16="http://schemas.microsoft.com/office/drawing/2014/main" val="230404944"/>
                  </a:ext>
                </a:extLst>
              </a:tr>
              <a:tr h="313151">
                <a:tc vMerge="1">
                  <a:txBody>
                    <a:bodyPr/>
                    <a:lstStyle/>
                    <a:p>
                      <a:endParaRPr lang="pt-BR"/>
                    </a:p>
                  </a:txBody>
                  <a:tcPr/>
                </a:tc>
                <a:tc rowSpan="3">
                  <a:txBody>
                    <a:bodyPr/>
                    <a:lstStyle/>
                    <a:p>
                      <a:pPr algn="ctr"/>
                      <a:r>
                        <a:rPr lang="pt-BR" sz="2800" dirty="0">
                          <a:solidFill>
                            <a:schemeClr val="bg1"/>
                          </a:solidFill>
                        </a:rPr>
                        <a:t>D</a:t>
                      </a:r>
                    </a:p>
                  </a:txBody>
                  <a:tcPr anchor="ctr">
                    <a:solidFill>
                      <a:srgbClr val="404040"/>
                    </a:solidFill>
                  </a:tcPr>
                </a:tc>
                <a:tc>
                  <a:txBody>
                    <a:bodyPr/>
                    <a:lstStyle/>
                    <a:p>
                      <a:pPr algn="ctr"/>
                      <a:r>
                        <a:rPr lang="pt-BR" sz="1000" dirty="0">
                          <a:solidFill>
                            <a:schemeClr val="bg1"/>
                          </a:solidFill>
                        </a:rPr>
                        <a:t>D 4</a:t>
                      </a:r>
                    </a:p>
                  </a:txBody>
                  <a:tcPr anchor="ctr">
                    <a:solidFill>
                      <a:schemeClr val="bg1">
                        <a:lumMod val="50000"/>
                      </a:schemeClr>
                    </a:solidFill>
                  </a:tcPr>
                </a:tc>
                <a:tc>
                  <a:txBody>
                    <a:bodyPr/>
                    <a:lstStyle/>
                    <a:p>
                      <a:r>
                        <a:rPr lang="pt-BR" sz="1000" dirty="0">
                          <a:solidFill>
                            <a:schemeClr val="bg1"/>
                          </a:solidFill>
                        </a:rPr>
                        <a:t>O prazo estimado na proposta está consistente com o escopo.</a:t>
                      </a:r>
                    </a:p>
                  </a:txBody>
                  <a:tcPr anchor="ctr">
                    <a:solidFill>
                      <a:schemeClr val="bg1">
                        <a:lumMod val="50000"/>
                      </a:schemeClr>
                    </a:solidFill>
                  </a:tcPr>
                </a:tc>
                <a:tc>
                  <a:txBody>
                    <a:bodyPr/>
                    <a:lstStyle/>
                    <a:p>
                      <a:pPr algn="ctr"/>
                      <a:r>
                        <a:rPr lang="pt-BR" sz="1000" b="1" dirty="0"/>
                        <a:t>8</a:t>
                      </a:r>
                    </a:p>
                  </a:txBody>
                  <a:tcPr anchor="ctr">
                    <a:solidFill>
                      <a:schemeClr val="accent6">
                        <a:lumMod val="20000"/>
                        <a:lumOff val="80000"/>
                      </a:schemeClr>
                    </a:solidFill>
                  </a:tcPr>
                </a:tc>
                <a:tc>
                  <a:txBody>
                    <a:bodyPr/>
                    <a:lstStyle/>
                    <a:p>
                      <a:r>
                        <a:rPr lang="pt-BR" sz="1000" dirty="0"/>
                        <a:t>Prazo de setup </a:t>
                      </a:r>
                      <a:r>
                        <a:rPr lang="pt-BR" sz="1000" dirty="0" err="1"/>
                        <a:t>superstimado</a:t>
                      </a:r>
                      <a:endParaRPr lang="pt-BR" sz="1000" dirty="0"/>
                    </a:p>
                  </a:txBody>
                  <a:tcPr anchor="ctr">
                    <a:solidFill>
                      <a:schemeClr val="accent6">
                        <a:lumMod val="20000"/>
                        <a:lumOff val="80000"/>
                      </a:schemeClr>
                    </a:solidFill>
                  </a:tcPr>
                </a:tc>
                <a:tc>
                  <a:txBody>
                    <a:bodyPr/>
                    <a:lstStyle/>
                    <a:p>
                      <a:pPr algn="ctr"/>
                      <a:r>
                        <a:rPr lang="pt-BR" sz="1000" b="1" dirty="0"/>
                        <a:t>9</a:t>
                      </a:r>
                    </a:p>
                  </a:txBody>
                  <a:tcPr anchor="ctr">
                    <a:solidFill>
                      <a:schemeClr val="accent4">
                        <a:lumMod val="40000"/>
                        <a:lumOff val="60000"/>
                      </a:schemeClr>
                    </a:solidFill>
                  </a:tcPr>
                </a:tc>
                <a:tc>
                  <a:txBody>
                    <a:bodyPr/>
                    <a:lstStyle/>
                    <a:p>
                      <a:r>
                        <a:rPr lang="pt-BR" sz="1000" dirty="0"/>
                        <a:t>Sim, mas prazo de migração subestimado</a:t>
                      </a:r>
                    </a:p>
                  </a:txBody>
                  <a:tcPr anchor="ctr">
                    <a:solidFill>
                      <a:schemeClr val="accent2">
                        <a:lumMod val="20000"/>
                        <a:lumOff val="80000"/>
                      </a:schemeClr>
                    </a:solidFill>
                  </a:tcPr>
                </a:tc>
                <a:extLst>
                  <a:ext uri="{0D108BD9-81ED-4DB2-BD59-A6C34878D82A}">
                    <a16:rowId xmlns:a16="http://schemas.microsoft.com/office/drawing/2014/main" val="3973051447"/>
                  </a:ext>
                </a:extLst>
              </a:tr>
              <a:tr h="313151">
                <a:tc vMerge="1">
                  <a:txBody>
                    <a:bodyPr/>
                    <a:lstStyle/>
                    <a:p>
                      <a:endParaRPr lang="pt-BR"/>
                    </a:p>
                  </a:txBody>
                  <a:tcPr/>
                </a:tc>
                <a:tc vMerge="1">
                  <a:txBody>
                    <a:bodyPr/>
                    <a:lstStyle/>
                    <a:p>
                      <a:endParaRPr lang="pt-BR" dirty="0"/>
                    </a:p>
                  </a:txBody>
                  <a:tcPr/>
                </a:tc>
                <a:tc>
                  <a:txBody>
                    <a:bodyPr/>
                    <a:lstStyle/>
                    <a:p>
                      <a:pPr algn="ctr"/>
                      <a:r>
                        <a:rPr lang="pt-BR" sz="1000" dirty="0">
                          <a:solidFill>
                            <a:schemeClr val="bg1"/>
                          </a:solidFill>
                        </a:rPr>
                        <a:t>D 5</a:t>
                      </a:r>
                    </a:p>
                  </a:txBody>
                  <a:tcPr anchor="ctr">
                    <a:solidFill>
                      <a:schemeClr val="bg1">
                        <a:lumMod val="50000"/>
                      </a:schemeClr>
                    </a:solidFill>
                  </a:tcPr>
                </a:tc>
                <a:tc>
                  <a:txBody>
                    <a:bodyPr/>
                    <a:lstStyle/>
                    <a:p>
                      <a:r>
                        <a:rPr lang="pt-BR" sz="1000" dirty="0">
                          <a:solidFill>
                            <a:schemeClr val="bg1"/>
                          </a:solidFill>
                        </a:rPr>
                        <a:t>Supre necessidades rapidamente quando solicitado.</a:t>
                      </a:r>
                    </a:p>
                  </a:txBody>
                  <a:tcPr anchor="ctr">
                    <a:solidFill>
                      <a:schemeClr val="bg1">
                        <a:lumMod val="50000"/>
                      </a:schemeClr>
                    </a:solidFill>
                  </a:tcPr>
                </a:tc>
                <a:tc>
                  <a:txBody>
                    <a:bodyPr/>
                    <a:lstStyle/>
                    <a:p>
                      <a:pPr algn="ctr"/>
                      <a:r>
                        <a:rPr lang="pt-BR" sz="1000" b="1" dirty="0"/>
                        <a:t>8</a:t>
                      </a:r>
                    </a:p>
                  </a:txBody>
                  <a:tcPr anchor="ctr">
                    <a:solidFill>
                      <a:schemeClr val="accent6">
                        <a:lumMod val="20000"/>
                        <a:lumOff val="80000"/>
                      </a:schemeClr>
                    </a:solidFill>
                  </a:tcPr>
                </a:tc>
                <a:tc>
                  <a:txBody>
                    <a:bodyPr/>
                    <a:lstStyle/>
                    <a:p>
                      <a:r>
                        <a:rPr lang="pt-BR" sz="1000" dirty="0"/>
                        <a:t>Histórico de acuracidade do plano em projetos HSA</a:t>
                      </a:r>
                    </a:p>
                  </a:txBody>
                  <a:tcPr anchor="ctr">
                    <a:solidFill>
                      <a:schemeClr val="accent6">
                        <a:lumMod val="20000"/>
                        <a:lumOff val="80000"/>
                      </a:schemeClr>
                    </a:solidFill>
                  </a:tcPr>
                </a:tc>
                <a:tc>
                  <a:txBody>
                    <a:bodyPr/>
                    <a:lstStyle/>
                    <a:p>
                      <a:pPr algn="ctr"/>
                      <a:r>
                        <a:rPr lang="pt-BR" sz="1000" b="1" dirty="0"/>
                        <a:t>8</a:t>
                      </a:r>
                    </a:p>
                  </a:txBody>
                  <a:tcPr anchor="ctr">
                    <a:solidFill>
                      <a:schemeClr val="accent4">
                        <a:lumMod val="40000"/>
                        <a:lumOff val="60000"/>
                      </a:schemeClr>
                    </a:solidFill>
                  </a:tcPr>
                </a:tc>
                <a:tc>
                  <a:txBody>
                    <a:bodyPr/>
                    <a:lstStyle/>
                    <a:p>
                      <a:r>
                        <a:rPr lang="pt-BR" sz="1000" dirty="0"/>
                        <a:t>Histórico de atrasos em projetos HSA (&gt;3 meses)</a:t>
                      </a:r>
                    </a:p>
                  </a:txBody>
                  <a:tcPr anchor="ctr">
                    <a:solidFill>
                      <a:schemeClr val="accent2">
                        <a:lumMod val="20000"/>
                        <a:lumOff val="80000"/>
                      </a:schemeClr>
                    </a:solidFill>
                  </a:tcPr>
                </a:tc>
                <a:extLst>
                  <a:ext uri="{0D108BD9-81ED-4DB2-BD59-A6C34878D82A}">
                    <a16:rowId xmlns:a16="http://schemas.microsoft.com/office/drawing/2014/main" val="236755369"/>
                  </a:ext>
                </a:extLst>
              </a:tr>
              <a:tr h="313151">
                <a:tc vMerge="1">
                  <a:txBody>
                    <a:bodyPr/>
                    <a:lstStyle/>
                    <a:p>
                      <a:endParaRPr lang="pt-BR"/>
                    </a:p>
                  </a:txBody>
                  <a:tcPr/>
                </a:tc>
                <a:tc vMerge="1">
                  <a:txBody>
                    <a:bodyPr/>
                    <a:lstStyle/>
                    <a:p>
                      <a:endParaRPr lang="pt-BR" dirty="0"/>
                    </a:p>
                  </a:txBody>
                  <a:tcPr/>
                </a:tc>
                <a:tc>
                  <a:txBody>
                    <a:bodyPr/>
                    <a:lstStyle/>
                    <a:p>
                      <a:pPr algn="ctr"/>
                      <a:r>
                        <a:rPr lang="pt-BR" sz="1000" dirty="0">
                          <a:solidFill>
                            <a:schemeClr val="bg1"/>
                          </a:solidFill>
                        </a:rPr>
                        <a:t>D 6</a:t>
                      </a:r>
                    </a:p>
                  </a:txBody>
                  <a:tcPr anchor="ctr">
                    <a:solidFill>
                      <a:schemeClr val="bg1">
                        <a:lumMod val="50000"/>
                      </a:schemeClr>
                    </a:solidFill>
                  </a:tcPr>
                </a:tc>
                <a:tc>
                  <a:txBody>
                    <a:bodyPr/>
                    <a:lstStyle/>
                    <a:p>
                      <a:r>
                        <a:rPr lang="pt-BR" sz="1000" dirty="0">
                          <a:solidFill>
                            <a:schemeClr val="bg1"/>
                          </a:solidFill>
                        </a:rPr>
                        <a:t>Existe dimensionamento de quadro de pessoal suficiente e adequado para atendimento.</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Sim</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Sim</a:t>
                      </a:r>
                    </a:p>
                  </a:txBody>
                  <a:tcPr anchor="ctr">
                    <a:solidFill>
                      <a:schemeClr val="accent2">
                        <a:lumMod val="20000"/>
                        <a:lumOff val="80000"/>
                      </a:schemeClr>
                    </a:solidFill>
                  </a:tcPr>
                </a:tc>
                <a:extLst>
                  <a:ext uri="{0D108BD9-81ED-4DB2-BD59-A6C34878D82A}">
                    <a16:rowId xmlns:a16="http://schemas.microsoft.com/office/drawing/2014/main" val="1875000943"/>
                  </a:ext>
                </a:extLst>
              </a:tr>
              <a:tr h="226622">
                <a:tc vMerge="1">
                  <a:txBody>
                    <a:bodyPr/>
                    <a:lstStyle/>
                    <a:p>
                      <a:endParaRPr lang="pt-BR"/>
                    </a:p>
                  </a:txBody>
                  <a:tcPr/>
                </a:tc>
                <a:tc rowSpan="3">
                  <a:txBody>
                    <a:bodyPr/>
                    <a:lstStyle/>
                    <a:p>
                      <a:pPr algn="ctr"/>
                      <a:r>
                        <a:rPr lang="pt-BR" sz="2800" dirty="0">
                          <a:solidFill>
                            <a:schemeClr val="bg1"/>
                          </a:solidFill>
                        </a:rPr>
                        <a:t>M</a:t>
                      </a:r>
                    </a:p>
                  </a:txBody>
                  <a:tcPr anchor="ctr">
                    <a:solidFill>
                      <a:srgbClr val="404040"/>
                    </a:solidFill>
                  </a:tcPr>
                </a:tc>
                <a:tc>
                  <a:txBody>
                    <a:bodyPr/>
                    <a:lstStyle/>
                    <a:p>
                      <a:pPr algn="ctr"/>
                      <a:r>
                        <a:rPr lang="pt-BR" sz="1000" dirty="0">
                          <a:solidFill>
                            <a:schemeClr val="bg1"/>
                          </a:solidFill>
                        </a:rPr>
                        <a:t>M 7</a:t>
                      </a:r>
                    </a:p>
                  </a:txBody>
                  <a:tcPr anchor="ctr">
                    <a:solidFill>
                      <a:schemeClr val="bg1">
                        <a:lumMod val="50000"/>
                      </a:schemeClr>
                    </a:solidFill>
                  </a:tcPr>
                </a:tc>
                <a:tc>
                  <a:txBody>
                    <a:bodyPr/>
                    <a:lstStyle/>
                    <a:p>
                      <a:r>
                        <a:rPr lang="pt-BR" sz="1000" dirty="0">
                          <a:solidFill>
                            <a:schemeClr val="bg1"/>
                          </a:solidFill>
                        </a:rPr>
                        <a:t>Análise crítica em monitoramento e melhora de performance em KPI e SLA.</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Sem ressalvas</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Sem ressalvas</a:t>
                      </a:r>
                    </a:p>
                  </a:txBody>
                  <a:tcPr anchor="ctr">
                    <a:solidFill>
                      <a:schemeClr val="accent2">
                        <a:lumMod val="20000"/>
                        <a:lumOff val="80000"/>
                      </a:schemeClr>
                    </a:solidFill>
                  </a:tcPr>
                </a:tc>
                <a:extLst>
                  <a:ext uri="{0D108BD9-81ED-4DB2-BD59-A6C34878D82A}">
                    <a16:rowId xmlns:a16="http://schemas.microsoft.com/office/drawing/2014/main" val="1203815238"/>
                  </a:ext>
                </a:extLst>
              </a:tr>
              <a:tr h="192708">
                <a:tc vMerge="1">
                  <a:txBody>
                    <a:bodyPr/>
                    <a:lstStyle/>
                    <a:p>
                      <a:endParaRPr lang="pt-BR" dirty="0"/>
                    </a:p>
                  </a:txBody>
                  <a:tcPr/>
                </a:tc>
                <a:tc vMerge="1">
                  <a:txBody>
                    <a:bodyPr/>
                    <a:lstStyle/>
                    <a:p>
                      <a:endParaRPr lang="pt-BR" dirty="0"/>
                    </a:p>
                  </a:txBody>
                  <a:tcPr/>
                </a:tc>
                <a:tc>
                  <a:txBody>
                    <a:bodyPr/>
                    <a:lstStyle/>
                    <a:p>
                      <a:pPr algn="ctr"/>
                      <a:r>
                        <a:rPr lang="pt-BR" sz="1000" dirty="0">
                          <a:solidFill>
                            <a:schemeClr val="bg1"/>
                          </a:solidFill>
                        </a:rPr>
                        <a:t>M 8</a:t>
                      </a:r>
                    </a:p>
                  </a:txBody>
                  <a:tcPr anchor="ctr">
                    <a:solidFill>
                      <a:schemeClr val="bg1">
                        <a:lumMod val="50000"/>
                      </a:schemeClr>
                    </a:solidFill>
                  </a:tcPr>
                </a:tc>
                <a:tc>
                  <a:txBody>
                    <a:bodyPr/>
                    <a:lstStyle/>
                    <a:p>
                      <a:r>
                        <a:rPr lang="pt-BR" sz="1000" dirty="0">
                          <a:solidFill>
                            <a:schemeClr val="bg1"/>
                          </a:solidFill>
                        </a:rPr>
                        <a:t>Demonstra experiência em atividades com escopo similar.</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Sim</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Sim</a:t>
                      </a:r>
                    </a:p>
                  </a:txBody>
                  <a:tcPr anchor="ctr">
                    <a:solidFill>
                      <a:schemeClr val="accent2">
                        <a:lumMod val="20000"/>
                        <a:lumOff val="80000"/>
                      </a:schemeClr>
                    </a:solidFill>
                  </a:tcPr>
                </a:tc>
                <a:extLst>
                  <a:ext uri="{0D108BD9-81ED-4DB2-BD59-A6C34878D82A}">
                    <a16:rowId xmlns:a16="http://schemas.microsoft.com/office/drawing/2014/main" val="3000427155"/>
                  </a:ext>
                </a:extLst>
              </a:tr>
              <a:tr h="313151">
                <a:tc vMerge="1">
                  <a:txBody>
                    <a:bodyPr/>
                    <a:lstStyle/>
                    <a:p>
                      <a:endParaRPr lang="pt-BR" dirty="0"/>
                    </a:p>
                  </a:txBody>
                  <a:tcPr/>
                </a:tc>
                <a:tc vMerge="1">
                  <a:txBody>
                    <a:bodyPr/>
                    <a:lstStyle/>
                    <a:p>
                      <a:endParaRPr lang="pt-BR" dirty="0"/>
                    </a:p>
                  </a:txBody>
                  <a:tcPr/>
                </a:tc>
                <a:tc>
                  <a:txBody>
                    <a:bodyPr/>
                    <a:lstStyle/>
                    <a:p>
                      <a:pPr algn="ctr"/>
                      <a:r>
                        <a:rPr lang="pt-BR" sz="1000" dirty="0">
                          <a:solidFill>
                            <a:schemeClr val="bg1"/>
                          </a:solidFill>
                        </a:rPr>
                        <a:t>M 9</a:t>
                      </a:r>
                    </a:p>
                  </a:txBody>
                  <a:tcPr anchor="ctr">
                    <a:solidFill>
                      <a:schemeClr val="bg1">
                        <a:lumMod val="50000"/>
                      </a:schemeClr>
                    </a:solidFill>
                  </a:tcPr>
                </a:tc>
                <a:tc>
                  <a:txBody>
                    <a:bodyPr/>
                    <a:lstStyle/>
                    <a:p>
                      <a:r>
                        <a:rPr lang="pt-BR" sz="1000" dirty="0">
                          <a:solidFill>
                            <a:schemeClr val="bg1"/>
                          </a:solidFill>
                        </a:rPr>
                        <a:t>Existe gestão de treinamentos e capacitações dos colaboradores.</a:t>
                      </a:r>
                    </a:p>
                  </a:txBody>
                  <a:tcPr anchor="ctr">
                    <a:solidFill>
                      <a:schemeClr val="bg1">
                        <a:lumMod val="50000"/>
                      </a:schemeClr>
                    </a:solidFill>
                  </a:tcPr>
                </a:tc>
                <a:tc>
                  <a:txBody>
                    <a:bodyPr/>
                    <a:lstStyle/>
                    <a:p>
                      <a:pPr algn="ctr"/>
                      <a:r>
                        <a:rPr lang="pt-BR" sz="1000" b="1" dirty="0"/>
                        <a:t>8</a:t>
                      </a:r>
                    </a:p>
                  </a:txBody>
                  <a:tcPr anchor="ctr">
                    <a:solidFill>
                      <a:schemeClr val="accent4">
                        <a:lumMod val="40000"/>
                        <a:lumOff val="60000"/>
                      </a:schemeClr>
                    </a:solidFill>
                  </a:tcPr>
                </a:tc>
                <a:tc>
                  <a:txBody>
                    <a:bodyPr/>
                    <a:lstStyle/>
                    <a:p>
                      <a:r>
                        <a:rPr lang="pt-BR" sz="1000" dirty="0"/>
                        <a:t>Apenas Workshop das entregas do projeto</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Sim</a:t>
                      </a:r>
                    </a:p>
                  </a:txBody>
                  <a:tcPr anchor="ctr">
                    <a:solidFill>
                      <a:schemeClr val="accent2">
                        <a:lumMod val="20000"/>
                        <a:lumOff val="80000"/>
                      </a:schemeClr>
                    </a:solidFill>
                  </a:tcPr>
                </a:tc>
                <a:extLst>
                  <a:ext uri="{0D108BD9-81ED-4DB2-BD59-A6C34878D82A}">
                    <a16:rowId xmlns:a16="http://schemas.microsoft.com/office/drawing/2014/main" val="3930230452"/>
                  </a:ext>
                </a:extLst>
              </a:tr>
              <a:tr h="313151">
                <a:tc vMerge="1">
                  <a:txBody>
                    <a:bodyPr/>
                    <a:lstStyle/>
                    <a:p>
                      <a:endParaRPr lang="pt-BR" dirty="0"/>
                    </a:p>
                  </a:txBody>
                  <a:tcPr/>
                </a:tc>
                <a:tc rowSpan="3">
                  <a:txBody>
                    <a:bodyPr/>
                    <a:lstStyle/>
                    <a:p>
                      <a:pPr algn="ctr"/>
                      <a:r>
                        <a:rPr lang="pt-BR" sz="2800" dirty="0">
                          <a:solidFill>
                            <a:schemeClr val="bg1"/>
                          </a:solidFill>
                        </a:rPr>
                        <a:t>C</a:t>
                      </a:r>
                    </a:p>
                  </a:txBody>
                  <a:tcPr anchor="ctr">
                    <a:solidFill>
                      <a:srgbClr val="404040"/>
                    </a:solidFill>
                  </a:tcPr>
                </a:tc>
                <a:tc>
                  <a:txBody>
                    <a:bodyPr/>
                    <a:lstStyle/>
                    <a:p>
                      <a:pPr algn="ctr"/>
                      <a:r>
                        <a:rPr lang="pt-BR" sz="1000" dirty="0">
                          <a:solidFill>
                            <a:schemeClr val="bg1"/>
                          </a:solidFill>
                        </a:rPr>
                        <a:t>C 10</a:t>
                      </a:r>
                    </a:p>
                  </a:txBody>
                  <a:tcPr anchor="ctr">
                    <a:solidFill>
                      <a:schemeClr val="bg1">
                        <a:lumMod val="50000"/>
                      </a:schemeClr>
                    </a:solidFill>
                  </a:tcPr>
                </a:tc>
                <a:tc>
                  <a:txBody>
                    <a:bodyPr/>
                    <a:lstStyle/>
                    <a:p>
                      <a:r>
                        <a:rPr lang="pt-BR" sz="1000" dirty="0">
                          <a:solidFill>
                            <a:schemeClr val="bg1"/>
                          </a:solidFill>
                        </a:rPr>
                        <a:t>Abertura de custos conforme solicitação.</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Sem ressalvas</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4">
                        <a:lumMod val="40000"/>
                        <a:lumOff val="60000"/>
                      </a:schemeClr>
                    </a:solidFill>
                  </a:tcPr>
                </a:tc>
                <a:tc>
                  <a:txBody>
                    <a:bodyPr/>
                    <a:lstStyle/>
                    <a:p>
                      <a:r>
                        <a:rPr lang="pt-BR" sz="1000" dirty="0"/>
                        <a:t>Condicionado a contratação simultânea do escopo completo</a:t>
                      </a:r>
                    </a:p>
                  </a:txBody>
                  <a:tcPr anchor="ctr">
                    <a:solidFill>
                      <a:schemeClr val="accent2">
                        <a:lumMod val="20000"/>
                        <a:lumOff val="80000"/>
                      </a:schemeClr>
                    </a:solidFill>
                  </a:tcPr>
                </a:tc>
                <a:extLst>
                  <a:ext uri="{0D108BD9-81ED-4DB2-BD59-A6C34878D82A}">
                    <a16:rowId xmlns:a16="http://schemas.microsoft.com/office/drawing/2014/main" val="837494358"/>
                  </a:ext>
                </a:extLst>
              </a:tr>
              <a:tr h="313151">
                <a:tc vMerge="1">
                  <a:txBody>
                    <a:bodyPr/>
                    <a:lstStyle/>
                    <a:p>
                      <a:endParaRPr lang="pt-BR" dirty="0"/>
                    </a:p>
                  </a:txBody>
                  <a:tcPr/>
                </a:tc>
                <a:tc vMerge="1">
                  <a:txBody>
                    <a:bodyPr/>
                    <a:lstStyle/>
                    <a:p>
                      <a:endParaRPr lang="pt-BR" dirty="0"/>
                    </a:p>
                  </a:txBody>
                  <a:tcPr/>
                </a:tc>
                <a:tc>
                  <a:txBody>
                    <a:bodyPr/>
                    <a:lstStyle/>
                    <a:p>
                      <a:pPr algn="ctr"/>
                      <a:r>
                        <a:rPr lang="pt-BR" sz="1000" dirty="0">
                          <a:solidFill>
                            <a:schemeClr val="bg1"/>
                          </a:solidFill>
                        </a:rPr>
                        <a:t>C 11</a:t>
                      </a:r>
                    </a:p>
                  </a:txBody>
                  <a:tcPr anchor="ctr">
                    <a:solidFill>
                      <a:schemeClr val="bg1">
                        <a:lumMod val="50000"/>
                      </a:schemeClr>
                    </a:solidFill>
                  </a:tcPr>
                </a:tc>
                <a:tc>
                  <a:txBody>
                    <a:bodyPr/>
                    <a:lstStyle/>
                    <a:p>
                      <a:r>
                        <a:rPr lang="pt-BR" sz="1000" dirty="0">
                          <a:solidFill>
                            <a:schemeClr val="bg1"/>
                          </a:solidFill>
                        </a:rPr>
                        <a:t>Retorna cotações nos prazos.</a:t>
                      </a:r>
                    </a:p>
                  </a:txBody>
                  <a:tcPr anchor="ctr">
                    <a:solidFill>
                      <a:schemeClr val="bg1">
                        <a:lumMod val="50000"/>
                      </a:schemeClr>
                    </a:solidFill>
                  </a:tcPr>
                </a:tc>
                <a:tc>
                  <a:txBody>
                    <a:bodyPr/>
                    <a:lstStyle/>
                    <a:p>
                      <a:pPr algn="ctr"/>
                      <a:r>
                        <a:rPr lang="pt-BR" sz="1000" b="1" dirty="0"/>
                        <a:t>7</a:t>
                      </a:r>
                    </a:p>
                  </a:txBody>
                  <a:tcPr anchor="ctr">
                    <a:solidFill>
                      <a:schemeClr val="accent4">
                        <a:lumMod val="40000"/>
                        <a:lumOff val="60000"/>
                      </a:schemeClr>
                    </a:solidFill>
                  </a:tcPr>
                </a:tc>
                <a:tc>
                  <a:txBody>
                    <a:bodyPr/>
                    <a:lstStyle/>
                    <a:p>
                      <a:r>
                        <a:rPr lang="pt-BR" sz="1000" dirty="0"/>
                        <a:t>Eventualmente há Atrasos</a:t>
                      </a:r>
                    </a:p>
                    <a:p>
                      <a:r>
                        <a:rPr lang="pt-BR" sz="1000" dirty="0"/>
                        <a:t>(&lt; 1 semana)</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Sim</a:t>
                      </a:r>
                    </a:p>
                  </a:txBody>
                  <a:tcPr anchor="ctr">
                    <a:solidFill>
                      <a:schemeClr val="accent2">
                        <a:lumMod val="20000"/>
                        <a:lumOff val="80000"/>
                      </a:schemeClr>
                    </a:solidFill>
                  </a:tcPr>
                </a:tc>
                <a:extLst>
                  <a:ext uri="{0D108BD9-81ED-4DB2-BD59-A6C34878D82A}">
                    <a16:rowId xmlns:a16="http://schemas.microsoft.com/office/drawing/2014/main" val="2765210404"/>
                  </a:ext>
                </a:extLst>
              </a:tr>
              <a:tr h="313151">
                <a:tc vMerge="1">
                  <a:txBody>
                    <a:bodyPr/>
                    <a:lstStyle/>
                    <a:p>
                      <a:endParaRPr lang="pt-BR" dirty="0"/>
                    </a:p>
                  </a:txBody>
                  <a:tcPr/>
                </a:tc>
                <a:tc vMerge="1">
                  <a:txBody>
                    <a:bodyPr/>
                    <a:lstStyle/>
                    <a:p>
                      <a:endParaRPr lang="pt-BR" dirty="0"/>
                    </a:p>
                  </a:txBody>
                  <a:tcPr/>
                </a:tc>
                <a:tc>
                  <a:txBody>
                    <a:bodyPr/>
                    <a:lstStyle/>
                    <a:p>
                      <a:pPr algn="ctr"/>
                      <a:r>
                        <a:rPr lang="pt-BR" sz="1000" dirty="0">
                          <a:solidFill>
                            <a:schemeClr val="bg1"/>
                          </a:solidFill>
                        </a:rPr>
                        <a:t>C 12</a:t>
                      </a:r>
                    </a:p>
                  </a:txBody>
                  <a:tcPr anchor="ctr">
                    <a:solidFill>
                      <a:schemeClr val="bg1">
                        <a:lumMod val="50000"/>
                      </a:schemeClr>
                    </a:solidFill>
                  </a:tcPr>
                </a:tc>
                <a:tc>
                  <a:txBody>
                    <a:bodyPr/>
                    <a:lstStyle/>
                    <a:p>
                      <a:r>
                        <a:rPr lang="pt-BR" sz="1000" dirty="0">
                          <a:solidFill>
                            <a:schemeClr val="bg1"/>
                          </a:solidFill>
                        </a:rPr>
                        <a:t>Incluiu serviços nos custos que não estavam no escopo.</a:t>
                      </a:r>
                    </a:p>
                  </a:txBody>
                  <a:tcPr anchor="ctr">
                    <a:solidFill>
                      <a:schemeClr val="bg1">
                        <a:lumMod val="50000"/>
                      </a:schemeClr>
                    </a:solidFill>
                  </a:tcPr>
                </a:tc>
                <a:tc>
                  <a:txBody>
                    <a:bodyPr/>
                    <a:lstStyle/>
                    <a:p>
                      <a:pPr algn="ctr"/>
                      <a:r>
                        <a:rPr lang="pt-BR" sz="1000" b="1" dirty="0"/>
                        <a:t>5</a:t>
                      </a:r>
                    </a:p>
                  </a:txBody>
                  <a:tcPr anchor="ctr">
                    <a:solidFill>
                      <a:schemeClr val="accent6">
                        <a:lumMod val="20000"/>
                        <a:lumOff val="80000"/>
                      </a:schemeClr>
                    </a:solidFill>
                  </a:tcPr>
                </a:tc>
                <a:tc>
                  <a:txBody>
                    <a:bodyPr/>
                    <a:lstStyle/>
                    <a:p>
                      <a:r>
                        <a:rPr lang="pt-BR" sz="1000" dirty="0"/>
                        <a:t>Sim, cobrando serviços já são suportados no contrato de sustentação da HSA</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Não</a:t>
                      </a:r>
                    </a:p>
                  </a:txBody>
                  <a:tcPr anchor="ctr">
                    <a:solidFill>
                      <a:schemeClr val="accent2">
                        <a:lumMod val="20000"/>
                        <a:lumOff val="80000"/>
                      </a:schemeClr>
                    </a:solidFill>
                  </a:tcPr>
                </a:tc>
                <a:extLst>
                  <a:ext uri="{0D108BD9-81ED-4DB2-BD59-A6C34878D82A}">
                    <a16:rowId xmlns:a16="http://schemas.microsoft.com/office/drawing/2014/main" val="823215893"/>
                  </a:ext>
                </a:extLst>
              </a:tr>
              <a:tr h="264974">
                <a:tc gridSpan="4">
                  <a:txBody>
                    <a:bodyPr/>
                    <a:lstStyle/>
                    <a:p>
                      <a:pPr algn="r"/>
                      <a:r>
                        <a:rPr lang="pt-BR" sz="1400" dirty="0">
                          <a:solidFill>
                            <a:schemeClr val="bg1"/>
                          </a:solidFill>
                        </a:rPr>
                        <a:t>Avaliação: </a:t>
                      </a:r>
                    </a:p>
                  </a:txBody>
                  <a:tcPr>
                    <a:solidFill>
                      <a:schemeClr val="tx1">
                        <a:lumMod val="75000"/>
                        <a:lumOff val="25000"/>
                      </a:schemeClr>
                    </a:solidFill>
                  </a:tcPr>
                </a:tc>
                <a:tc hMerge="1">
                  <a:txBody>
                    <a:bodyPr/>
                    <a:lstStyle/>
                    <a:p>
                      <a:endParaRPr lang="pt-BR" dirty="0"/>
                    </a:p>
                  </a:txBody>
                  <a:tcPr/>
                </a:tc>
                <a:tc hMerge="1">
                  <a:txBody>
                    <a:bodyPr/>
                    <a:lstStyle/>
                    <a:p>
                      <a:endParaRPr lang="pt-BR" dirty="0"/>
                    </a:p>
                  </a:txBody>
                  <a:tcPr/>
                </a:tc>
                <a:tc hMerge="1">
                  <a:txBody>
                    <a:bodyPr/>
                    <a:lstStyle/>
                    <a:p>
                      <a:endParaRPr lang="pt-BR" dirty="0"/>
                    </a:p>
                  </a:txBody>
                  <a:tcPr anchor="ctr"/>
                </a:tc>
                <a:tc>
                  <a:txBody>
                    <a:bodyPr/>
                    <a:lstStyle/>
                    <a:p>
                      <a:pPr algn="ctr"/>
                      <a:r>
                        <a:rPr lang="pt-BR" sz="1600" b="1" dirty="0"/>
                        <a:t>9</a:t>
                      </a:r>
                    </a:p>
                  </a:txBody>
                  <a:tcPr anchor="ctr">
                    <a:solidFill>
                      <a:srgbClr val="FFFF00"/>
                    </a:solidFill>
                  </a:tcPr>
                </a:tc>
                <a:tc>
                  <a:txBody>
                    <a:bodyPr/>
                    <a:lstStyle/>
                    <a:p>
                      <a:pPr algn="ctr"/>
                      <a:r>
                        <a:rPr lang="pt-BR" sz="1200" b="1" dirty="0"/>
                        <a:t>ATENDE</a:t>
                      </a:r>
                    </a:p>
                  </a:txBody>
                  <a:tcPr anchor="ctr">
                    <a:solidFill>
                      <a:schemeClr val="accent6">
                        <a:lumMod val="60000"/>
                        <a:lumOff val="40000"/>
                      </a:schemeClr>
                    </a:solidFill>
                  </a:tcPr>
                </a:tc>
                <a:tc>
                  <a:txBody>
                    <a:bodyPr/>
                    <a:lstStyle/>
                    <a:p>
                      <a:pPr algn="ctr"/>
                      <a:r>
                        <a:rPr lang="pt-BR" sz="1600" b="1" dirty="0"/>
                        <a:t>8,4</a:t>
                      </a:r>
                    </a:p>
                  </a:txBody>
                  <a:tcPr anchor="ctr">
                    <a:solidFill>
                      <a:srgbClr val="FFFF00"/>
                    </a:solidFill>
                  </a:tcPr>
                </a:tc>
                <a:tc>
                  <a:txBody>
                    <a:bodyPr/>
                    <a:lstStyle/>
                    <a:p>
                      <a:pPr algn="ctr"/>
                      <a:r>
                        <a:rPr lang="pt-BR" sz="1200" b="1" dirty="0">
                          <a:solidFill>
                            <a:srgbClr val="C00000"/>
                          </a:solidFill>
                        </a:rPr>
                        <a:t>NÃO ATENDE</a:t>
                      </a:r>
                    </a:p>
                  </a:txBody>
                  <a:tcPr anchor="ctr">
                    <a:solidFill>
                      <a:srgbClr val="FFC000"/>
                    </a:solidFill>
                  </a:tcPr>
                </a:tc>
                <a:extLst>
                  <a:ext uri="{0D108BD9-81ED-4DB2-BD59-A6C34878D82A}">
                    <a16:rowId xmlns:a16="http://schemas.microsoft.com/office/drawing/2014/main" val="2279586678"/>
                  </a:ext>
                </a:extLst>
              </a:tr>
              <a:tr h="240885">
                <a:tc gridSpan="4">
                  <a:txBody>
                    <a:bodyPr/>
                    <a:lstStyle/>
                    <a:p>
                      <a:pPr algn="r"/>
                      <a:r>
                        <a:rPr lang="pt-BR" sz="1400" dirty="0">
                          <a:solidFill>
                            <a:schemeClr val="bg1"/>
                          </a:solidFill>
                        </a:rPr>
                        <a:t>Prazo: </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pPr algn="ctr"/>
                      <a:r>
                        <a:rPr lang="pt-BR" sz="1400" dirty="0"/>
                        <a:t>10 semanas</a:t>
                      </a:r>
                    </a:p>
                  </a:txBody>
                  <a:tcPr anchor="ctr">
                    <a:solidFill>
                      <a:srgbClr val="E2F0D9"/>
                    </a:solidFill>
                  </a:tcPr>
                </a:tc>
                <a:tc hMerge="1">
                  <a:txBody>
                    <a:bodyPr/>
                    <a:lstStyle/>
                    <a:p>
                      <a:endParaRPr lang="pt-BR" dirty="0"/>
                    </a:p>
                  </a:txBody>
                  <a:tcPr anchor="ctr"/>
                </a:tc>
                <a:tc gridSpan="2">
                  <a:txBody>
                    <a:bodyPr/>
                    <a:lstStyle/>
                    <a:p>
                      <a:pPr algn="ctr"/>
                      <a:r>
                        <a:rPr lang="pt-BR" sz="1400" dirty="0"/>
                        <a:t>5 semanas</a:t>
                      </a:r>
                    </a:p>
                  </a:txBody>
                  <a:tcPr anchor="ctr">
                    <a:solidFill>
                      <a:srgbClr val="FBE5D6"/>
                    </a:solidFill>
                  </a:tcPr>
                </a:tc>
                <a:tc hMerge="1">
                  <a:txBody>
                    <a:bodyPr/>
                    <a:lstStyle/>
                    <a:p>
                      <a:endParaRPr lang="pt-BR" dirty="0"/>
                    </a:p>
                  </a:txBody>
                  <a:tcPr anchor="ctr"/>
                </a:tc>
                <a:extLst>
                  <a:ext uri="{0D108BD9-81ED-4DB2-BD59-A6C34878D82A}">
                    <a16:rowId xmlns:a16="http://schemas.microsoft.com/office/drawing/2014/main" val="2954647833"/>
                  </a:ext>
                </a:extLst>
              </a:tr>
              <a:tr h="240885">
                <a:tc gridSpan="4">
                  <a:txBody>
                    <a:bodyPr/>
                    <a:lstStyle/>
                    <a:p>
                      <a:pPr algn="r"/>
                      <a:r>
                        <a:rPr lang="pt-BR" sz="1400" dirty="0">
                          <a:solidFill>
                            <a:schemeClr val="bg1"/>
                          </a:solidFill>
                        </a:rPr>
                        <a:t>Valor da Proposta:</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u="none" strike="noStrike" dirty="0">
                          <a:solidFill>
                            <a:srgbClr val="002060"/>
                          </a:solidFill>
                          <a:effectLst/>
                        </a:rPr>
                        <a:t>R$ 109.500,00</a:t>
                      </a:r>
                    </a:p>
                  </a:txBody>
                  <a:tcPr anchor="ctr">
                    <a:solidFill>
                      <a:srgbClr val="E2F0D9"/>
                    </a:solidFill>
                  </a:tcPr>
                </a:tc>
                <a:tc hMerge="1">
                  <a:txBody>
                    <a:bodyPr/>
                    <a:lstStyle/>
                    <a:p>
                      <a:endParaRPr lang="pt-BR"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u="none" strike="noStrike" dirty="0">
                          <a:solidFill>
                            <a:srgbClr val="002060"/>
                          </a:solidFill>
                          <a:effectLst/>
                        </a:rPr>
                        <a:t>R$ 45.238,31</a:t>
                      </a:r>
                    </a:p>
                  </a:txBody>
                  <a:tcPr anchor="ctr">
                    <a:solidFill>
                      <a:srgbClr val="FBE5D6"/>
                    </a:solidFill>
                  </a:tcPr>
                </a:tc>
                <a:tc hMerge="1">
                  <a:txBody>
                    <a:bodyPr/>
                    <a:lstStyle/>
                    <a:p>
                      <a:endParaRPr lang="pt-BR" dirty="0"/>
                    </a:p>
                  </a:txBody>
                  <a:tcPr anchor="ctr"/>
                </a:tc>
                <a:extLst>
                  <a:ext uri="{0D108BD9-81ED-4DB2-BD59-A6C34878D82A}">
                    <a16:rowId xmlns:a16="http://schemas.microsoft.com/office/drawing/2014/main" val="2087297054"/>
                  </a:ext>
                </a:extLst>
              </a:tr>
            </a:tbl>
          </a:graphicData>
        </a:graphic>
      </p:graphicFrame>
      <p:sp>
        <p:nvSpPr>
          <p:cNvPr id="14" name="CaixaDeTexto 13">
            <a:extLst>
              <a:ext uri="{FF2B5EF4-FFF2-40B4-BE49-F238E27FC236}">
                <a16:creationId xmlns:a16="http://schemas.microsoft.com/office/drawing/2014/main" id="{A9816865-B77E-6F26-E457-D37871218790}"/>
              </a:ext>
            </a:extLst>
          </p:cNvPr>
          <p:cNvSpPr txBox="1"/>
          <p:nvPr/>
        </p:nvSpPr>
        <p:spPr>
          <a:xfrm rot="16200000">
            <a:off x="-537559" y="3002063"/>
            <a:ext cx="1494894" cy="261610"/>
          </a:xfrm>
          <a:prstGeom prst="rect">
            <a:avLst/>
          </a:prstGeom>
          <a:noFill/>
        </p:spPr>
        <p:txBody>
          <a:bodyPr wrap="square">
            <a:spAutoFit/>
          </a:bodyPr>
          <a:lstStyle/>
          <a:p>
            <a:r>
              <a:rPr lang="pt-BR" sz="1100" b="1" dirty="0">
                <a:solidFill>
                  <a:schemeClr val="bg1"/>
                </a:solidFill>
              </a:rPr>
              <a:t>AVALIAÇÃO TÉCNICA</a:t>
            </a:r>
          </a:p>
        </p:txBody>
      </p:sp>
      <p:sp>
        <p:nvSpPr>
          <p:cNvPr id="4" name="CaixaDeTexto 13">
            <a:extLst>
              <a:ext uri="{FF2B5EF4-FFF2-40B4-BE49-F238E27FC236}">
                <a16:creationId xmlns:a16="http://schemas.microsoft.com/office/drawing/2014/main" id="{DC73A61E-F903-94D3-2A58-D41EB232A79D}"/>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Realizamos a </a:t>
            </a:r>
            <a:r>
              <a:rPr lang="pt-BR" altLang="pt-BR" sz="1100" kern="0" dirty="0">
                <a:solidFill>
                  <a:prstClr val="black"/>
                </a:solidFill>
                <a:latin typeface="Bahnschrift" panose="020B0502040204020203" pitchFamily="34" charset="0"/>
                <a:cs typeface="Arial" panose="020B0604020202020204" pitchFamily="34" charset="0"/>
              </a:rPr>
              <a:t>análise de QDM das </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propostas enviadas </a:t>
            </a:r>
            <a:r>
              <a:rPr lang="pt-BR" altLang="pt-BR" sz="1100" kern="0" dirty="0">
                <a:solidFill>
                  <a:prstClr val="black"/>
                </a:solidFill>
                <a:latin typeface="Bahnschrift" panose="020B0502040204020203" pitchFamily="34" charset="0"/>
                <a:cs typeface="Arial" panose="020B0604020202020204" pitchFamily="34" charset="0"/>
              </a:rPr>
              <a:t>seguindo todas as recomendações </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dos times de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analytics</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e arquitetura da HSA.</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5" name="Retângulo 4">
            <a:extLst>
              <a:ext uri="{FF2B5EF4-FFF2-40B4-BE49-F238E27FC236}">
                <a16:creationId xmlns:a16="http://schemas.microsoft.com/office/drawing/2014/main" id="{B5B28957-F472-B73B-2145-E7D059B4E59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788696B9-BB1A-D080-842C-23BD415FC0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62AEAEE3-0B96-396C-63B4-9C08268B33A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dirty="0">
                <a:solidFill>
                  <a:schemeClr val="bg1"/>
                </a:solidFill>
              </a:rPr>
              <a:t>PROJETO LAKEHOUSE AWS DA HDA</a:t>
            </a:r>
            <a:endParaRPr lang="pt-BR" b="1" u="sng" dirty="0">
              <a:solidFill>
                <a:schemeClr val="bg1"/>
              </a:solidFill>
            </a:endParaRPr>
          </a:p>
        </p:txBody>
      </p:sp>
      <p:sp>
        <p:nvSpPr>
          <p:cNvPr id="8" name="Google Shape;239;p38">
            <a:extLst>
              <a:ext uri="{FF2B5EF4-FFF2-40B4-BE49-F238E27FC236}">
                <a16:creationId xmlns:a16="http://schemas.microsoft.com/office/drawing/2014/main" id="{F5B867B2-2706-091A-20E1-7A6122526DEC}"/>
              </a:ext>
            </a:extLst>
          </p:cNvPr>
          <p:cNvSpPr txBox="1">
            <a:spLocks/>
          </p:cNvSpPr>
          <p:nvPr/>
        </p:nvSpPr>
        <p:spPr>
          <a:xfrm>
            <a:off x="3856415" y="432752"/>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Analise QDM</a:t>
            </a:r>
          </a:p>
        </p:txBody>
      </p:sp>
      <p:pic>
        <p:nvPicPr>
          <p:cNvPr id="10" name="Picture 2" descr="Check Generic Flat icon">
            <a:extLst>
              <a:ext uri="{FF2B5EF4-FFF2-40B4-BE49-F238E27FC236}">
                <a16:creationId xmlns:a16="http://schemas.microsoft.com/office/drawing/2014/main" id="{80F8170A-079C-BFC1-40AC-7C2A86FAF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440" y="5510126"/>
            <a:ext cx="254075" cy="2540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9B2D93D1-D854-C83B-7690-3D9E0C0830F3}"/>
              </a:ext>
            </a:extLst>
          </p:cNvPr>
          <p:cNvSpPr/>
          <p:nvPr/>
        </p:nvSpPr>
        <p:spPr>
          <a:xfrm>
            <a:off x="6029802" y="675935"/>
            <a:ext cx="2998083" cy="576873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6897F000-D171-070C-C54D-617DE3DEA21C}"/>
              </a:ext>
            </a:extLst>
          </p:cNvPr>
          <p:cNvPicPr>
            <a:picLocks noChangeAspect="1"/>
          </p:cNvPicPr>
          <p:nvPr/>
        </p:nvPicPr>
        <p:blipFill>
          <a:blip r:embed="rId4"/>
          <a:stretch>
            <a:fillRect/>
          </a:stretch>
        </p:blipFill>
        <p:spPr>
          <a:xfrm>
            <a:off x="7111440" y="721219"/>
            <a:ext cx="796637" cy="241011"/>
          </a:xfrm>
          <a:prstGeom prst="rect">
            <a:avLst/>
          </a:prstGeom>
        </p:spPr>
      </p:pic>
      <p:grpSp>
        <p:nvGrpSpPr>
          <p:cNvPr id="16" name="Agrupar 15">
            <a:extLst>
              <a:ext uri="{FF2B5EF4-FFF2-40B4-BE49-F238E27FC236}">
                <a16:creationId xmlns:a16="http://schemas.microsoft.com/office/drawing/2014/main" id="{C0719F6F-488F-C32A-BB5E-C39538A17993}"/>
              </a:ext>
            </a:extLst>
          </p:cNvPr>
          <p:cNvGrpSpPr/>
          <p:nvPr/>
        </p:nvGrpSpPr>
        <p:grpSpPr>
          <a:xfrm>
            <a:off x="10164695" y="726867"/>
            <a:ext cx="720000" cy="211028"/>
            <a:chOff x="10462983" y="1089829"/>
            <a:chExt cx="654545" cy="191844"/>
          </a:xfrm>
        </p:grpSpPr>
        <p:sp>
          <p:nvSpPr>
            <p:cNvPr id="17" name="Retângulo 16">
              <a:extLst>
                <a:ext uri="{FF2B5EF4-FFF2-40B4-BE49-F238E27FC236}">
                  <a16:creationId xmlns:a16="http://schemas.microsoft.com/office/drawing/2014/main" id="{65354169-6F50-C1AF-F990-DBA384943500}"/>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976AB787-115F-B138-4999-269FF4A7AC93}"/>
                </a:ext>
              </a:extLst>
            </p:cNvPr>
            <p:cNvPicPr>
              <a:picLocks noChangeAspect="1"/>
            </p:cNvPicPr>
            <p:nvPr/>
          </p:nvPicPr>
          <p:blipFill>
            <a:blip r:embed="rId5"/>
            <a:stretch>
              <a:fillRect/>
            </a:stretch>
          </p:blipFill>
          <p:spPr>
            <a:xfrm>
              <a:off x="10485412" y="1090307"/>
              <a:ext cx="613395" cy="191366"/>
            </a:xfrm>
            <a:prstGeom prst="rect">
              <a:avLst/>
            </a:prstGeom>
          </p:spPr>
        </p:pic>
      </p:grpSp>
      <p:sp>
        <p:nvSpPr>
          <p:cNvPr id="19" name="txtPage">
            <a:extLst>
              <a:ext uri="{FF2B5EF4-FFF2-40B4-BE49-F238E27FC236}">
                <a16:creationId xmlns:a16="http://schemas.microsoft.com/office/drawing/2014/main" id="{95508B86-EEE2-9BFE-7B70-AEFF20E6EF61}"/>
              </a:ext>
            </a:extLst>
          </p:cNvPr>
          <p:cNvSpPr txBox="1"/>
          <p:nvPr/>
        </p:nvSpPr>
        <p:spPr>
          <a:xfrm>
            <a:off x="11430000" y="387350"/>
            <a:ext cx="762000" cy="215444"/>
          </a:xfrm>
          <a:prstGeom prst="rect">
            <a:avLst/>
          </a:prstGeom>
          <a:noFill/>
        </p:spPr>
        <p:txBody>
          <a:bodyPr vert="horz" rtlCol="0">
            <a:spAutoFit/>
          </a:bodyPr>
          <a:lstStyle/>
          <a:p>
            <a:pPr algn="r"/>
            <a:r>
              <a:rPr lang="pt-BR" sz="800" dirty="0">
                <a:solidFill>
                  <a:srgbClr val="1F497F"/>
                </a:solidFill>
              </a:rPr>
              <a:t>Page: 3 / 4</a:t>
            </a:r>
          </a:p>
        </p:txBody>
      </p:sp>
    </p:spTree>
    <p:extLst>
      <p:ext uri="{BB962C8B-B14F-4D97-AF65-F5344CB8AC3E}">
        <p14:creationId xmlns:p14="http://schemas.microsoft.com/office/powerpoint/2010/main" val="32186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0000" fill="hold"/>
                                        <p:tgtEl>
                                          <p:spTgt spid="5"/>
                                        </p:tgtEl>
                                        <p:attrNameLst>
                                          <p:attrName>ppt_x</p:attrName>
                                        </p:attrNameLst>
                                      </p:cBhvr>
                                      <p:tavLst>
                                        <p:tav tm="0">
                                          <p:val>
                                            <p:strVal val="0-#ppt_w/2"/>
                                          </p:val>
                                        </p:tav>
                                        <p:tav tm="100000">
                                          <p:val>
                                            <p:strVal val="#ppt_x"/>
                                          </p:val>
                                        </p:tav>
                                      </p:tavLst>
                                    </p:anim>
                                    <p:anim calcmode="lin" valueType="num">
                                      <p:cBhvr additive="base">
                                        <p:cTn id="8" dur="120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966BE6-E54A-DBD7-1658-E77034B8599E}"/>
            </a:ext>
          </a:extLst>
        </p:cNvPr>
        <p:cNvGrpSpPr/>
        <p:nvPr/>
      </p:nvGrpSpPr>
      <p:grpSpPr>
        <a:xfrm>
          <a:off x="0" y="0"/>
          <a:ext cx="0" cy="0"/>
          <a:chOff x="0" y="0"/>
          <a:chExt cx="0" cy="0"/>
        </a:xfrm>
      </p:grpSpPr>
      <p:graphicFrame>
        <p:nvGraphicFramePr>
          <p:cNvPr id="12" name="Tabela 11">
            <a:extLst>
              <a:ext uri="{FF2B5EF4-FFF2-40B4-BE49-F238E27FC236}">
                <a16:creationId xmlns:a16="http://schemas.microsoft.com/office/drawing/2014/main" id="{4B5DFF0D-C3A2-D7CF-9784-D4718CFE98CE}"/>
              </a:ext>
            </a:extLst>
          </p:cNvPr>
          <p:cNvGraphicFramePr>
            <a:graphicFrameLocks noGrp="1"/>
          </p:cNvGraphicFramePr>
          <p:nvPr>
            <p:extLst>
              <p:ext uri="{D42A27DB-BD31-4B8C-83A1-F6EECF244321}">
                <p14:modId xmlns:p14="http://schemas.microsoft.com/office/powerpoint/2010/main" val="2061299853"/>
              </p:ext>
            </p:extLst>
          </p:nvPr>
        </p:nvGraphicFramePr>
        <p:xfrm>
          <a:off x="38100" y="683950"/>
          <a:ext cx="11983406" cy="5791200"/>
        </p:xfrm>
        <a:graphic>
          <a:graphicData uri="http://schemas.openxmlformats.org/drawingml/2006/table">
            <a:tbl>
              <a:tblPr firstRow="1" bandRow="1">
                <a:tableStyleId>{5C22544A-7EE6-4342-B048-85BDC9FD1C3A}</a:tableStyleId>
              </a:tblPr>
              <a:tblGrid>
                <a:gridCol w="307075">
                  <a:extLst>
                    <a:ext uri="{9D8B030D-6E8A-4147-A177-3AD203B41FA5}">
                      <a16:colId xmlns:a16="http://schemas.microsoft.com/office/drawing/2014/main" val="1423772086"/>
                    </a:ext>
                  </a:extLst>
                </a:gridCol>
                <a:gridCol w="1055735">
                  <a:extLst>
                    <a:ext uri="{9D8B030D-6E8A-4147-A177-3AD203B41FA5}">
                      <a16:colId xmlns:a16="http://schemas.microsoft.com/office/drawing/2014/main" val="4277864407"/>
                    </a:ext>
                  </a:extLst>
                </a:gridCol>
                <a:gridCol w="730239">
                  <a:extLst>
                    <a:ext uri="{9D8B030D-6E8A-4147-A177-3AD203B41FA5}">
                      <a16:colId xmlns:a16="http://schemas.microsoft.com/office/drawing/2014/main" val="3358221376"/>
                    </a:ext>
                  </a:extLst>
                </a:gridCol>
                <a:gridCol w="3898654">
                  <a:extLst>
                    <a:ext uri="{9D8B030D-6E8A-4147-A177-3AD203B41FA5}">
                      <a16:colId xmlns:a16="http://schemas.microsoft.com/office/drawing/2014/main" val="3717755819"/>
                    </a:ext>
                  </a:extLst>
                </a:gridCol>
                <a:gridCol w="668484">
                  <a:extLst>
                    <a:ext uri="{9D8B030D-6E8A-4147-A177-3AD203B41FA5}">
                      <a16:colId xmlns:a16="http://schemas.microsoft.com/office/drawing/2014/main" val="2690110097"/>
                    </a:ext>
                  </a:extLst>
                </a:gridCol>
                <a:gridCol w="2327367">
                  <a:extLst>
                    <a:ext uri="{9D8B030D-6E8A-4147-A177-3AD203B41FA5}">
                      <a16:colId xmlns:a16="http://schemas.microsoft.com/office/drawing/2014/main" val="3689098305"/>
                    </a:ext>
                  </a:extLst>
                </a:gridCol>
                <a:gridCol w="732683">
                  <a:extLst>
                    <a:ext uri="{9D8B030D-6E8A-4147-A177-3AD203B41FA5}">
                      <a16:colId xmlns:a16="http://schemas.microsoft.com/office/drawing/2014/main" val="3903670960"/>
                    </a:ext>
                  </a:extLst>
                </a:gridCol>
                <a:gridCol w="2263169">
                  <a:extLst>
                    <a:ext uri="{9D8B030D-6E8A-4147-A177-3AD203B41FA5}">
                      <a16:colId xmlns:a16="http://schemas.microsoft.com/office/drawing/2014/main" val="774923487"/>
                    </a:ext>
                  </a:extLst>
                </a:gridCol>
              </a:tblGrid>
              <a:tr h="220579">
                <a:tc rowSpan="2" gridSpan="2">
                  <a:txBody>
                    <a:bodyPr/>
                    <a:lstStyle/>
                    <a:p>
                      <a:pPr algn="ctr"/>
                      <a:r>
                        <a:rPr lang="pt-BR" sz="1400" dirty="0"/>
                        <a:t>CRITÉRIO</a:t>
                      </a:r>
                    </a:p>
                  </a:txBody>
                  <a:tcPr anchor="ctr">
                    <a:solidFill>
                      <a:srgbClr val="404040"/>
                    </a:solidFill>
                  </a:tcPr>
                </a:tc>
                <a:tc rowSpan="2" hMerge="1">
                  <a:txBody>
                    <a:bodyPr/>
                    <a:lstStyle/>
                    <a:p>
                      <a:endParaRPr lang="pt-BR" dirty="0"/>
                    </a:p>
                  </a:txBody>
                  <a:tcPr/>
                </a:tc>
                <a:tc rowSpan="2">
                  <a:txBody>
                    <a:bodyPr/>
                    <a:lstStyle/>
                    <a:p>
                      <a:pPr algn="ctr"/>
                      <a:r>
                        <a:rPr lang="pt-BR" sz="1400" dirty="0"/>
                        <a:t>Nº</a:t>
                      </a:r>
                    </a:p>
                  </a:txBody>
                  <a:tcPr anchor="ctr">
                    <a:solidFill>
                      <a:srgbClr val="404040"/>
                    </a:solidFill>
                  </a:tcPr>
                </a:tc>
                <a:tc rowSpan="2">
                  <a:txBody>
                    <a:bodyPr/>
                    <a:lstStyle/>
                    <a:p>
                      <a:pPr algn="ctr"/>
                      <a:r>
                        <a:rPr lang="pt-BR" sz="1400" dirty="0"/>
                        <a:t>QUESITOS</a:t>
                      </a:r>
                    </a:p>
                  </a:txBody>
                  <a:tcPr anchor="ctr">
                    <a:solidFill>
                      <a:srgbClr val="404040"/>
                    </a:solidFill>
                  </a:tcPr>
                </a:tc>
                <a:tc gridSpan="2">
                  <a:txBody>
                    <a:bodyPr/>
                    <a:lstStyle/>
                    <a:p>
                      <a:pPr algn="ctr"/>
                      <a:r>
                        <a:rPr lang="pt-BR" sz="1400" dirty="0"/>
                        <a:t>IPSENSE</a:t>
                      </a:r>
                    </a:p>
                  </a:txBody>
                  <a:tcPr anchor="ctr">
                    <a:solidFill>
                      <a:srgbClr val="404040"/>
                    </a:solidFill>
                  </a:tcPr>
                </a:tc>
                <a:tc hMerge="1">
                  <a:txBody>
                    <a:bodyPr/>
                    <a:lstStyle/>
                    <a:p>
                      <a:endParaRPr lang="pt-BR" dirty="0"/>
                    </a:p>
                  </a:txBody>
                  <a:tcPr/>
                </a:tc>
                <a:tc gridSpan="2">
                  <a:txBody>
                    <a:bodyPr/>
                    <a:lstStyle/>
                    <a:p>
                      <a:pPr algn="ctr"/>
                      <a:r>
                        <a:rPr lang="pt-BR" sz="1400" dirty="0"/>
                        <a:t>KEYRUS</a:t>
                      </a:r>
                    </a:p>
                  </a:txBody>
                  <a:tcPr anchor="ctr">
                    <a:solidFill>
                      <a:srgbClr val="404040"/>
                    </a:solidFill>
                  </a:tcPr>
                </a:tc>
                <a:tc hMerge="1">
                  <a:txBody>
                    <a:bodyPr/>
                    <a:lstStyle/>
                    <a:p>
                      <a:endParaRPr lang="pt-BR" dirty="0"/>
                    </a:p>
                  </a:txBody>
                  <a:tcPr/>
                </a:tc>
                <a:extLst>
                  <a:ext uri="{0D108BD9-81ED-4DB2-BD59-A6C34878D82A}">
                    <a16:rowId xmlns:a16="http://schemas.microsoft.com/office/drawing/2014/main" val="2228382726"/>
                  </a:ext>
                </a:extLst>
              </a:tr>
              <a:tr h="176463">
                <a:tc gridSpan="2" vMerge="1">
                  <a:txBody>
                    <a:bodyPr/>
                    <a:lstStyle/>
                    <a:p>
                      <a:endParaRPr lang="pt-BR" dirty="0"/>
                    </a:p>
                  </a:txBody>
                  <a:tcPr vert="wordArtVert"/>
                </a:tc>
                <a:tc hMerge="1" vMerge="1">
                  <a:txBody>
                    <a:bodyPr/>
                    <a:lstStyle/>
                    <a:p>
                      <a:pPr algn="ctr"/>
                      <a:endParaRPr lang="pt-BR" dirty="0"/>
                    </a:p>
                  </a:txBody>
                  <a:tcPr anchor="ctr"/>
                </a:tc>
                <a:tc vMerge="1">
                  <a:txBody>
                    <a:bodyPr/>
                    <a:lstStyle/>
                    <a:p>
                      <a:pPr algn="ctr"/>
                      <a:endParaRPr lang="pt-BR" sz="1000" dirty="0"/>
                    </a:p>
                  </a:txBody>
                  <a:tcPr anchor="ctr"/>
                </a:tc>
                <a:tc vMerge="1">
                  <a:txBody>
                    <a:bodyPr/>
                    <a:lstStyle/>
                    <a:p>
                      <a:endParaRPr lang="pt-BR" dirty="0"/>
                    </a:p>
                  </a:txBody>
                  <a:tcPr anchor="ctr"/>
                </a:tc>
                <a:tc>
                  <a:txBody>
                    <a:bodyPr/>
                    <a:lstStyle/>
                    <a:p>
                      <a:pPr algn="ctr"/>
                      <a:r>
                        <a:rPr lang="pt-BR" sz="1000" b="1" dirty="0">
                          <a:solidFill>
                            <a:schemeClr val="bg1"/>
                          </a:solidFill>
                        </a:rPr>
                        <a:t>Aval.</a:t>
                      </a:r>
                    </a:p>
                  </a:txBody>
                  <a:tcPr anchor="ctr">
                    <a:solidFill>
                      <a:srgbClr val="404040"/>
                    </a:solidFill>
                  </a:tcPr>
                </a:tc>
                <a:tc>
                  <a:txBody>
                    <a:bodyPr/>
                    <a:lstStyle/>
                    <a:p>
                      <a:pPr algn="ctr"/>
                      <a:r>
                        <a:rPr lang="pt-BR" sz="1000" b="1" dirty="0">
                          <a:solidFill>
                            <a:schemeClr val="bg1"/>
                          </a:solidFill>
                        </a:rPr>
                        <a:t>Comentários</a:t>
                      </a:r>
                    </a:p>
                  </a:txBody>
                  <a:tcPr anchor="ctr">
                    <a:solidFill>
                      <a:srgbClr val="404040"/>
                    </a:solidFill>
                  </a:tcPr>
                </a:tc>
                <a:tc>
                  <a:txBody>
                    <a:bodyPr/>
                    <a:lstStyle/>
                    <a:p>
                      <a:pPr algn="ctr"/>
                      <a:r>
                        <a:rPr lang="pt-BR" sz="1000" b="1" dirty="0">
                          <a:solidFill>
                            <a:schemeClr val="bg1"/>
                          </a:solidFill>
                        </a:rPr>
                        <a:t>Aval.</a:t>
                      </a:r>
                    </a:p>
                  </a:txBody>
                  <a:tcPr anchor="ctr">
                    <a:solidFill>
                      <a:srgbClr val="404040"/>
                    </a:solidFill>
                  </a:tcPr>
                </a:tc>
                <a:tc>
                  <a:txBody>
                    <a:bodyPr/>
                    <a:lstStyle/>
                    <a:p>
                      <a:pPr algn="ctr"/>
                      <a:r>
                        <a:rPr lang="pt-BR" sz="1000" b="1" dirty="0">
                          <a:solidFill>
                            <a:schemeClr val="bg1"/>
                          </a:solidFill>
                        </a:rPr>
                        <a:t>Comentários</a:t>
                      </a:r>
                    </a:p>
                  </a:txBody>
                  <a:tcPr anchor="ctr">
                    <a:solidFill>
                      <a:srgbClr val="404040"/>
                    </a:solidFill>
                  </a:tcPr>
                </a:tc>
                <a:extLst>
                  <a:ext uri="{0D108BD9-81ED-4DB2-BD59-A6C34878D82A}">
                    <a16:rowId xmlns:a16="http://schemas.microsoft.com/office/drawing/2014/main" val="4143025380"/>
                  </a:ext>
                </a:extLst>
              </a:tr>
              <a:tr h="176463">
                <a:tc rowSpan="12">
                  <a:txBody>
                    <a:bodyPr/>
                    <a:lstStyle/>
                    <a:p>
                      <a:endParaRPr lang="pt-BR" dirty="0"/>
                    </a:p>
                  </a:txBody>
                  <a:tcPr vert="wordArtVert">
                    <a:solidFill>
                      <a:srgbClr val="404040"/>
                    </a:solidFill>
                  </a:tcPr>
                </a:tc>
                <a:tc rowSpan="3">
                  <a:txBody>
                    <a:bodyPr/>
                    <a:lstStyle/>
                    <a:p>
                      <a:pPr algn="ctr"/>
                      <a:r>
                        <a:rPr lang="pt-BR" sz="2800" dirty="0">
                          <a:solidFill>
                            <a:schemeClr val="bg1"/>
                          </a:solidFill>
                        </a:rPr>
                        <a:t>Q</a:t>
                      </a:r>
                    </a:p>
                  </a:txBody>
                  <a:tcPr anchor="ctr">
                    <a:solidFill>
                      <a:srgbClr val="404040"/>
                    </a:solidFill>
                  </a:tcPr>
                </a:tc>
                <a:tc>
                  <a:txBody>
                    <a:bodyPr/>
                    <a:lstStyle/>
                    <a:p>
                      <a:pPr algn="ctr"/>
                      <a:r>
                        <a:rPr lang="pt-BR" sz="1000" dirty="0">
                          <a:solidFill>
                            <a:schemeClr val="bg1"/>
                          </a:solidFill>
                        </a:rPr>
                        <a:t>Q 1</a:t>
                      </a:r>
                    </a:p>
                  </a:txBody>
                  <a:tcPr anchor="ctr">
                    <a:solidFill>
                      <a:schemeClr val="bg1">
                        <a:lumMod val="50000"/>
                      </a:schemeClr>
                    </a:solidFill>
                  </a:tcPr>
                </a:tc>
                <a:tc>
                  <a:txBody>
                    <a:bodyPr/>
                    <a:lstStyle/>
                    <a:p>
                      <a:r>
                        <a:rPr lang="pt-BR" sz="1000" dirty="0">
                          <a:solidFill>
                            <a:schemeClr val="bg1"/>
                          </a:solidFill>
                        </a:rPr>
                        <a:t>A proposta técnica atende aos requisitos solicitados.</a:t>
                      </a:r>
                    </a:p>
                  </a:txBody>
                  <a:tcPr anchor="ctr">
                    <a:solidFill>
                      <a:schemeClr val="bg1">
                        <a:lumMod val="50000"/>
                      </a:schemeClr>
                    </a:solidFill>
                  </a:tcPr>
                </a:tc>
                <a:tc>
                  <a:txBody>
                    <a:bodyPr/>
                    <a:lstStyle/>
                    <a:p>
                      <a:pPr algn="ctr"/>
                      <a:r>
                        <a:rPr lang="pt-BR" sz="1000" b="1" dirty="0"/>
                        <a:t>9</a:t>
                      </a:r>
                    </a:p>
                  </a:txBody>
                  <a:tcPr anchor="ctr">
                    <a:solidFill>
                      <a:schemeClr val="accent6">
                        <a:lumMod val="20000"/>
                        <a:lumOff val="80000"/>
                      </a:schemeClr>
                    </a:solidFill>
                  </a:tcPr>
                </a:tc>
                <a:tc>
                  <a:txBody>
                    <a:bodyPr/>
                    <a:lstStyle/>
                    <a:p>
                      <a:r>
                        <a:rPr lang="pt-BR" sz="1000" dirty="0"/>
                        <a:t>Atende</a:t>
                      </a:r>
                    </a:p>
                  </a:txBody>
                  <a:tcPr anchor="ctr">
                    <a:solidFill>
                      <a:schemeClr val="accent6">
                        <a:lumMod val="20000"/>
                        <a:lumOff val="80000"/>
                      </a:schemeClr>
                    </a:solidFill>
                  </a:tcPr>
                </a:tc>
                <a:tc>
                  <a:txBody>
                    <a:bodyPr/>
                    <a:lstStyle/>
                    <a:p>
                      <a:pPr algn="ctr"/>
                      <a:r>
                        <a:rPr lang="pt-BR" sz="1000" b="1" dirty="0"/>
                        <a:t>9</a:t>
                      </a:r>
                    </a:p>
                  </a:txBody>
                  <a:tcPr anchor="ctr">
                    <a:solidFill>
                      <a:schemeClr val="accent2">
                        <a:lumMod val="20000"/>
                        <a:lumOff val="80000"/>
                      </a:schemeClr>
                    </a:solidFill>
                  </a:tcPr>
                </a:tc>
                <a:tc>
                  <a:txBody>
                    <a:bodyPr/>
                    <a:lstStyle/>
                    <a:p>
                      <a:r>
                        <a:rPr lang="pt-BR" sz="1000" dirty="0"/>
                        <a:t>Atende </a:t>
                      </a:r>
                    </a:p>
                  </a:txBody>
                  <a:tcPr anchor="ctr">
                    <a:solidFill>
                      <a:schemeClr val="accent2">
                        <a:lumMod val="20000"/>
                        <a:lumOff val="80000"/>
                      </a:schemeClr>
                    </a:solidFill>
                  </a:tcPr>
                </a:tc>
                <a:extLst>
                  <a:ext uri="{0D108BD9-81ED-4DB2-BD59-A6C34878D82A}">
                    <a16:rowId xmlns:a16="http://schemas.microsoft.com/office/drawing/2014/main" val="3344894629"/>
                  </a:ext>
                </a:extLst>
              </a:tr>
              <a:tr h="286752">
                <a:tc vMerge="1">
                  <a:txBody>
                    <a:bodyPr/>
                    <a:lstStyle/>
                    <a:p>
                      <a:endParaRPr lang="pt-BR"/>
                    </a:p>
                  </a:txBody>
                  <a:tcPr/>
                </a:tc>
                <a:tc vMerge="1">
                  <a:txBody>
                    <a:bodyPr/>
                    <a:lstStyle/>
                    <a:p>
                      <a:endParaRPr lang="pt-BR" dirty="0"/>
                    </a:p>
                  </a:txBody>
                  <a:tcPr/>
                </a:tc>
                <a:tc>
                  <a:txBody>
                    <a:bodyPr/>
                    <a:lstStyle/>
                    <a:p>
                      <a:pPr algn="ctr"/>
                      <a:r>
                        <a:rPr lang="pt-BR" sz="1000" dirty="0">
                          <a:solidFill>
                            <a:schemeClr val="bg1"/>
                          </a:solidFill>
                        </a:rPr>
                        <a:t>Q 2</a:t>
                      </a:r>
                    </a:p>
                  </a:txBody>
                  <a:tcPr anchor="ctr">
                    <a:solidFill>
                      <a:schemeClr val="bg1">
                        <a:lumMod val="50000"/>
                      </a:schemeClr>
                    </a:solidFill>
                  </a:tcPr>
                </a:tc>
                <a:tc>
                  <a:txBody>
                    <a:bodyPr/>
                    <a:lstStyle/>
                    <a:p>
                      <a:r>
                        <a:rPr lang="pt-BR" sz="1000" dirty="0">
                          <a:solidFill>
                            <a:schemeClr val="bg1"/>
                          </a:solidFill>
                        </a:rPr>
                        <a:t>Os colaboradores são capacitados para as atividades</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Suporta atualmente as </a:t>
                      </a:r>
                      <a:r>
                        <a:rPr lang="pt-BR" sz="1000" dirty="0" err="1"/>
                        <a:t>BU’s</a:t>
                      </a:r>
                      <a:r>
                        <a:rPr lang="pt-BR" sz="1000" dirty="0"/>
                        <a:t> HSA e HSF</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Demonstrou capacidade técnica em </a:t>
                      </a:r>
                      <a:r>
                        <a:rPr lang="pt-BR" sz="1000" dirty="0" err="1"/>
                        <a:t>POC’s</a:t>
                      </a:r>
                      <a:r>
                        <a:rPr lang="pt-BR" sz="1000" dirty="0"/>
                        <a:t> da HSA</a:t>
                      </a:r>
                    </a:p>
                  </a:txBody>
                  <a:tcPr anchor="ctr">
                    <a:solidFill>
                      <a:schemeClr val="accent2">
                        <a:lumMod val="20000"/>
                        <a:lumOff val="80000"/>
                      </a:schemeClr>
                    </a:solidFill>
                  </a:tcPr>
                </a:tc>
                <a:extLst>
                  <a:ext uri="{0D108BD9-81ED-4DB2-BD59-A6C34878D82A}">
                    <a16:rowId xmlns:a16="http://schemas.microsoft.com/office/drawing/2014/main" val="1285401779"/>
                  </a:ext>
                </a:extLst>
              </a:tr>
              <a:tr h="286752">
                <a:tc vMerge="1">
                  <a:txBody>
                    <a:bodyPr/>
                    <a:lstStyle/>
                    <a:p>
                      <a:endParaRPr lang="pt-BR"/>
                    </a:p>
                  </a:txBody>
                  <a:tcPr/>
                </a:tc>
                <a:tc vMerge="1">
                  <a:txBody>
                    <a:bodyPr/>
                    <a:lstStyle/>
                    <a:p>
                      <a:endParaRPr lang="pt-BR" dirty="0"/>
                    </a:p>
                  </a:txBody>
                  <a:tcPr/>
                </a:tc>
                <a:tc>
                  <a:txBody>
                    <a:bodyPr/>
                    <a:lstStyle/>
                    <a:p>
                      <a:pPr algn="ctr"/>
                      <a:r>
                        <a:rPr lang="pt-BR" sz="1000" dirty="0">
                          <a:solidFill>
                            <a:schemeClr val="bg1"/>
                          </a:solidFill>
                        </a:rPr>
                        <a:t>Q 3</a:t>
                      </a:r>
                    </a:p>
                  </a:txBody>
                  <a:tcPr anchor="ctr">
                    <a:solidFill>
                      <a:schemeClr val="bg1">
                        <a:lumMod val="50000"/>
                      </a:schemeClr>
                    </a:solidFill>
                  </a:tcPr>
                </a:tc>
                <a:tc>
                  <a:txBody>
                    <a:bodyPr/>
                    <a:lstStyle/>
                    <a:p>
                      <a:r>
                        <a:rPr lang="pt-BR" sz="1000" dirty="0">
                          <a:solidFill>
                            <a:schemeClr val="bg1"/>
                          </a:solidFill>
                        </a:rPr>
                        <a:t>Os colaboradores são certificados para atuarem nos módulos/ferramentas envolvidas.</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Possui parceria</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dirty="0"/>
                        <a:t>Possui parceria</a:t>
                      </a:r>
                    </a:p>
                  </a:txBody>
                  <a:tcPr anchor="ctr">
                    <a:solidFill>
                      <a:schemeClr val="accent2">
                        <a:lumMod val="20000"/>
                        <a:lumOff val="80000"/>
                      </a:schemeClr>
                    </a:solidFill>
                  </a:tcPr>
                </a:tc>
                <a:extLst>
                  <a:ext uri="{0D108BD9-81ED-4DB2-BD59-A6C34878D82A}">
                    <a16:rowId xmlns:a16="http://schemas.microsoft.com/office/drawing/2014/main" val="230404944"/>
                  </a:ext>
                </a:extLst>
              </a:tr>
              <a:tr h="286752">
                <a:tc vMerge="1">
                  <a:txBody>
                    <a:bodyPr/>
                    <a:lstStyle/>
                    <a:p>
                      <a:endParaRPr lang="pt-BR"/>
                    </a:p>
                  </a:txBody>
                  <a:tcPr/>
                </a:tc>
                <a:tc rowSpan="3">
                  <a:txBody>
                    <a:bodyPr/>
                    <a:lstStyle/>
                    <a:p>
                      <a:pPr algn="ctr"/>
                      <a:r>
                        <a:rPr lang="pt-BR" sz="2800" dirty="0">
                          <a:solidFill>
                            <a:schemeClr val="bg1"/>
                          </a:solidFill>
                        </a:rPr>
                        <a:t>D</a:t>
                      </a:r>
                    </a:p>
                  </a:txBody>
                  <a:tcPr anchor="ctr">
                    <a:solidFill>
                      <a:srgbClr val="404040"/>
                    </a:solidFill>
                  </a:tcPr>
                </a:tc>
                <a:tc>
                  <a:txBody>
                    <a:bodyPr/>
                    <a:lstStyle/>
                    <a:p>
                      <a:pPr algn="ctr"/>
                      <a:r>
                        <a:rPr lang="pt-BR" sz="1000" dirty="0">
                          <a:solidFill>
                            <a:schemeClr val="bg1"/>
                          </a:solidFill>
                        </a:rPr>
                        <a:t>D 4</a:t>
                      </a:r>
                    </a:p>
                  </a:txBody>
                  <a:tcPr anchor="ctr">
                    <a:solidFill>
                      <a:schemeClr val="bg1">
                        <a:lumMod val="50000"/>
                      </a:schemeClr>
                    </a:solidFill>
                  </a:tcPr>
                </a:tc>
                <a:tc>
                  <a:txBody>
                    <a:bodyPr/>
                    <a:lstStyle/>
                    <a:p>
                      <a:r>
                        <a:rPr lang="pt-BR" sz="1000" dirty="0">
                          <a:solidFill>
                            <a:schemeClr val="bg1"/>
                          </a:solidFill>
                        </a:rPr>
                        <a:t>O prazo estimado na proposta está consistente com o escopo.</a:t>
                      </a:r>
                    </a:p>
                  </a:txBody>
                  <a:tcPr anchor="ctr">
                    <a:solidFill>
                      <a:schemeClr val="bg1">
                        <a:lumMod val="50000"/>
                      </a:schemeClr>
                    </a:solidFill>
                  </a:tcPr>
                </a:tc>
                <a:tc>
                  <a:txBody>
                    <a:bodyPr/>
                    <a:lstStyle/>
                    <a:p>
                      <a:pPr algn="ctr"/>
                      <a:r>
                        <a:rPr lang="pt-BR" sz="1000" b="1" dirty="0"/>
                        <a:t>9</a:t>
                      </a:r>
                    </a:p>
                  </a:txBody>
                  <a:tcPr anchor="ctr">
                    <a:solidFill>
                      <a:schemeClr val="accent6">
                        <a:lumMod val="20000"/>
                        <a:lumOff val="80000"/>
                      </a:schemeClr>
                    </a:solidFill>
                  </a:tcPr>
                </a:tc>
                <a:tc>
                  <a:txBody>
                    <a:bodyPr/>
                    <a:lstStyle/>
                    <a:p>
                      <a:r>
                        <a:rPr lang="pt-BR" sz="1000" dirty="0"/>
                        <a:t>Sim</a:t>
                      </a:r>
                    </a:p>
                  </a:txBody>
                  <a:tcPr anchor="ctr">
                    <a:solidFill>
                      <a:schemeClr val="accent6">
                        <a:lumMod val="20000"/>
                        <a:lumOff val="80000"/>
                      </a:schemeClr>
                    </a:solidFill>
                  </a:tcPr>
                </a:tc>
                <a:tc>
                  <a:txBody>
                    <a:bodyPr/>
                    <a:lstStyle/>
                    <a:p>
                      <a:pPr algn="ctr"/>
                      <a:r>
                        <a:rPr lang="pt-BR" sz="1000" b="1" dirty="0"/>
                        <a:t>5</a:t>
                      </a:r>
                    </a:p>
                  </a:txBody>
                  <a:tcPr anchor="ctr">
                    <a:solidFill>
                      <a:schemeClr val="accent4">
                        <a:lumMod val="40000"/>
                        <a:lumOff val="60000"/>
                      </a:schemeClr>
                    </a:solidFill>
                  </a:tcPr>
                </a:tc>
                <a:tc>
                  <a:txBody>
                    <a:bodyPr/>
                    <a:lstStyle/>
                    <a:p>
                      <a:r>
                        <a:rPr lang="pt-BR" sz="1000" dirty="0"/>
                        <a:t>Prazo subestimado em relação a estimativas do time HSA</a:t>
                      </a:r>
                    </a:p>
                  </a:txBody>
                  <a:tcPr anchor="ctr">
                    <a:solidFill>
                      <a:schemeClr val="accent2">
                        <a:lumMod val="20000"/>
                        <a:lumOff val="80000"/>
                      </a:schemeClr>
                    </a:solidFill>
                  </a:tcPr>
                </a:tc>
                <a:extLst>
                  <a:ext uri="{0D108BD9-81ED-4DB2-BD59-A6C34878D82A}">
                    <a16:rowId xmlns:a16="http://schemas.microsoft.com/office/drawing/2014/main" val="3973051447"/>
                  </a:ext>
                </a:extLst>
              </a:tr>
              <a:tr h="286752">
                <a:tc vMerge="1">
                  <a:txBody>
                    <a:bodyPr/>
                    <a:lstStyle/>
                    <a:p>
                      <a:endParaRPr lang="pt-BR"/>
                    </a:p>
                  </a:txBody>
                  <a:tcPr/>
                </a:tc>
                <a:tc vMerge="1">
                  <a:txBody>
                    <a:bodyPr/>
                    <a:lstStyle/>
                    <a:p>
                      <a:endParaRPr lang="pt-BR" dirty="0"/>
                    </a:p>
                  </a:txBody>
                  <a:tcPr/>
                </a:tc>
                <a:tc>
                  <a:txBody>
                    <a:bodyPr/>
                    <a:lstStyle/>
                    <a:p>
                      <a:pPr algn="ctr"/>
                      <a:r>
                        <a:rPr lang="pt-BR" sz="1000" dirty="0">
                          <a:solidFill>
                            <a:schemeClr val="bg1"/>
                          </a:solidFill>
                        </a:rPr>
                        <a:t>D 5</a:t>
                      </a:r>
                    </a:p>
                  </a:txBody>
                  <a:tcPr anchor="ctr">
                    <a:solidFill>
                      <a:schemeClr val="bg1">
                        <a:lumMod val="50000"/>
                      </a:schemeClr>
                    </a:solidFill>
                  </a:tcPr>
                </a:tc>
                <a:tc>
                  <a:txBody>
                    <a:bodyPr/>
                    <a:lstStyle/>
                    <a:p>
                      <a:r>
                        <a:rPr lang="pt-BR" sz="1000" dirty="0">
                          <a:solidFill>
                            <a:schemeClr val="bg1"/>
                          </a:solidFill>
                        </a:rPr>
                        <a:t>Supre necessidades rapidamente quando solicitado.</a:t>
                      </a:r>
                    </a:p>
                  </a:txBody>
                  <a:tcPr anchor="ctr">
                    <a:solidFill>
                      <a:schemeClr val="bg1">
                        <a:lumMod val="50000"/>
                      </a:schemeClr>
                    </a:solidFill>
                  </a:tcPr>
                </a:tc>
                <a:tc>
                  <a:txBody>
                    <a:bodyPr/>
                    <a:lstStyle/>
                    <a:p>
                      <a:pPr algn="ctr"/>
                      <a:r>
                        <a:rPr lang="pt-BR" sz="1000" b="1" dirty="0"/>
                        <a:t>9</a:t>
                      </a:r>
                    </a:p>
                  </a:txBody>
                  <a:tcPr anchor="ctr">
                    <a:solidFill>
                      <a:schemeClr val="accent6">
                        <a:lumMod val="20000"/>
                        <a:lumOff val="80000"/>
                      </a:schemeClr>
                    </a:solidFill>
                  </a:tcPr>
                </a:tc>
                <a:tc>
                  <a:txBody>
                    <a:bodyPr/>
                    <a:lstStyle/>
                    <a:p>
                      <a:r>
                        <a:rPr lang="pt-BR" sz="1000" dirty="0"/>
                        <a:t>Histórico de acuracidade do plano em projetos HSA</a:t>
                      </a:r>
                    </a:p>
                  </a:txBody>
                  <a:tcPr anchor="ctr">
                    <a:solidFill>
                      <a:schemeClr val="accent6">
                        <a:lumMod val="20000"/>
                        <a:lumOff val="80000"/>
                      </a:schemeClr>
                    </a:solidFill>
                  </a:tcPr>
                </a:tc>
                <a:tc>
                  <a:txBody>
                    <a:bodyPr/>
                    <a:lstStyle/>
                    <a:p>
                      <a:pPr algn="ctr"/>
                      <a:r>
                        <a:rPr lang="pt-BR" sz="1000" b="1" dirty="0"/>
                        <a:t>5</a:t>
                      </a:r>
                    </a:p>
                  </a:txBody>
                  <a:tcPr anchor="ctr">
                    <a:solidFill>
                      <a:schemeClr val="accent4">
                        <a:lumMod val="40000"/>
                        <a:lumOff val="60000"/>
                      </a:schemeClr>
                    </a:solidFill>
                  </a:tcPr>
                </a:tc>
                <a:tc>
                  <a:txBody>
                    <a:bodyPr/>
                    <a:lstStyle/>
                    <a:p>
                      <a:r>
                        <a:rPr lang="pt-BR" sz="1000" dirty="0"/>
                        <a:t>Histórico de atrasos em projetos HSA (&gt;3 meses)</a:t>
                      </a:r>
                    </a:p>
                  </a:txBody>
                  <a:tcPr anchor="ctr">
                    <a:solidFill>
                      <a:schemeClr val="accent2">
                        <a:lumMod val="20000"/>
                        <a:lumOff val="80000"/>
                      </a:schemeClr>
                    </a:solidFill>
                  </a:tcPr>
                </a:tc>
                <a:extLst>
                  <a:ext uri="{0D108BD9-81ED-4DB2-BD59-A6C34878D82A}">
                    <a16:rowId xmlns:a16="http://schemas.microsoft.com/office/drawing/2014/main" val="236755369"/>
                  </a:ext>
                </a:extLst>
              </a:tr>
              <a:tr h="286752">
                <a:tc vMerge="1">
                  <a:txBody>
                    <a:bodyPr/>
                    <a:lstStyle/>
                    <a:p>
                      <a:endParaRPr lang="pt-BR"/>
                    </a:p>
                  </a:txBody>
                  <a:tcPr/>
                </a:tc>
                <a:tc vMerge="1">
                  <a:txBody>
                    <a:bodyPr/>
                    <a:lstStyle/>
                    <a:p>
                      <a:endParaRPr lang="pt-BR" dirty="0"/>
                    </a:p>
                  </a:txBody>
                  <a:tcPr/>
                </a:tc>
                <a:tc>
                  <a:txBody>
                    <a:bodyPr/>
                    <a:lstStyle/>
                    <a:p>
                      <a:pPr algn="ctr"/>
                      <a:r>
                        <a:rPr lang="pt-BR" sz="1000" dirty="0">
                          <a:solidFill>
                            <a:schemeClr val="bg1"/>
                          </a:solidFill>
                        </a:rPr>
                        <a:t>D 6</a:t>
                      </a:r>
                    </a:p>
                  </a:txBody>
                  <a:tcPr anchor="ctr">
                    <a:solidFill>
                      <a:schemeClr val="bg1">
                        <a:lumMod val="50000"/>
                      </a:schemeClr>
                    </a:solidFill>
                  </a:tcPr>
                </a:tc>
                <a:tc>
                  <a:txBody>
                    <a:bodyPr/>
                    <a:lstStyle/>
                    <a:p>
                      <a:r>
                        <a:rPr lang="pt-BR" sz="1000" dirty="0">
                          <a:solidFill>
                            <a:schemeClr val="bg1"/>
                          </a:solidFill>
                        </a:rPr>
                        <a:t>Existe dimensionamento de quadro de pessoal suficiente e adequado para atendimento.</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Sim</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Sim</a:t>
                      </a:r>
                    </a:p>
                  </a:txBody>
                  <a:tcPr anchor="ctr">
                    <a:solidFill>
                      <a:schemeClr val="accent2">
                        <a:lumMod val="20000"/>
                        <a:lumOff val="80000"/>
                      </a:schemeClr>
                    </a:solidFill>
                  </a:tcPr>
                </a:tc>
                <a:extLst>
                  <a:ext uri="{0D108BD9-81ED-4DB2-BD59-A6C34878D82A}">
                    <a16:rowId xmlns:a16="http://schemas.microsoft.com/office/drawing/2014/main" val="1875000943"/>
                  </a:ext>
                </a:extLst>
              </a:tr>
              <a:tr h="286752">
                <a:tc vMerge="1">
                  <a:txBody>
                    <a:bodyPr/>
                    <a:lstStyle/>
                    <a:p>
                      <a:endParaRPr lang="pt-BR"/>
                    </a:p>
                  </a:txBody>
                  <a:tcPr/>
                </a:tc>
                <a:tc rowSpan="3">
                  <a:txBody>
                    <a:bodyPr/>
                    <a:lstStyle/>
                    <a:p>
                      <a:pPr algn="ctr"/>
                      <a:r>
                        <a:rPr lang="pt-BR" sz="2800" dirty="0">
                          <a:solidFill>
                            <a:schemeClr val="bg1"/>
                          </a:solidFill>
                        </a:rPr>
                        <a:t>M</a:t>
                      </a:r>
                    </a:p>
                  </a:txBody>
                  <a:tcPr anchor="ctr">
                    <a:solidFill>
                      <a:srgbClr val="404040"/>
                    </a:solidFill>
                  </a:tcPr>
                </a:tc>
                <a:tc>
                  <a:txBody>
                    <a:bodyPr/>
                    <a:lstStyle/>
                    <a:p>
                      <a:pPr algn="ctr"/>
                      <a:r>
                        <a:rPr lang="pt-BR" sz="1000" dirty="0">
                          <a:solidFill>
                            <a:schemeClr val="bg1"/>
                          </a:solidFill>
                        </a:rPr>
                        <a:t>M 7</a:t>
                      </a:r>
                    </a:p>
                  </a:txBody>
                  <a:tcPr anchor="ctr">
                    <a:solidFill>
                      <a:schemeClr val="bg1">
                        <a:lumMod val="50000"/>
                      </a:schemeClr>
                    </a:solidFill>
                  </a:tcPr>
                </a:tc>
                <a:tc>
                  <a:txBody>
                    <a:bodyPr/>
                    <a:lstStyle/>
                    <a:p>
                      <a:r>
                        <a:rPr lang="pt-BR" sz="1000" dirty="0">
                          <a:solidFill>
                            <a:schemeClr val="bg1"/>
                          </a:solidFill>
                        </a:rPr>
                        <a:t>Análise crítica em monitoramento e melhora de performance em KPI e SLA.</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Sem ressalvas</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Sem ressalvas</a:t>
                      </a:r>
                    </a:p>
                  </a:txBody>
                  <a:tcPr anchor="ctr">
                    <a:solidFill>
                      <a:schemeClr val="accent2">
                        <a:lumMod val="20000"/>
                        <a:lumOff val="80000"/>
                      </a:schemeClr>
                    </a:solidFill>
                  </a:tcPr>
                </a:tc>
                <a:extLst>
                  <a:ext uri="{0D108BD9-81ED-4DB2-BD59-A6C34878D82A}">
                    <a16:rowId xmlns:a16="http://schemas.microsoft.com/office/drawing/2014/main" val="1203815238"/>
                  </a:ext>
                </a:extLst>
              </a:tr>
              <a:tr h="176463">
                <a:tc vMerge="1">
                  <a:txBody>
                    <a:bodyPr/>
                    <a:lstStyle/>
                    <a:p>
                      <a:endParaRPr lang="pt-BR" dirty="0"/>
                    </a:p>
                  </a:txBody>
                  <a:tcPr/>
                </a:tc>
                <a:tc vMerge="1">
                  <a:txBody>
                    <a:bodyPr/>
                    <a:lstStyle/>
                    <a:p>
                      <a:endParaRPr lang="pt-BR" dirty="0"/>
                    </a:p>
                  </a:txBody>
                  <a:tcPr/>
                </a:tc>
                <a:tc>
                  <a:txBody>
                    <a:bodyPr/>
                    <a:lstStyle/>
                    <a:p>
                      <a:pPr algn="ctr"/>
                      <a:r>
                        <a:rPr lang="pt-BR" sz="1000" dirty="0">
                          <a:solidFill>
                            <a:schemeClr val="bg1"/>
                          </a:solidFill>
                        </a:rPr>
                        <a:t>M 8</a:t>
                      </a:r>
                    </a:p>
                  </a:txBody>
                  <a:tcPr anchor="ctr">
                    <a:solidFill>
                      <a:schemeClr val="bg1">
                        <a:lumMod val="50000"/>
                      </a:schemeClr>
                    </a:solidFill>
                  </a:tcPr>
                </a:tc>
                <a:tc>
                  <a:txBody>
                    <a:bodyPr/>
                    <a:lstStyle/>
                    <a:p>
                      <a:r>
                        <a:rPr lang="pt-BR" sz="1000" dirty="0">
                          <a:solidFill>
                            <a:schemeClr val="bg1"/>
                          </a:solidFill>
                        </a:rPr>
                        <a:t>Demonstra experiência em atividades com escopo similar.</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Sim</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Sim</a:t>
                      </a:r>
                    </a:p>
                  </a:txBody>
                  <a:tcPr anchor="ctr">
                    <a:solidFill>
                      <a:schemeClr val="accent2">
                        <a:lumMod val="20000"/>
                        <a:lumOff val="80000"/>
                      </a:schemeClr>
                    </a:solidFill>
                  </a:tcPr>
                </a:tc>
                <a:extLst>
                  <a:ext uri="{0D108BD9-81ED-4DB2-BD59-A6C34878D82A}">
                    <a16:rowId xmlns:a16="http://schemas.microsoft.com/office/drawing/2014/main" val="3000427155"/>
                  </a:ext>
                </a:extLst>
              </a:tr>
              <a:tr h="286752">
                <a:tc vMerge="1">
                  <a:txBody>
                    <a:bodyPr/>
                    <a:lstStyle/>
                    <a:p>
                      <a:endParaRPr lang="pt-BR" dirty="0"/>
                    </a:p>
                  </a:txBody>
                  <a:tcPr/>
                </a:tc>
                <a:tc vMerge="1">
                  <a:txBody>
                    <a:bodyPr/>
                    <a:lstStyle/>
                    <a:p>
                      <a:endParaRPr lang="pt-BR" dirty="0"/>
                    </a:p>
                  </a:txBody>
                  <a:tcPr/>
                </a:tc>
                <a:tc>
                  <a:txBody>
                    <a:bodyPr/>
                    <a:lstStyle/>
                    <a:p>
                      <a:pPr algn="ctr"/>
                      <a:r>
                        <a:rPr lang="pt-BR" sz="1000" dirty="0">
                          <a:solidFill>
                            <a:schemeClr val="bg1"/>
                          </a:solidFill>
                        </a:rPr>
                        <a:t>M 9</a:t>
                      </a:r>
                    </a:p>
                  </a:txBody>
                  <a:tcPr anchor="ctr">
                    <a:solidFill>
                      <a:schemeClr val="bg1">
                        <a:lumMod val="50000"/>
                      </a:schemeClr>
                    </a:solidFill>
                  </a:tcPr>
                </a:tc>
                <a:tc>
                  <a:txBody>
                    <a:bodyPr/>
                    <a:lstStyle/>
                    <a:p>
                      <a:r>
                        <a:rPr lang="pt-BR" sz="1000" dirty="0">
                          <a:solidFill>
                            <a:schemeClr val="bg1"/>
                          </a:solidFill>
                        </a:rPr>
                        <a:t>Existe gestão de treinamentos e capacitações dos colaboradores.</a:t>
                      </a:r>
                    </a:p>
                  </a:txBody>
                  <a:tcPr anchor="ctr">
                    <a:solidFill>
                      <a:schemeClr val="bg1">
                        <a:lumMod val="50000"/>
                      </a:schemeClr>
                    </a:solidFill>
                  </a:tcPr>
                </a:tc>
                <a:tc>
                  <a:txBody>
                    <a:bodyPr/>
                    <a:lstStyle/>
                    <a:p>
                      <a:pPr algn="ctr"/>
                      <a:r>
                        <a:rPr lang="pt-BR" sz="1000" b="1" dirty="0"/>
                        <a:t>5</a:t>
                      </a:r>
                    </a:p>
                  </a:txBody>
                  <a:tcPr anchor="ctr">
                    <a:solidFill>
                      <a:schemeClr val="accent4">
                        <a:lumMod val="40000"/>
                        <a:lumOff val="60000"/>
                      </a:schemeClr>
                    </a:solidFill>
                  </a:tcPr>
                </a:tc>
                <a:tc>
                  <a:txBody>
                    <a:bodyPr/>
                    <a:lstStyle/>
                    <a:p>
                      <a:r>
                        <a:rPr lang="pt-BR" sz="1000" dirty="0"/>
                        <a:t>Apenas Workshop das entregas do projeto</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Sim</a:t>
                      </a:r>
                    </a:p>
                  </a:txBody>
                  <a:tcPr anchor="ctr">
                    <a:solidFill>
                      <a:schemeClr val="accent2">
                        <a:lumMod val="20000"/>
                        <a:lumOff val="80000"/>
                      </a:schemeClr>
                    </a:solidFill>
                  </a:tcPr>
                </a:tc>
                <a:extLst>
                  <a:ext uri="{0D108BD9-81ED-4DB2-BD59-A6C34878D82A}">
                    <a16:rowId xmlns:a16="http://schemas.microsoft.com/office/drawing/2014/main" val="3930230452"/>
                  </a:ext>
                </a:extLst>
              </a:tr>
              <a:tr h="286752">
                <a:tc vMerge="1">
                  <a:txBody>
                    <a:bodyPr/>
                    <a:lstStyle/>
                    <a:p>
                      <a:endParaRPr lang="pt-BR" dirty="0"/>
                    </a:p>
                  </a:txBody>
                  <a:tcPr/>
                </a:tc>
                <a:tc rowSpan="3">
                  <a:txBody>
                    <a:bodyPr/>
                    <a:lstStyle/>
                    <a:p>
                      <a:pPr algn="ctr"/>
                      <a:r>
                        <a:rPr lang="pt-BR" sz="2800" dirty="0">
                          <a:solidFill>
                            <a:schemeClr val="bg1"/>
                          </a:solidFill>
                        </a:rPr>
                        <a:t>C</a:t>
                      </a:r>
                    </a:p>
                  </a:txBody>
                  <a:tcPr anchor="ctr">
                    <a:solidFill>
                      <a:srgbClr val="404040"/>
                    </a:solidFill>
                  </a:tcPr>
                </a:tc>
                <a:tc>
                  <a:txBody>
                    <a:bodyPr/>
                    <a:lstStyle/>
                    <a:p>
                      <a:pPr algn="ctr"/>
                      <a:r>
                        <a:rPr lang="pt-BR" sz="1000" dirty="0">
                          <a:solidFill>
                            <a:schemeClr val="bg1"/>
                          </a:solidFill>
                        </a:rPr>
                        <a:t>C 10</a:t>
                      </a:r>
                    </a:p>
                  </a:txBody>
                  <a:tcPr anchor="ctr">
                    <a:solidFill>
                      <a:schemeClr val="bg1">
                        <a:lumMod val="50000"/>
                      </a:schemeClr>
                    </a:solidFill>
                  </a:tcPr>
                </a:tc>
                <a:tc>
                  <a:txBody>
                    <a:bodyPr/>
                    <a:lstStyle/>
                    <a:p>
                      <a:r>
                        <a:rPr lang="pt-BR" sz="1000" dirty="0">
                          <a:solidFill>
                            <a:schemeClr val="bg1"/>
                          </a:solidFill>
                        </a:rPr>
                        <a:t>Abertura de custos conforme solicitação.</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Sim</a:t>
                      </a:r>
                    </a:p>
                  </a:txBody>
                  <a:tcPr anchor="ctr">
                    <a:solidFill>
                      <a:schemeClr val="accent6">
                        <a:lumMod val="20000"/>
                        <a:lumOff val="80000"/>
                      </a:schemeClr>
                    </a:solidFill>
                  </a:tcPr>
                </a:tc>
                <a:tc>
                  <a:txBody>
                    <a:bodyPr/>
                    <a:lstStyle/>
                    <a:p>
                      <a:pPr algn="ctr"/>
                      <a:r>
                        <a:rPr lang="pt-BR" sz="1000" b="1" dirty="0"/>
                        <a:t>5</a:t>
                      </a:r>
                    </a:p>
                  </a:txBody>
                  <a:tcPr anchor="ctr">
                    <a:solidFill>
                      <a:schemeClr val="accent4">
                        <a:lumMod val="40000"/>
                        <a:lumOff val="60000"/>
                      </a:schemeClr>
                    </a:solidFill>
                  </a:tcPr>
                </a:tc>
                <a:tc>
                  <a:txBody>
                    <a:bodyPr/>
                    <a:lstStyle/>
                    <a:p>
                      <a:r>
                        <a:rPr lang="pt-BR" sz="1000" dirty="0"/>
                        <a:t>Condicionado a contratação simultânea do escopo completo</a:t>
                      </a:r>
                    </a:p>
                  </a:txBody>
                  <a:tcPr anchor="ctr">
                    <a:solidFill>
                      <a:schemeClr val="accent2">
                        <a:lumMod val="20000"/>
                        <a:lumOff val="80000"/>
                      </a:schemeClr>
                    </a:solidFill>
                  </a:tcPr>
                </a:tc>
                <a:extLst>
                  <a:ext uri="{0D108BD9-81ED-4DB2-BD59-A6C34878D82A}">
                    <a16:rowId xmlns:a16="http://schemas.microsoft.com/office/drawing/2014/main" val="837494358"/>
                  </a:ext>
                </a:extLst>
              </a:tr>
              <a:tr h="286752">
                <a:tc vMerge="1">
                  <a:txBody>
                    <a:bodyPr/>
                    <a:lstStyle/>
                    <a:p>
                      <a:endParaRPr lang="pt-BR" dirty="0"/>
                    </a:p>
                  </a:txBody>
                  <a:tcPr/>
                </a:tc>
                <a:tc vMerge="1">
                  <a:txBody>
                    <a:bodyPr/>
                    <a:lstStyle/>
                    <a:p>
                      <a:endParaRPr lang="pt-BR" dirty="0"/>
                    </a:p>
                  </a:txBody>
                  <a:tcPr/>
                </a:tc>
                <a:tc>
                  <a:txBody>
                    <a:bodyPr/>
                    <a:lstStyle/>
                    <a:p>
                      <a:pPr algn="ctr"/>
                      <a:r>
                        <a:rPr lang="pt-BR" sz="1000" dirty="0">
                          <a:solidFill>
                            <a:schemeClr val="bg1"/>
                          </a:solidFill>
                        </a:rPr>
                        <a:t>C 11</a:t>
                      </a:r>
                    </a:p>
                  </a:txBody>
                  <a:tcPr anchor="ctr">
                    <a:solidFill>
                      <a:schemeClr val="bg1">
                        <a:lumMod val="50000"/>
                      </a:schemeClr>
                    </a:solidFill>
                  </a:tcPr>
                </a:tc>
                <a:tc>
                  <a:txBody>
                    <a:bodyPr/>
                    <a:lstStyle/>
                    <a:p>
                      <a:r>
                        <a:rPr lang="pt-BR" sz="1000" dirty="0">
                          <a:solidFill>
                            <a:schemeClr val="bg1"/>
                          </a:solidFill>
                        </a:rPr>
                        <a:t>Retorna cotações nos prazos.</a:t>
                      </a:r>
                    </a:p>
                  </a:txBody>
                  <a:tcPr anchor="ctr">
                    <a:solidFill>
                      <a:schemeClr val="bg1">
                        <a:lumMod val="50000"/>
                      </a:schemeClr>
                    </a:solidFill>
                  </a:tcPr>
                </a:tc>
                <a:tc>
                  <a:txBody>
                    <a:bodyPr/>
                    <a:lstStyle/>
                    <a:p>
                      <a:pPr algn="ctr"/>
                      <a:r>
                        <a:rPr lang="pt-BR" sz="1000" b="1" dirty="0"/>
                        <a:t>6</a:t>
                      </a:r>
                    </a:p>
                  </a:txBody>
                  <a:tcPr anchor="ctr">
                    <a:solidFill>
                      <a:schemeClr val="accent4">
                        <a:lumMod val="40000"/>
                        <a:lumOff val="60000"/>
                      </a:schemeClr>
                    </a:solidFill>
                  </a:tcPr>
                </a:tc>
                <a:tc>
                  <a:txBody>
                    <a:bodyPr/>
                    <a:lstStyle/>
                    <a:p>
                      <a:r>
                        <a:rPr lang="pt-BR" sz="1000" dirty="0"/>
                        <a:t>Eventualmente há Atrasos</a:t>
                      </a:r>
                    </a:p>
                    <a:p>
                      <a:r>
                        <a:rPr lang="pt-BR" sz="1000" dirty="0"/>
                        <a:t>(&lt; 1 semana)</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Sim</a:t>
                      </a:r>
                    </a:p>
                  </a:txBody>
                  <a:tcPr anchor="ctr">
                    <a:solidFill>
                      <a:schemeClr val="accent2">
                        <a:lumMod val="20000"/>
                        <a:lumOff val="80000"/>
                      </a:schemeClr>
                    </a:solidFill>
                  </a:tcPr>
                </a:tc>
                <a:extLst>
                  <a:ext uri="{0D108BD9-81ED-4DB2-BD59-A6C34878D82A}">
                    <a16:rowId xmlns:a16="http://schemas.microsoft.com/office/drawing/2014/main" val="2765210404"/>
                  </a:ext>
                </a:extLst>
              </a:tr>
              <a:tr h="176463">
                <a:tc vMerge="1">
                  <a:txBody>
                    <a:bodyPr/>
                    <a:lstStyle/>
                    <a:p>
                      <a:endParaRPr lang="pt-BR" dirty="0"/>
                    </a:p>
                  </a:txBody>
                  <a:tcPr/>
                </a:tc>
                <a:tc vMerge="1">
                  <a:txBody>
                    <a:bodyPr/>
                    <a:lstStyle/>
                    <a:p>
                      <a:endParaRPr lang="pt-BR" dirty="0"/>
                    </a:p>
                  </a:txBody>
                  <a:tcPr/>
                </a:tc>
                <a:tc>
                  <a:txBody>
                    <a:bodyPr/>
                    <a:lstStyle/>
                    <a:p>
                      <a:pPr algn="ctr"/>
                      <a:r>
                        <a:rPr lang="pt-BR" sz="1000" dirty="0">
                          <a:solidFill>
                            <a:schemeClr val="bg1"/>
                          </a:solidFill>
                        </a:rPr>
                        <a:t>C 12</a:t>
                      </a:r>
                    </a:p>
                  </a:txBody>
                  <a:tcPr anchor="ctr">
                    <a:solidFill>
                      <a:schemeClr val="bg1">
                        <a:lumMod val="50000"/>
                      </a:schemeClr>
                    </a:solidFill>
                  </a:tcPr>
                </a:tc>
                <a:tc>
                  <a:txBody>
                    <a:bodyPr/>
                    <a:lstStyle/>
                    <a:p>
                      <a:r>
                        <a:rPr lang="pt-BR" sz="1000" dirty="0">
                          <a:solidFill>
                            <a:schemeClr val="bg1"/>
                          </a:solidFill>
                        </a:rPr>
                        <a:t>Incluiu serviços nos custos que não estavam no escopo.</a:t>
                      </a:r>
                    </a:p>
                  </a:txBody>
                  <a:tcPr anchor="ctr">
                    <a:solidFill>
                      <a:schemeClr val="bg1">
                        <a:lumMod val="50000"/>
                      </a:schemeClr>
                    </a:solidFill>
                  </a:tcPr>
                </a:tc>
                <a:tc>
                  <a:txBody>
                    <a:bodyPr/>
                    <a:lstStyle/>
                    <a:p>
                      <a:pPr algn="ctr"/>
                      <a:r>
                        <a:rPr lang="pt-BR" sz="1000" b="1" dirty="0"/>
                        <a:t>10</a:t>
                      </a:r>
                    </a:p>
                  </a:txBody>
                  <a:tcPr anchor="ctr">
                    <a:solidFill>
                      <a:schemeClr val="accent6">
                        <a:lumMod val="20000"/>
                        <a:lumOff val="80000"/>
                      </a:schemeClr>
                    </a:solidFill>
                  </a:tcPr>
                </a:tc>
                <a:tc>
                  <a:txBody>
                    <a:bodyPr/>
                    <a:lstStyle/>
                    <a:p>
                      <a:r>
                        <a:rPr lang="pt-BR" sz="1000" dirty="0"/>
                        <a:t>Não</a:t>
                      </a:r>
                    </a:p>
                  </a:txBody>
                  <a:tcPr anchor="ctr">
                    <a:solidFill>
                      <a:schemeClr val="accent6">
                        <a:lumMod val="20000"/>
                        <a:lumOff val="80000"/>
                      </a:schemeClr>
                    </a:solidFill>
                  </a:tcPr>
                </a:tc>
                <a:tc>
                  <a:txBody>
                    <a:bodyPr/>
                    <a:lstStyle/>
                    <a:p>
                      <a:pPr algn="ctr"/>
                      <a:r>
                        <a:rPr lang="pt-BR" sz="1000" b="1" dirty="0"/>
                        <a:t>10</a:t>
                      </a:r>
                    </a:p>
                  </a:txBody>
                  <a:tcPr anchor="ctr">
                    <a:solidFill>
                      <a:schemeClr val="accent2">
                        <a:lumMod val="20000"/>
                        <a:lumOff val="80000"/>
                      </a:schemeClr>
                    </a:solidFill>
                  </a:tcPr>
                </a:tc>
                <a:tc>
                  <a:txBody>
                    <a:bodyPr/>
                    <a:lstStyle/>
                    <a:p>
                      <a:r>
                        <a:rPr lang="pt-BR" sz="1000" dirty="0"/>
                        <a:t>Não</a:t>
                      </a:r>
                    </a:p>
                  </a:txBody>
                  <a:tcPr anchor="ctr">
                    <a:solidFill>
                      <a:schemeClr val="accent2">
                        <a:lumMod val="20000"/>
                        <a:lumOff val="80000"/>
                      </a:schemeClr>
                    </a:solidFill>
                  </a:tcPr>
                </a:tc>
                <a:extLst>
                  <a:ext uri="{0D108BD9-81ED-4DB2-BD59-A6C34878D82A}">
                    <a16:rowId xmlns:a16="http://schemas.microsoft.com/office/drawing/2014/main" val="823215893"/>
                  </a:ext>
                </a:extLst>
              </a:tr>
              <a:tr h="220579">
                <a:tc gridSpan="4">
                  <a:txBody>
                    <a:bodyPr/>
                    <a:lstStyle/>
                    <a:p>
                      <a:pPr algn="r"/>
                      <a:r>
                        <a:rPr lang="pt-BR" sz="1400" dirty="0">
                          <a:solidFill>
                            <a:schemeClr val="bg1"/>
                          </a:solidFill>
                        </a:rPr>
                        <a:t>Avaliação: </a:t>
                      </a:r>
                    </a:p>
                  </a:txBody>
                  <a:tcPr>
                    <a:solidFill>
                      <a:schemeClr val="tx1">
                        <a:lumMod val="75000"/>
                        <a:lumOff val="25000"/>
                      </a:schemeClr>
                    </a:solidFill>
                  </a:tcPr>
                </a:tc>
                <a:tc hMerge="1">
                  <a:txBody>
                    <a:bodyPr/>
                    <a:lstStyle/>
                    <a:p>
                      <a:endParaRPr lang="pt-BR" dirty="0"/>
                    </a:p>
                  </a:txBody>
                  <a:tcPr/>
                </a:tc>
                <a:tc hMerge="1">
                  <a:txBody>
                    <a:bodyPr/>
                    <a:lstStyle/>
                    <a:p>
                      <a:endParaRPr lang="pt-BR" dirty="0"/>
                    </a:p>
                  </a:txBody>
                  <a:tcPr/>
                </a:tc>
                <a:tc hMerge="1">
                  <a:txBody>
                    <a:bodyPr/>
                    <a:lstStyle/>
                    <a:p>
                      <a:endParaRPr lang="pt-BR" dirty="0"/>
                    </a:p>
                  </a:txBody>
                  <a:tcPr anchor="ctr"/>
                </a:tc>
                <a:tc>
                  <a:txBody>
                    <a:bodyPr/>
                    <a:lstStyle/>
                    <a:p>
                      <a:pPr algn="ctr"/>
                      <a:r>
                        <a:rPr lang="pt-BR" sz="1600" b="1" dirty="0"/>
                        <a:t>9</a:t>
                      </a:r>
                    </a:p>
                  </a:txBody>
                  <a:tcPr anchor="ctr">
                    <a:solidFill>
                      <a:srgbClr val="FFFF00"/>
                    </a:solidFill>
                  </a:tcPr>
                </a:tc>
                <a:tc>
                  <a:txBody>
                    <a:bodyPr/>
                    <a:lstStyle/>
                    <a:p>
                      <a:pPr algn="ctr"/>
                      <a:r>
                        <a:rPr lang="pt-BR" sz="1200" b="1" dirty="0"/>
                        <a:t>ATENDE</a:t>
                      </a:r>
                    </a:p>
                  </a:txBody>
                  <a:tcPr anchor="ctr">
                    <a:solidFill>
                      <a:schemeClr val="accent6">
                        <a:lumMod val="60000"/>
                        <a:lumOff val="40000"/>
                      </a:schemeClr>
                    </a:solidFill>
                  </a:tcPr>
                </a:tc>
                <a:tc>
                  <a:txBody>
                    <a:bodyPr/>
                    <a:lstStyle/>
                    <a:p>
                      <a:pPr algn="ctr"/>
                      <a:r>
                        <a:rPr lang="pt-BR" sz="1600" b="1" dirty="0"/>
                        <a:t>8,4</a:t>
                      </a:r>
                    </a:p>
                  </a:txBody>
                  <a:tcPr anchor="ctr">
                    <a:solidFill>
                      <a:srgbClr val="FFFF00"/>
                    </a:solidFill>
                  </a:tcPr>
                </a:tc>
                <a:tc>
                  <a:txBody>
                    <a:bodyPr/>
                    <a:lstStyle/>
                    <a:p>
                      <a:pPr algn="ctr"/>
                      <a:r>
                        <a:rPr lang="pt-BR" sz="1200" b="1" dirty="0">
                          <a:solidFill>
                            <a:srgbClr val="C00000"/>
                          </a:solidFill>
                        </a:rPr>
                        <a:t>NÃO ATENDE</a:t>
                      </a:r>
                    </a:p>
                  </a:txBody>
                  <a:tcPr anchor="ctr">
                    <a:solidFill>
                      <a:srgbClr val="FFC000"/>
                    </a:solidFill>
                  </a:tcPr>
                </a:tc>
                <a:extLst>
                  <a:ext uri="{0D108BD9-81ED-4DB2-BD59-A6C34878D82A}">
                    <a16:rowId xmlns:a16="http://schemas.microsoft.com/office/drawing/2014/main" val="2279586678"/>
                  </a:ext>
                </a:extLst>
              </a:tr>
              <a:tr h="220579">
                <a:tc gridSpan="4">
                  <a:txBody>
                    <a:bodyPr/>
                    <a:lstStyle/>
                    <a:p>
                      <a:pPr algn="r"/>
                      <a:r>
                        <a:rPr lang="pt-BR" sz="1400" dirty="0">
                          <a:solidFill>
                            <a:schemeClr val="bg1"/>
                          </a:solidFill>
                        </a:rPr>
                        <a:t>Prazo: </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pPr algn="ctr"/>
                      <a:r>
                        <a:rPr lang="pt-BR" sz="1400" dirty="0"/>
                        <a:t>10 semanas</a:t>
                      </a:r>
                    </a:p>
                  </a:txBody>
                  <a:tcPr anchor="ctr">
                    <a:solidFill>
                      <a:srgbClr val="E2F0D9"/>
                    </a:solidFill>
                  </a:tcPr>
                </a:tc>
                <a:tc hMerge="1">
                  <a:txBody>
                    <a:bodyPr/>
                    <a:lstStyle/>
                    <a:p>
                      <a:endParaRPr lang="pt-BR" dirty="0"/>
                    </a:p>
                  </a:txBody>
                  <a:tcPr anchor="ctr"/>
                </a:tc>
                <a:tc gridSpan="2">
                  <a:txBody>
                    <a:bodyPr/>
                    <a:lstStyle/>
                    <a:p>
                      <a:pPr algn="ctr"/>
                      <a:r>
                        <a:rPr lang="pt-BR" sz="1400" dirty="0"/>
                        <a:t>5 semanas</a:t>
                      </a:r>
                    </a:p>
                  </a:txBody>
                  <a:tcPr anchor="ctr">
                    <a:solidFill>
                      <a:srgbClr val="FBE5D6"/>
                    </a:solidFill>
                  </a:tcPr>
                </a:tc>
                <a:tc hMerge="1">
                  <a:txBody>
                    <a:bodyPr/>
                    <a:lstStyle/>
                    <a:p>
                      <a:endParaRPr lang="pt-BR" dirty="0"/>
                    </a:p>
                  </a:txBody>
                  <a:tcPr anchor="ctr"/>
                </a:tc>
                <a:extLst>
                  <a:ext uri="{0D108BD9-81ED-4DB2-BD59-A6C34878D82A}">
                    <a16:rowId xmlns:a16="http://schemas.microsoft.com/office/drawing/2014/main" val="2954647833"/>
                  </a:ext>
                </a:extLst>
              </a:tr>
              <a:tr h="220579">
                <a:tc gridSpan="4">
                  <a:txBody>
                    <a:bodyPr/>
                    <a:lstStyle/>
                    <a:p>
                      <a:pPr algn="r"/>
                      <a:r>
                        <a:rPr lang="pt-BR" sz="1400" dirty="0">
                          <a:solidFill>
                            <a:schemeClr val="bg1"/>
                          </a:solidFill>
                        </a:rPr>
                        <a:t>Valor da Proposta:</a:t>
                      </a:r>
                    </a:p>
                  </a:txBody>
                  <a:tcPr>
                    <a:solidFill>
                      <a:schemeClr val="tx1">
                        <a:lumMod val="75000"/>
                        <a:lumOff val="2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u="none" strike="noStrike" dirty="0">
                          <a:solidFill>
                            <a:srgbClr val="002060"/>
                          </a:solidFill>
                          <a:effectLst/>
                        </a:rPr>
                        <a:t>R$ 109.500,00</a:t>
                      </a:r>
                    </a:p>
                  </a:txBody>
                  <a:tcPr anchor="ctr">
                    <a:solidFill>
                      <a:srgbClr val="E2F0D9"/>
                    </a:solidFill>
                  </a:tcPr>
                </a:tc>
                <a:tc hMerge="1">
                  <a:txBody>
                    <a:bodyPr/>
                    <a:lstStyle/>
                    <a:p>
                      <a:endParaRPr lang="pt-BR"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u="none" strike="noStrike" dirty="0">
                          <a:solidFill>
                            <a:srgbClr val="002060"/>
                          </a:solidFill>
                          <a:effectLst/>
                        </a:rPr>
                        <a:t>R$ 45.238,31</a:t>
                      </a:r>
                    </a:p>
                  </a:txBody>
                  <a:tcPr anchor="ctr">
                    <a:solidFill>
                      <a:srgbClr val="FBE5D6"/>
                    </a:solidFill>
                  </a:tcPr>
                </a:tc>
                <a:tc hMerge="1">
                  <a:txBody>
                    <a:bodyPr/>
                    <a:lstStyle/>
                    <a:p>
                      <a:endParaRPr lang="pt-BR" dirty="0"/>
                    </a:p>
                  </a:txBody>
                  <a:tcPr anchor="ctr"/>
                </a:tc>
                <a:extLst>
                  <a:ext uri="{0D108BD9-81ED-4DB2-BD59-A6C34878D82A}">
                    <a16:rowId xmlns:a16="http://schemas.microsoft.com/office/drawing/2014/main" val="2087297054"/>
                  </a:ext>
                </a:extLst>
              </a:tr>
            </a:tbl>
          </a:graphicData>
        </a:graphic>
      </p:graphicFrame>
      <p:sp>
        <p:nvSpPr>
          <p:cNvPr id="14" name="CaixaDeTexto 13">
            <a:extLst>
              <a:ext uri="{FF2B5EF4-FFF2-40B4-BE49-F238E27FC236}">
                <a16:creationId xmlns:a16="http://schemas.microsoft.com/office/drawing/2014/main" id="{0F1BF63E-6F7B-A0C9-7411-1D6964D06F26}"/>
              </a:ext>
            </a:extLst>
          </p:cNvPr>
          <p:cNvSpPr txBox="1"/>
          <p:nvPr/>
        </p:nvSpPr>
        <p:spPr>
          <a:xfrm rot="16200000">
            <a:off x="-537559" y="3002063"/>
            <a:ext cx="1494894" cy="261610"/>
          </a:xfrm>
          <a:prstGeom prst="rect">
            <a:avLst/>
          </a:prstGeom>
          <a:noFill/>
        </p:spPr>
        <p:txBody>
          <a:bodyPr wrap="square">
            <a:spAutoFit/>
          </a:bodyPr>
          <a:lstStyle/>
          <a:p>
            <a:r>
              <a:rPr lang="pt-BR" sz="1100" b="1" dirty="0">
                <a:solidFill>
                  <a:schemeClr val="bg1"/>
                </a:solidFill>
              </a:rPr>
              <a:t>AVALIAÇÃO TÉCNICA</a:t>
            </a:r>
          </a:p>
        </p:txBody>
      </p:sp>
      <p:sp>
        <p:nvSpPr>
          <p:cNvPr id="4" name="CaixaDeTexto 13">
            <a:extLst>
              <a:ext uri="{FF2B5EF4-FFF2-40B4-BE49-F238E27FC236}">
                <a16:creationId xmlns:a16="http://schemas.microsoft.com/office/drawing/2014/main" id="{4F78AF6C-A04B-1EB9-6AF6-071F49B6DB1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Realizamos a </a:t>
            </a:r>
            <a:r>
              <a:rPr lang="pt-BR" altLang="pt-BR" sz="1100" kern="0" dirty="0">
                <a:solidFill>
                  <a:prstClr val="black"/>
                </a:solidFill>
                <a:latin typeface="Bahnschrift" panose="020B0502040204020203" pitchFamily="34" charset="0"/>
                <a:cs typeface="Arial" panose="020B0604020202020204" pitchFamily="34" charset="0"/>
              </a:rPr>
              <a:t>análise de QDM das </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propostas enviadas </a:t>
            </a:r>
            <a:r>
              <a:rPr lang="pt-BR" altLang="pt-BR" sz="1100" kern="0" dirty="0">
                <a:solidFill>
                  <a:prstClr val="black"/>
                </a:solidFill>
                <a:latin typeface="Bahnschrift" panose="020B0502040204020203" pitchFamily="34" charset="0"/>
                <a:cs typeface="Arial" panose="020B0604020202020204" pitchFamily="34" charset="0"/>
              </a:rPr>
              <a:t>seguindo todas as recomendações </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dos times de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analytics</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e arquitetura da HSA.</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5" name="Retângulo 4">
            <a:extLst>
              <a:ext uri="{FF2B5EF4-FFF2-40B4-BE49-F238E27FC236}">
                <a16:creationId xmlns:a16="http://schemas.microsoft.com/office/drawing/2014/main" id="{AAD8EB61-998A-8D30-E1AA-14B2AD2CAF9A}"/>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D68B6784-2ED3-8A70-7EBD-25E940166D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F473CF3A-3DD2-34B4-A23F-9E19C078AF8D}"/>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dirty="0">
                <a:solidFill>
                  <a:schemeClr val="bg1"/>
                </a:solidFill>
              </a:rPr>
              <a:t>PROJETO LAKEHOUSE AWS DA HDA</a:t>
            </a:r>
            <a:endParaRPr lang="pt-BR" b="1" u="sng" dirty="0">
              <a:solidFill>
                <a:schemeClr val="bg1"/>
              </a:solidFill>
            </a:endParaRPr>
          </a:p>
        </p:txBody>
      </p:sp>
      <p:sp>
        <p:nvSpPr>
          <p:cNvPr id="8" name="Google Shape;239;p38">
            <a:extLst>
              <a:ext uri="{FF2B5EF4-FFF2-40B4-BE49-F238E27FC236}">
                <a16:creationId xmlns:a16="http://schemas.microsoft.com/office/drawing/2014/main" id="{4318AA6A-B8A4-C689-D713-8064A0F8D526}"/>
              </a:ext>
            </a:extLst>
          </p:cNvPr>
          <p:cNvSpPr txBox="1">
            <a:spLocks/>
          </p:cNvSpPr>
          <p:nvPr/>
        </p:nvSpPr>
        <p:spPr>
          <a:xfrm>
            <a:off x="3856415" y="432752"/>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Analise QDM</a:t>
            </a:r>
          </a:p>
        </p:txBody>
      </p:sp>
      <p:pic>
        <p:nvPicPr>
          <p:cNvPr id="10" name="Picture 2" descr="Check Generic Flat icon">
            <a:extLst>
              <a:ext uri="{FF2B5EF4-FFF2-40B4-BE49-F238E27FC236}">
                <a16:creationId xmlns:a16="http://schemas.microsoft.com/office/drawing/2014/main" id="{AF2A1F0A-554C-949F-8DA9-1BA46618F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440" y="5510126"/>
            <a:ext cx="254075" cy="2540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FBE938F7-4A76-19F4-60B6-15E39BDDB66A}"/>
              </a:ext>
            </a:extLst>
          </p:cNvPr>
          <p:cNvSpPr/>
          <p:nvPr/>
        </p:nvSpPr>
        <p:spPr>
          <a:xfrm>
            <a:off x="6029802" y="675935"/>
            <a:ext cx="2998083" cy="576873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A2393914-810C-AA4A-A6A0-2360B4B0BDC4}"/>
              </a:ext>
            </a:extLst>
          </p:cNvPr>
          <p:cNvPicPr>
            <a:picLocks noChangeAspect="1"/>
          </p:cNvPicPr>
          <p:nvPr/>
        </p:nvPicPr>
        <p:blipFill>
          <a:blip r:embed="rId4"/>
          <a:stretch>
            <a:fillRect/>
          </a:stretch>
        </p:blipFill>
        <p:spPr>
          <a:xfrm>
            <a:off x="7111440" y="721219"/>
            <a:ext cx="796637" cy="241011"/>
          </a:xfrm>
          <a:prstGeom prst="rect">
            <a:avLst/>
          </a:prstGeom>
        </p:spPr>
      </p:pic>
      <p:grpSp>
        <p:nvGrpSpPr>
          <p:cNvPr id="16" name="Agrupar 15">
            <a:extLst>
              <a:ext uri="{FF2B5EF4-FFF2-40B4-BE49-F238E27FC236}">
                <a16:creationId xmlns:a16="http://schemas.microsoft.com/office/drawing/2014/main" id="{0345D2DC-D0F6-D5BA-0EF3-E248FD53834F}"/>
              </a:ext>
            </a:extLst>
          </p:cNvPr>
          <p:cNvGrpSpPr/>
          <p:nvPr/>
        </p:nvGrpSpPr>
        <p:grpSpPr>
          <a:xfrm>
            <a:off x="10164695" y="726867"/>
            <a:ext cx="720000" cy="211028"/>
            <a:chOff x="10462983" y="1089829"/>
            <a:chExt cx="654545" cy="191844"/>
          </a:xfrm>
        </p:grpSpPr>
        <p:sp>
          <p:nvSpPr>
            <p:cNvPr id="17" name="Retângulo 16">
              <a:extLst>
                <a:ext uri="{FF2B5EF4-FFF2-40B4-BE49-F238E27FC236}">
                  <a16:creationId xmlns:a16="http://schemas.microsoft.com/office/drawing/2014/main" id="{DBC1CE8C-F21D-5FF4-AD19-88E006FAA30C}"/>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06C890DC-20FF-32CE-A5AB-CB02A954604E}"/>
                </a:ext>
              </a:extLst>
            </p:cNvPr>
            <p:cNvPicPr>
              <a:picLocks noChangeAspect="1"/>
            </p:cNvPicPr>
            <p:nvPr/>
          </p:nvPicPr>
          <p:blipFill>
            <a:blip r:embed="rId5"/>
            <a:stretch>
              <a:fillRect/>
            </a:stretch>
          </p:blipFill>
          <p:spPr>
            <a:xfrm>
              <a:off x="10485412" y="1090307"/>
              <a:ext cx="613395" cy="191366"/>
            </a:xfrm>
            <a:prstGeom prst="rect">
              <a:avLst/>
            </a:prstGeom>
          </p:spPr>
        </p:pic>
      </p:grpSp>
      <p:sp>
        <p:nvSpPr>
          <p:cNvPr id="19" name="txtPage">
            <a:extLst>
              <a:ext uri="{FF2B5EF4-FFF2-40B4-BE49-F238E27FC236}">
                <a16:creationId xmlns:a16="http://schemas.microsoft.com/office/drawing/2014/main" id="{5F90364D-DF90-7699-6126-667B5B45AF27}"/>
              </a:ext>
            </a:extLst>
          </p:cNvPr>
          <p:cNvSpPr txBox="1"/>
          <p:nvPr/>
        </p:nvSpPr>
        <p:spPr>
          <a:xfrm>
            <a:off x="11430000" y="387350"/>
            <a:ext cx="762000" cy="215444"/>
          </a:xfrm>
          <a:prstGeom prst="rect">
            <a:avLst/>
          </a:prstGeom>
          <a:noFill/>
        </p:spPr>
        <p:txBody>
          <a:bodyPr vert="horz" rtlCol="0">
            <a:spAutoFit/>
          </a:bodyPr>
          <a:lstStyle/>
          <a:p>
            <a:pPr algn="r"/>
            <a:r>
              <a:rPr lang="pt-BR" sz="800" dirty="0">
                <a:solidFill>
                  <a:srgbClr val="1F497F"/>
                </a:solidFill>
              </a:rPr>
              <a:t>Page: 3 / 4</a:t>
            </a:r>
          </a:p>
        </p:txBody>
      </p:sp>
    </p:spTree>
    <p:extLst>
      <p:ext uri="{BB962C8B-B14F-4D97-AF65-F5344CB8AC3E}">
        <p14:creationId xmlns:p14="http://schemas.microsoft.com/office/powerpoint/2010/main" val="71581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0000" fill="hold"/>
                                        <p:tgtEl>
                                          <p:spTgt spid="5"/>
                                        </p:tgtEl>
                                        <p:attrNameLst>
                                          <p:attrName>ppt_x</p:attrName>
                                        </p:attrNameLst>
                                      </p:cBhvr>
                                      <p:tavLst>
                                        <p:tav tm="0">
                                          <p:val>
                                            <p:strVal val="0-#ppt_w/2"/>
                                          </p:val>
                                        </p:tav>
                                        <p:tav tm="100000">
                                          <p:val>
                                            <p:strVal val="#ppt_x"/>
                                          </p:val>
                                        </p:tav>
                                      </p:tavLst>
                                    </p:anim>
                                    <p:anim calcmode="lin" valueType="num">
                                      <p:cBhvr additive="base">
                                        <p:cTn id="8" dur="120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Retângulo: Cantos Arredondados 40">
            <a:extLst>
              <a:ext uri="{FF2B5EF4-FFF2-40B4-BE49-F238E27FC236}">
                <a16:creationId xmlns:a16="http://schemas.microsoft.com/office/drawing/2014/main" id="{971B6B0A-3584-8C61-A3ED-B96E05D93C68}"/>
              </a:ext>
            </a:extLst>
          </p:cNvPr>
          <p:cNvSpPr/>
          <p:nvPr/>
        </p:nvSpPr>
        <p:spPr>
          <a:xfrm>
            <a:off x="146695" y="4146030"/>
            <a:ext cx="11990250" cy="430687"/>
          </a:xfrm>
          <a:prstGeom prst="roundRect">
            <a:avLst>
              <a:gd name="adj" fmla="val 9532"/>
            </a:avLst>
          </a:prstGeom>
          <a:solidFill>
            <a:schemeClr val="bg1"/>
          </a:solidFill>
          <a:ln w="3175">
            <a:gradFill flip="none" rotWithShape="1">
              <a:gsLst>
                <a:gs pos="0">
                  <a:srgbClr val="82BD41"/>
                </a:gs>
                <a:gs pos="100000">
                  <a:srgbClr val="1779C2"/>
                </a:gs>
              </a:gsLst>
              <a:lin ang="10800000" scaled="1"/>
              <a:tileRect/>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     ETL / ELT</a:t>
            </a:r>
            <a:endParaRPr kumimoji="0" lang="pt-BR" sz="1400" b="1" i="0" u="sng" strike="noStrike" kern="1200" cap="none" spc="0" normalizeH="0" baseline="0" noProof="0" dirty="0">
              <a:ln>
                <a:noFill/>
              </a:ln>
              <a:solidFill>
                <a:prstClr val="black"/>
              </a:solidFill>
              <a:effectLst/>
              <a:uLnTx/>
              <a:uFillTx/>
              <a:latin typeface="Tenorite" panose="00000500000000000000" pitchFamily="2" charset="0"/>
              <a:ea typeface="+mn-ea"/>
              <a:cs typeface="+mn-cs"/>
            </a:endParaRPr>
          </a:p>
        </p:txBody>
      </p:sp>
      <p:sp>
        <p:nvSpPr>
          <p:cNvPr id="1046" name="Triângulo isósceles 1045">
            <a:extLst>
              <a:ext uri="{FF2B5EF4-FFF2-40B4-BE49-F238E27FC236}">
                <a16:creationId xmlns:a16="http://schemas.microsoft.com/office/drawing/2014/main" id="{DE49667D-D123-CCF3-C99D-D79C0516A46F}"/>
              </a:ext>
            </a:extLst>
          </p:cNvPr>
          <p:cNvSpPr/>
          <p:nvPr/>
        </p:nvSpPr>
        <p:spPr>
          <a:xfrm>
            <a:off x="6317530" y="3926303"/>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tângulo: Cantos Arredondados 10">
            <a:extLst>
              <a:ext uri="{FF2B5EF4-FFF2-40B4-BE49-F238E27FC236}">
                <a16:creationId xmlns:a16="http://schemas.microsoft.com/office/drawing/2014/main" id="{3BC099E3-CAFA-FD7C-7D89-217A8731DE43}"/>
              </a:ext>
            </a:extLst>
          </p:cNvPr>
          <p:cNvSpPr/>
          <p:nvPr/>
        </p:nvSpPr>
        <p:spPr>
          <a:xfrm>
            <a:off x="5185702" y="2243013"/>
            <a:ext cx="7004774" cy="1827051"/>
          </a:xfrm>
          <a:prstGeom prst="roundRect">
            <a:avLst>
              <a:gd name="adj" fmla="val 14060"/>
            </a:avLst>
          </a:prstGeom>
          <a:solidFill>
            <a:schemeClr val="bg1">
              <a:alpha val="65000"/>
            </a:schemeClr>
          </a:solidFill>
          <a:ln w="38100">
            <a:solidFill>
              <a:srgbClr val="003BFF"/>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32" name="Triângulo isósceles 1031">
            <a:extLst>
              <a:ext uri="{FF2B5EF4-FFF2-40B4-BE49-F238E27FC236}">
                <a16:creationId xmlns:a16="http://schemas.microsoft.com/office/drawing/2014/main" id="{3AB205D1-7977-CACF-90B9-FC0CED6859A9}"/>
              </a:ext>
            </a:extLst>
          </p:cNvPr>
          <p:cNvSpPr/>
          <p:nvPr/>
        </p:nvSpPr>
        <p:spPr>
          <a:xfrm>
            <a:off x="11019824" y="2138356"/>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tângulo: Cantos Arredondados 12">
            <a:extLst>
              <a:ext uri="{FF2B5EF4-FFF2-40B4-BE49-F238E27FC236}">
                <a16:creationId xmlns:a16="http://schemas.microsoft.com/office/drawing/2014/main" id="{EE3F67AF-EA16-C5D0-3F69-172FD0E9FA02}"/>
              </a:ext>
            </a:extLst>
          </p:cNvPr>
          <p:cNvSpPr/>
          <p:nvPr/>
        </p:nvSpPr>
        <p:spPr>
          <a:xfrm>
            <a:off x="150550" y="4798050"/>
            <a:ext cx="11986395" cy="1604041"/>
          </a:xfrm>
          <a:prstGeom prst="roundRect">
            <a:avLst>
              <a:gd name="adj" fmla="val 2717"/>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     DATA SOURCES OLTP</a:t>
            </a:r>
            <a:endParaRPr kumimoji="0" lang="pt-BR" sz="14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sp>
        <p:nvSpPr>
          <p:cNvPr id="1024" name="CaixaDeTexto 1023">
            <a:extLst>
              <a:ext uri="{FF2B5EF4-FFF2-40B4-BE49-F238E27FC236}">
                <a16:creationId xmlns:a16="http://schemas.microsoft.com/office/drawing/2014/main" id="{46894C81-3DCC-ECC9-DB5C-128C9393D402}"/>
              </a:ext>
            </a:extLst>
          </p:cNvPr>
          <p:cNvSpPr txBox="1"/>
          <p:nvPr/>
        </p:nvSpPr>
        <p:spPr>
          <a:xfrm>
            <a:off x="10153610" y="4715568"/>
            <a:ext cx="189159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SOFTWARE AS A SERVICE</a:t>
            </a:r>
          </a:p>
        </p:txBody>
      </p:sp>
      <p:sp>
        <p:nvSpPr>
          <p:cNvPr id="1026" name="Triângulo isósceles 1025">
            <a:extLst>
              <a:ext uri="{FF2B5EF4-FFF2-40B4-BE49-F238E27FC236}">
                <a16:creationId xmlns:a16="http://schemas.microsoft.com/office/drawing/2014/main" id="{AFEAFFC1-3DDE-8D5B-5663-7DA956C9E556}"/>
              </a:ext>
            </a:extLst>
          </p:cNvPr>
          <p:cNvSpPr/>
          <p:nvPr/>
        </p:nvSpPr>
        <p:spPr>
          <a:xfrm rot="16200000" flipH="1">
            <a:off x="7994721" y="3381883"/>
            <a:ext cx="699218" cy="211294"/>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9" name="Triângulo isósceles 1028">
            <a:extLst>
              <a:ext uri="{FF2B5EF4-FFF2-40B4-BE49-F238E27FC236}">
                <a16:creationId xmlns:a16="http://schemas.microsoft.com/office/drawing/2014/main" id="{8195A93C-AA8F-841C-0D11-975F1B6CCCE3}"/>
              </a:ext>
            </a:extLst>
          </p:cNvPr>
          <p:cNvSpPr/>
          <p:nvPr/>
        </p:nvSpPr>
        <p:spPr>
          <a:xfrm rot="5400000">
            <a:off x="7996354" y="2696298"/>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tângulo: Cantos Arredondados 5">
            <a:extLst>
              <a:ext uri="{FF2B5EF4-FFF2-40B4-BE49-F238E27FC236}">
                <a16:creationId xmlns:a16="http://schemas.microsoft.com/office/drawing/2014/main" id="{ED22CEBD-9B11-06B9-3B77-EBC0C79F29A9}"/>
              </a:ext>
            </a:extLst>
          </p:cNvPr>
          <p:cNvSpPr/>
          <p:nvPr/>
        </p:nvSpPr>
        <p:spPr>
          <a:xfrm>
            <a:off x="5316769" y="2361724"/>
            <a:ext cx="2905792" cy="1552397"/>
          </a:xfrm>
          <a:prstGeom prst="roundRect">
            <a:avLst>
              <a:gd name="adj" fmla="val 2355"/>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a:ln>
                <a:noFill/>
              </a:ln>
              <a:solidFill>
                <a:srgbClr val="002060"/>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002060"/>
                </a:solidFill>
                <a:effectLst/>
                <a:uLnTx/>
                <a:uFillTx/>
                <a:latin typeface="Tenorite" panose="00000500000000000000" pitchFamily="2" charset="0"/>
                <a:ea typeface="+mn-ea"/>
                <a:cs typeface="+mn-cs"/>
              </a:rPr>
              <a:t>DATA </a:t>
            </a:r>
            <a:r>
              <a:rPr lang="pt-BR" sz="1400" b="1" dirty="0">
                <a:solidFill>
                  <a:srgbClr val="002060"/>
                </a:solidFill>
                <a:latin typeface="Tenorite" panose="00000500000000000000" pitchFamily="2" charset="0"/>
              </a:rPr>
              <a:t>LAKE</a:t>
            </a:r>
            <a:r>
              <a:rPr kumimoji="0" lang="pt-BR" sz="1400" b="1" i="0" u="none" strike="noStrike" kern="1200" cap="none" spc="0" normalizeH="0" baseline="0" noProof="0" dirty="0">
                <a:ln>
                  <a:noFill/>
                </a:ln>
                <a:solidFill>
                  <a:srgbClr val="002060"/>
                </a:solidFill>
                <a:effectLst/>
                <a:uLnTx/>
                <a:uFillTx/>
                <a:latin typeface="Tenorite" panose="00000500000000000000" pitchFamily="2" charset="0"/>
                <a:ea typeface="+mn-ea"/>
                <a:cs typeface="+mn-cs"/>
              </a:rPr>
              <a:t>: </a:t>
            </a:r>
            <a:r>
              <a:rPr kumimoji="0" lang="pt-BR" sz="1400" b="1" i="0" u="sng" strike="noStrike" kern="1200" cap="none" spc="0" normalizeH="0" baseline="0" noProof="0" dirty="0">
                <a:ln>
                  <a:noFill/>
                </a:ln>
                <a:solidFill>
                  <a:prstClr val="black"/>
                </a:solidFill>
                <a:effectLst/>
                <a:highlight>
                  <a:srgbClr val="00FFFF"/>
                </a:highlight>
                <a:uLnTx/>
                <a:uFillTx/>
                <a:latin typeface="Tenorite" panose="00000500000000000000" pitchFamily="2" charset="0"/>
                <a:ea typeface="+mn-ea"/>
                <a:cs typeface="+mn-cs"/>
              </a:rPr>
              <a:t>CLOUD</a:t>
            </a:r>
          </a:p>
        </p:txBody>
      </p:sp>
      <p:sp>
        <p:nvSpPr>
          <p:cNvPr id="7" name="Retângulo: Cantos Arredondados 6">
            <a:extLst>
              <a:ext uri="{FF2B5EF4-FFF2-40B4-BE49-F238E27FC236}">
                <a16:creationId xmlns:a16="http://schemas.microsoft.com/office/drawing/2014/main" id="{D3FF84C4-DD71-F1D9-F1D0-7D6D49DF0E86}"/>
              </a:ext>
            </a:extLst>
          </p:cNvPr>
          <p:cNvSpPr/>
          <p:nvPr/>
        </p:nvSpPr>
        <p:spPr>
          <a:xfrm>
            <a:off x="3910176" y="587412"/>
            <a:ext cx="5302940" cy="1552397"/>
          </a:xfrm>
          <a:prstGeom prst="roundRect">
            <a:avLst>
              <a:gd name="adj" fmla="val 4006"/>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ACESSO DO USUÁRIO</a:t>
            </a:r>
          </a:p>
        </p:txBody>
      </p:sp>
      <p:sp>
        <p:nvSpPr>
          <p:cNvPr id="16" name="Retângulo: Cantos Arredondados 15">
            <a:extLst>
              <a:ext uri="{FF2B5EF4-FFF2-40B4-BE49-F238E27FC236}">
                <a16:creationId xmlns:a16="http://schemas.microsoft.com/office/drawing/2014/main" id="{0AB3328E-7637-D34C-A676-8EF3F3B2994A}"/>
              </a:ext>
            </a:extLst>
          </p:cNvPr>
          <p:cNvSpPr/>
          <p:nvPr/>
        </p:nvSpPr>
        <p:spPr>
          <a:xfrm>
            <a:off x="8455257" y="2349025"/>
            <a:ext cx="3645194" cy="1574128"/>
          </a:xfrm>
          <a:prstGeom prst="roundRect">
            <a:avLst>
              <a:gd name="adj" fmla="val 12712"/>
            </a:avLst>
          </a:prstGeom>
          <a:solidFill>
            <a:srgbClr val="EDBE1A"/>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pic>
        <p:nvPicPr>
          <p:cNvPr id="38" name="Imagem 37" descr="Interface gráfica do usuário&#10;&#10;Descrição gerada automaticamente">
            <a:extLst>
              <a:ext uri="{FF2B5EF4-FFF2-40B4-BE49-F238E27FC236}">
                <a16:creationId xmlns:a16="http://schemas.microsoft.com/office/drawing/2014/main" id="{920544CB-1F6F-3BDB-94F6-8A4AEF0ABF95}"/>
              </a:ext>
            </a:extLst>
          </p:cNvPr>
          <p:cNvPicPr>
            <a:picLocks noChangeAspect="1"/>
          </p:cNvPicPr>
          <p:nvPr/>
        </p:nvPicPr>
        <p:blipFill rotWithShape="1">
          <a:blip r:embed="rId2">
            <a:extLst>
              <a:ext uri="{28A0092B-C50C-407E-A947-70E740481C1C}">
                <a14:useLocalDpi xmlns:a14="http://schemas.microsoft.com/office/drawing/2010/main" val="0"/>
              </a:ext>
            </a:extLst>
          </a:blip>
          <a:srcRect l="6748" t="7040" r="5043" b="5751"/>
          <a:stretch/>
        </p:blipFill>
        <p:spPr>
          <a:xfrm>
            <a:off x="4948877" y="895390"/>
            <a:ext cx="1179445" cy="1166091"/>
          </a:xfrm>
          <a:prstGeom prst="rect">
            <a:avLst/>
          </a:prstGeom>
        </p:spPr>
      </p:pic>
      <p:pic>
        <p:nvPicPr>
          <p:cNvPr id="40" name="Imagem 39" descr="Interface gráfica do usuário, Aplicativo&#10;&#10;Descrição gerada automaticamente">
            <a:extLst>
              <a:ext uri="{FF2B5EF4-FFF2-40B4-BE49-F238E27FC236}">
                <a16:creationId xmlns:a16="http://schemas.microsoft.com/office/drawing/2014/main" id="{1EF32FCA-B3EE-0737-1FEF-CBE02727D18C}"/>
              </a:ext>
            </a:extLst>
          </p:cNvPr>
          <p:cNvPicPr>
            <a:picLocks noChangeAspect="1"/>
          </p:cNvPicPr>
          <p:nvPr/>
        </p:nvPicPr>
        <p:blipFill rotWithShape="1">
          <a:blip r:embed="rId3">
            <a:extLst>
              <a:ext uri="{28A0092B-C50C-407E-A947-70E740481C1C}">
                <a14:useLocalDpi xmlns:a14="http://schemas.microsoft.com/office/drawing/2010/main" val="0"/>
              </a:ext>
            </a:extLst>
          </a:blip>
          <a:srcRect l="5020" t="6467" r="5378" b="7843"/>
          <a:stretch/>
        </p:blipFill>
        <p:spPr>
          <a:xfrm>
            <a:off x="6251936" y="796631"/>
            <a:ext cx="2024062" cy="1290439"/>
          </a:xfrm>
          <a:prstGeom prst="rect">
            <a:avLst/>
          </a:prstGeom>
        </p:spPr>
      </p:pic>
      <p:sp>
        <p:nvSpPr>
          <p:cNvPr id="42" name="CaixaDeTexto 41">
            <a:extLst>
              <a:ext uri="{FF2B5EF4-FFF2-40B4-BE49-F238E27FC236}">
                <a16:creationId xmlns:a16="http://schemas.microsoft.com/office/drawing/2014/main" id="{E018480A-84B7-59AE-A63E-E03DE433669C}"/>
              </a:ext>
            </a:extLst>
          </p:cNvPr>
          <p:cNvSpPr txBox="1"/>
          <p:nvPr/>
        </p:nvSpPr>
        <p:spPr>
          <a:xfrm>
            <a:off x="3906976" y="1084934"/>
            <a:ext cx="1238366"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SMARTPHONE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ANDROID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IOS</a:t>
            </a:r>
          </a:p>
        </p:txBody>
      </p:sp>
      <p:sp>
        <p:nvSpPr>
          <p:cNvPr id="43" name="CaixaDeTexto 42">
            <a:extLst>
              <a:ext uri="{FF2B5EF4-FFF2-40B4-BE49-F238E27FC236}">
                <a16:creationId xmlns:a16="http://schemas.microsoft.com/office/drawing/2014/main" id="{88EBF765-C912-DC90-1FEE-8D318838B62E}"/>
              </a:ext>
            </a:extLst>
          </p:cNvPr>
          <p:cNvSpPr txBox="1"/>
          <p:nvPr/>
        </p:nvSpPr>
        <p:spPr>
          <a:xfrm>
            <a:off x="8182208" y="1084934"/>
            <a:ext cx="1154522" cy="4462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DESKTOP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 Windows</a:t>
            </a:r>
          </a:p>
        </p:txBody>
      </p:sp>
      <p:pic>
        <p:nvPicPr>
          <p:cNvPr id="54" name="Imagem 53">
            <a:extLst>
              <a:ext uri="{FF2B5EF4-FFF2-40B4-BE49-F238E27FC236}">
                <a16:creationId xmlns:a16="http://schemas.microsoft.com/office/drawing/2014/main" id="{75783D3A-BA6F-3CD8-5124-FE493A7D92A6}"/>
              </a:ext>
            </a:extLst>
          </p:cNvPr>
          <p:cNvPicPr>
            <a:picLocks noChangeAspect="1"/>
          </p:cNvPicPr>
          <p:nvPr/>
        </p:nvPicPr>
        <p:blipFill>
          <a:blip r:embed="rId4"/>
          <a:stretch>
            <a:fillRect/>
          </a:stretch>
        </p:blipFill>
        <p:spPr>
          <a:xfrm>
            <a:off x="9357650" y="2755873"/>
            <a:ext cx="1948828" cy="1145107"/>
          </a:xfrm>
          <a:prstGeom prst="roundRect">
            <a:avLst>
              <a:gd name="adj" fmla="val 6308"/>
            </a:avLst>
          </a:prstGeom>
        </p:spPr>
      </p:pic>
      <p:sp>
        <p:nvSpPr>
          <p:cNvPr id="9" name="CaixaDeTexto 8">
            <a:extLst>
              <a:ext uri="{FF2B5EF4-FFF2-40B4-BE49-F238E27FC236}">
                <a16:creationId xmlns:a16="http://schemas.microsoft.com/office/drawing/2014/main" id="{0A28B2B5-8921-D75B-F218-B55B4D0FFC93}"/>
              </a:ext>
            </a:extLst>
          </p:cNvPr>
          <p:cNvSpPr txBox="1"/>
          <p:nvPr/>
        </p:nvSpPr>
        <p:spPr>
          <a:xfrm>
            <a:off x="9461515" y="2551200"/>
            <a:ext cx="160564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POWER BI </a:t>
            </a:r>
            <a:r>
              <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rPr>
              <a:t>CLOUD</a:t>
            </a:r>
          </a:p>
        </p:txBody>
      </p:sp>
      <p:pic>
        <p:nvPicPr>
          <p:cNvPr id="15" name="Imagem 14">
            <a:extLst>
              <a:ext uri="{FF2B5EF4-FFF2-40B4-BE49-F238E27FC236}">
                <a16:creationId xmlns:a16="http://schemas.microsoft.com/office/drawing/2014/main" id="{3E3CEEAD-C9BD-05C7-A930-1206900ABC34}"/>
              </a:ext>
            </a:extLst>
          </p:cNvPr>
          <p:cNvPicPr>
            <a:picLocks noChangeAspect="1"/>
          </p:cNvPicPr>
          <p:nvPr/>
        </p:nvPicPr>
        <p:blipFill>
          <a:blip r:embed="rId5"/>
          <a:stretch>
            <a:fillRect/>
          </a:stretch>
        </p:blipFill>
        <p:spPr>
          <a:xfrm>
            <a:off x="3467902" y="5206262"/>
            <a:ext cx="715627" cy="715627"/>
          </a:xfrm>
          <a:prstGeom prst="rect">
            <a:avLst/>
          </a:prstGeom>
        </p:spPr>
      </p:pic>
      <p:pic>
        <p:nvPicPr>
          <p:cNvPr id="18" name="Imagem 17">
            <a:extLst>
              <a:ext uri="{FF2B5EF4-FFF2-40B4-BE49-F238E27FC236}">
                <a16:creationId xmlns:a16="http://schemas.microsoft.com/office/drawing/2014/main" id="{05E656A5-3383-754C-13BC-19D57CDEC3CB}"/>
              </a:ext>
            </a:extLst>
          </p:cNvPr>
          <p:cNvPicPr>
            <a:picLocks noChangeAspect="1"/>
          </p:cNvPicPr>
          <p:nvPr/>
        </p:nvPicPr>
        <p:blipFill>
          <a:blip r:embed="rId5"/>
          <a:stretch>
            <a:fillRect/>
          </a:stretch>
        </p:blipFill>
        <p:spPr>
          <a:xfrm>
            <a:off x="1133894" y="5206262"/>
            <a:ext cx="715627" cy="715627"/>
          </a:xfrm>
          <a:prstGeom prst="rect">
            <a:avLst/>
          </a:prstGeom>
        </p:spPr>
      </p:pic>
      <p:pic>
        <p:nvPicPr>
          <p:cNvPr id="25" name="Imagem 24">
            <a:extLst>
              <a:ext uri="{FF2B5EF4-FFF2-40B4-BE49-F238E27FC236}">
                <a16:creationId xmlns:a16="http://schemas.microsoft.com/office/drawing/2014/main" id="{C63A35BC-5B8E-FDB5-8127-E50231DFF5B5}"/>
              </a:ext>
            </a:extLst>
          </p:cNvPr>
          <p:cNvPicPr>
            <a:picLocks noChangeAspect="1"/>
          </p:cNvPicPr>
          <p:nvPr/>
        </p:nvPicPr>
        <p:blipFill>
          <a:blip r:embed="rId5"/>
          <a:stretch>
            <a:fillRect/>
          </a:stretch>
        </p:blipFill>
        <p:spPr>
          <a:xfrm>
            <a:off x="2300898" y="5206262"/>
            <a:ext cx="715627" cy="715627"/>
          </a:xfrm>
          <a:prstGeom prst="rect">
            <a:avLst/>
          </a:prstGeom>
        </p:spPr>
      </p:pic>
      <p:pic>
        <p:nvPicPr>
          <p:cNvPr id="27" name="Imagem 26">
            <a:extLst>
              <a:ext uri="{FF2B5EF4-FFF2-40B4-BE49-F238E27FC236}">
                <a16:creationId xmlns:a16="http://schemas.microsoft.com/office/drawing/2014/main" id="{48090BEC-6F8E-E75A-33B4-3678027476FE}"/>
              </a:ext>
            </a:extLst>
          </p:cNvPr>
          <p:cNvPicPr>
            <a:picLocks noChangeAspect="1"/>
          </p:cNvPicPr>
          <p:nvPr/>
        </p:nvPicPr>
        <p:blipFill>
          <a:blip r:embed="rId5"/>
          <a:stretch>
            <a:fillRect/>
          </a:stretch>
        </p:blipFill>
        <p:spPr>
          <a:xfrm>
            <a:off x="4634905" y="5206262"/>
            <a:ext cx="715627" cy="715627"/>
          </a:xfrm>
          <a:prstGeom prst="rect">
            <a:avLst/>
          </a:prstGeom>
        </p:spPr>
      </p:pic>
      <p:pic>
        <p:nvPicPr>
          <p:cNvPr id="28" name="Imagem 27">
            <a:extLst>
              <a:ext uri="{FF2B5EF4-FFF2-40B4-BE49-F238E27FC236}">
                <a16:creationId xmlns:a16="http://schemas.microsoft.com/office/drawing/2014/main" id="{254910CC-4AB9-CFAE-B2AB-99B60EBC0E8A}"/>
              </a:ext>
            </a:extLst>
          </p:cNvPr>
          <p:cNvPicPr>
            <a:picLocks noChangeAspect="1"/>
          </p:cNvPicPr>
          <p:nvPr/>
        </p:nvPicPr>
        <p:blipFill>
          <a:blip r:embed="rId5"/>
          <a:stretch>
            <a:fillRect/>
          </a:stretch>
        </p:blipFill>
        <p:spPr>
          <a:xfrm>
            <a:off x="5801908" y="5206262"/>
            <a:ext cx="715627" cy="715627"/>
          </a:xfrm>
          <a:prstGeom prst="rect">
            <a:avLst/>
          </a:prstGeom>
        </p:spPr>
      </p:pic>
      <p:pic>
        <p:nvPicPr>
          <p:cNvPr id="1030" name="Picture 6" descr="IBM DB2 | Integrations | OneTrust">
            <a:extLst>
              <a:ext uri="{FF2B5EF4-FFF2-40B4-BE49-F238E27FC236}">
                <a16:creationId xmlns:a16="http://schemas.microsoft.com/office/drawing/2014/main" id="{0D6AB21D-13F1-097F-2B31-F8EAEDD2C32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35670" y1="29338" x2="37761" y2="40949"/>
                        <a14:foregroundMark x1="46248" y1="29338" x2="45018" y2="46067"/>
                        <a14:foregroundMark x1="57073" y1="30587" x2="56335" y2="41698"/>
                        <a14:foregroundMark x1="35916" y1="59800" x2="65437" y2="61298"/>
                        <a14:foregroundMark x1="64576" y1="64295" x2="47478" y2="64794"/>
                      </a14:backgroundRemoval>
                    </a14:imgEffect>
                  </a14:imgLayer>
                </a14:imgProps>
              </a:ext>
              <a:ext uri="{28A0092B-C50C-407E-A947-70E740481C1C}">
                <a14:useLocalDpi xmlns:a14="http://schemas.microsoft.com/office/drawing/2010/main" val="0"/>
              </a:ext>
            </a:extLst>
          </a:blip>
          <a:srcRect l="20132" t="19066" r="20161" b="19502"/>
          <a:stretch/>
        </p:blipFill>
        <p:spPr bwMode="auto">
          <a:xfrm>
            <a:off x="1297397" y="5625680"/>
            <a:ext cx="388620" cy="39392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Imagem 28">
            <a:extLst>
              <a:ext uri="{FF2B5EF4-FFF2-40B4-BE49-F238E27FC236}">
                <a16:creationId xmlns:a16="http://schemas.microsoft.com/office/drawing/2014/main" id="{18AB0C46-FAA8-ECB5-00E5-FEE6102C8146}"/>
              </a:ext>
            </a:extLst>
          </p:cNvPr>
          <p:cNvPicPr>
            <a:picLocks noChangeAspect="1"/>
          </p:cNvPicPr>
          <p:nvPr/>
        </p:nvPicPr>
        <p:blipFill>
          <a:blip r:embed="rId8"/>
          <a:stretch>
            <a:fillRect/>
          </a:stretch>
        </p:blipFill>
        <p:spPr>
          <a:xfrm>
            <a:off x="2382237" y="5625680"/>
            <a:ext cx="532912" cy="289626"/>
          </a:xfrm>
          <a:prstGeom prst="roundRect">
            <a:avLst>
              <a:gd name="adj" fmla="val 26395"/>
            </a:avLst>
          </a:prstGeom>
          <a:ln>
            <a:noFill/>
          </a:ln>
        </p:spPr>
      </p:pic>
      <p:pic>
        <p:nvPicPr>
          <p:cNvPr id="35" name="Imagem 34">
            <a:extLst>
              <a:ext uri="{FF2B5EF4-FFF2-40B4-BE49-F238E27FC236}">
                <a16:creationId xmlns:a16="http://schemas.microsoft.com/office/drawing/2014/main" id="{5929C7B2-409C-26F4-45A9-054FCDCB94EE}"/>
              </a:ext>
            </a:extLst>
          </p:cNvPr>
          <p:cNvPicPr>
            <a:picLocks noChangeAspect="1"/>
          </p:cNvPicPr>
          <p:nvPr/>
        </p:nvPicPr>
        <p:blipFill>
          <a:blip r:embed="rId9"/>
          <a:stretch>
            <a:fillRect/>
          </a:stretch>
        </p:blipFill>
        <p:spPr>
          <a:xfrm>
            <a:off x="3631405" y="5625680"/>
            <a:ext cx="388619" cy="314159"/>
          </a:xfrm>
          <a:prstGeom prst="roundRect">
            <a:avLst/>
          </a:prstGeom>
          <a:solidFill>
            <a:schemeClr val="bg1"/>
          </a:solidFill>
          <a:ln>
            <a:noFill/>
          </a:ln>
        </p:spPr>
      </p:pic>
      <p:pic>
        <p:nvPicPr>
          <p:cNvPr id="36" name="Imagem 35">
            <a:extLst>
              <a:ext uri="{FF2B5EF4-FFF2-40B4-BE49-F238E27FC236}">
                <a16:creationId xmlns:a16="http://schemas.microsoft.com/office/drawing/2014/main" id="{0EA5FE6D-1A0C-B02F-B462-42289188AC67}"/>
              </a:ext>
            </a:extLst>
          </p:cNvPr>
          <p:cNvPicPr>
            <a:picLocks noChangeAspect="1"/>
          </p:cNvPicPr>
          <p:nvPr/>
        </p:nvPicPr>
        <p:blipFill>
          <a:blip r:embed="rId10"/>
          <a:stretch>
            <a:fillRect/>
          </a:stretch>
        </p:blipFill>
        <p:spPr>
          <a:xfrm>
            <a:off x="4797082" y="5625680"/>
            <a:ext cx="388620" cy="388620"/>
          </a:xfrm>
          <a:prstGeom prst="ellipse">
            <a:avLst/>
          </a:prstGeom>
        </p:spPr>
      </p:pic>
      <p:pic>
        <p:nvPicPr>
          <p:cNvPr id="37" name="Imagem 36">
            <a:extLst>
              <a:ext uri="{FF2B5EF4-FFF2-40B4-BE49-F238E27FC236}">
                <a16:creationId xmlns:a16="http://schemas.microsoft.com/office/drawing/2014/main" id="{A984A515-A812-D467-C09A-B7074295FB12}"/>
              </a:ext>
            </a:extLst>
          </p:cNvPr>
          <p:cNvPicPr>
            <a:picLocks noChangeAspect="1"/>
          </p:cNvPicPr>
          <p:nvPr/>
        </p:nvPicPr>
        <p:blipFill>
          <a:blip r:embed="rId11"/>
          <a:stretch>
            <a:fillRect/>
          </a:stretch>
        </p:blipFill>
        <p:spPr>
          <a:xfrm>
            <a:off x="5959203" y="5625680"/>
            <a:ext cx="388621" cy="388621"/>
          </a:xfrm>
          <a:prstGeom prst="roundRect">
            <a:avLst/>
          </a:prstGeom>
        </p:spPr>
      </p:pic>
      <p:sp>
        <p:nvSpPr>
          <p:cNvPr id="56" name="Retângulo: Cantos Arredondados 55">
            <a:extLst>
              <a:ext uri="{FF2B5EF4-FFF2-40B4-BE49-F238E27FC236}">
                <a16:creationId xmlns:a16="http://schemas.microsoft.com/office/drawing/2014/main" id="{BFF1F0FA-52E2-8E3E-B19C-08A1EA7AC55A}"/>
              </a:ext>
            </a:extLst>
          </p:cNvPr>
          <p:cNvSpPr/>
          <p:nvPr/>
        </p:nvSpPr>
        <p:spPr>
          <a:xfrm>
            <a:off x="1361381" y="7158377"/>
            <a:ext cx="1308832" cy="147531"/>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REQUEST API , SSL</a:t>
            </a:r>
          </a:p>
        </p:txBody>
      </p:sp>
      <p:pic>
        <p:nvPicPr>
          <p:cNvPr id="58" name="Imagem 57" descr="Imagem digital fictícia de personagem de jogo de vídeo game&#10;&#10;Descrição gerada automaticamente com confiança baixa">
            <a:extLst>
              <a:ext uri="{FF2B5EF4-FFF2-40B4-BE49-F238E27FC236}">
                <a16:creationId xmlns:a16="http://schemas.microsoft.com/office/drawing/2014/main" id="{9DC2CC39-5F92-1D0B-2083-DFC2444E5887}"/>
              </a:ext>
            </a:extLst>
          </p:cNvPr>
          <p:cNvPicPr>
            <a:picLocks noChangeAspect="1"/>
          </p:cNvPicPr>
          <p:nvPr/>
        </p:nvPicPr>
        <p:blipFill rotWithShape="1">
          <a:blip r:embed="rId12">
            <a:extLst>
              <a:ext uri="{28A0092B-C50C-407E-A947-70E740481C1C}">
                <a14:useLocalDpi xmlns:a14="http://schemas.microsoft.com/office/drawing/2010/main" val="0"/>
              </a:ext>
            </a:extLst>
          </a:blip>
          <a:srcRect t="7441" b="10591"/>
          <a:stretch/>
        </p:blipFill>
        <p:spPr>
          <a:xfrm>
            <a:off x="7428177" y="5059453"/>
            <a:ext cx="2097132" cy="1145980"/>
          </a:xfrm>
          <a:prstGeom prst="roundRect">
            <a:avLst>
              <a:gd name="adj" fmla="val 10701"/>
            </a:avLst>
          </a:prstGeom>
          <a:ln>
            <a:noFill/>
          </a:ln>
        </p:spPr>
      </p:pic>
      <p:pic>
        <p:nvPicPr>
          <p:cNvPr id="60" name="Imagem 59">
            <a:extLst>
              <a:ext uri="{FF2B5EF4-FFF2-40B4-BE49-F238E27FC236}">
                <a16:creationId xmlns:a16="http://schemas.microsoft.com/office/drawing/2014/main" id="{3935E5CD-8198-E7BA-49D1-AE0B7C7CF99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54923" y="5086169"/>
            <a:ext cx="1488966" cy="1116724"/>
          </a:xfrm>
          <a:prstGeom prst="rect">
            <a:avLst/>
          </a:prstGeom>
        </p:spPr>
      </p:pic>
      <p:sp>
        <p:nvSpPr>
          <p:cNvPr id="1025" name="CaixaDeTexto 1024">
            <a:extLst>
              <a:ext uri="{FF2B5EF4-FFF2-40B4-BE49-F238E27FC236}">
                <a16:creationId xmlns:a16="http://schemas.microsoft.com/office/drawing/2014/main" id="{C1EE5238-3710-73E9-A444-E55E98AB9EE3}"/>
              </a:ext>
            </a:extLst>
          </p:cNvPr>
          <p:cNvSpPr txBox="1"/>
          <p:nvPr/>
        </p:nvSpPr>
        <p:spPr>
          <a:xfrm>
            <a:off x="10748398" y="4990817"/>
            <a:ext cx="82801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a:ln>
                  <a:noFill/>
                </a:ln>
                <a:solidFill>
                  <a:srgbClr val="7083D9"/>
                </a:solidFill>
                <a:effectLst/>
                <a:uLnTx/>
                <a:uFillTx/>
                <a:latin typeface="Aptos" panose="02110004020202020204"/>
                <a:ea typeface="+mn-ea"/>
                <a:cs typeface="+mn-cs"/>
              </a:rPr>
              <a:t>SAAS</a:t>
            </a:r>
          </a:p>
        </p:txBody>
      </p:sp>
      <p:sp>
        <p:nvSpPr>
          <p:cNvPr id="1034" name="Triângulo isósceles 1033">
            <a:extLst>
              <a:ext uri="{FF2B5EF4-FFF2-40B4-BE49-F238E27FC236}">
                <a16:creationId xmlns:a16="http://schemas.microsoft.com/office/drawing/2014/main" id="{0DC10CFF-B998-9DA3-8E6C-03DF5AFA7E33}"/>
              </a:ext>
            </a:extLst>
          </p:cNvPr>
          <p:cNvSpPr/>
          <p:nvPr/>
        </p:nvSpPr>
        <p:spPr>
          <a:xfrm>
            <a:off x="3746048" y="4589157"/>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Retângulo: Cantos Arredondados 61">
            <a:extLst>
              <a:ext uri="{FF2B5EF4-FFF2-40B4-BE49-F238E27FC236}">
                <a16:creationId xmlns:a16="http://schemas.microsoft.com/office/drawing/2014/main" id="{B59D06B8-129D-85B0-E5A2-BCAE76F29732}"/>
              </a:ext>
            </a:extLst>
          </p:cNvPr>
          <p:cNvSpPr/>
          <p:nvPr/>
        </p:nvSpPr>
        <p:spPr>
          <a:xfrm>
            <a:off x="2532752" y="4647932"/>
            <a:ext cx="1275140" cy="124005"/>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ODBC e JDBC</a:t>
            </a:r>
          </a:p>
        </p:txBody>
      </p:sp>
      <p:sp>
        <p:nvSpPr>
          <p:cNvPr id="1035" name="Triângulo isósceles 1034">
            <a:extLst>
              <a:ext uri="{FF2B5EF4-FFF2-40B4-BE49-F238E27FC236}">
                <a16:creationId xmlns:a16="http://schemas.microsoft.com/office/drawing/2014/main" id="{765D5B71-3631-B67D-052A-E1E5C1A2BA89}"/>
              </a:ext>
            </a:extLst>
          </p:cNvPr>
          <p:cNvSpPr/>
          <p:nvPr/>
        </p:nvSpPr>
        <p:spPr>
          <a:xfrm>
            <a:off x="8445953" y="4573399"/>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Retângulo: Cantos Arredondados 49">
            <a:extLst>
              <a:ext uri="{FF2B5EF4-FFF2-40B4-BE49-F238E27FC236}">
                <a16:creationId xmlns:a16="http://schemas.microsoft.com/office/drawing/2014/main" id="{BCE47FD6-D4DE-D738-5B16-8EAACA2BBC8E}"/>
              </a:ext>
            </a:extLst>
          </p:cNvPr>
          <p:cNvSpPr/>
          <p:nvPr/>
        </p:nvSpPr>
        <p:spPr>
          <a:xfrm>
            <a:off x="2932797" y="7172496"/>
            <a:ext cx="1284718" cy="133412"/>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*.TXT, *.CSV, *.XLSX</a:t>
            </a:r>
          </a:p>
        </p:txBody>
      </p:sp>
      <p:sp>
        <p:nvSpPr>
          <p:cNvPr id="1037" name="CaixaDeTexto 1036">
            <a:extLst>
              <a:ext uri="{FF2B5EF4-FFF2-40B4-BE49-F238E27FC236}">
                <a16:creationId xmlns:a16="http://schemas.microsoft.com/office/drawing/2014/main" id="{FDD450F8-56D9-63DB-4ACF-E1D10652E18F}"/>
              </a:ext>
            </a:extLst>
          </p:cNvPr>
          <p:cNvSpPr txBox="1"/>
          <p:nvPr/>
        </p:nvSpPr>
        <p:spPr>
          <a:xfrm>
            <a:off x="7530948" y="4807901"/>
            <a:ext cx="189159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INDUSTRIAL MACHINE</a:t>
            </a:r>
          </a:p>
        </p:txBody>
      </p:sp>
      <p:sp>
        <p:nvSpPr>
          <p:cNvPr id="17" name="Retângulo 16">
            <a:extLst>
              <a:ext uri="{FF2B5EF4-FFF2-40B4-BE49-F238E27FC236}">
                <a16:creationId xmlns:a16="http://schemas.microsoft.com/office/drawing/2014/main" id="{A5D3DC3F-362E-CCF0-CCD4-9075BCD41D58}"/>
              </a:ext>
            </a:extLst>
          </p:cNvPr>
          <p:cNvSpPr/>
          <p:nvPr/>
        </p:nvSpPr>
        <p:spPr>
          <a:xfrm>
            <a:off x="-1524" y="6464936"/>
            <a:ext cx="12192000" cy="39624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prstClr val="black"/>
                </a:solidFill>
                <a:effectLst/>
                <a:uLnTx/>
                <a:uFillTx/>
                <a:latin typeface="Tenorite" panose="00000500000000000000" pitchFamily="2" charset="0"/>
                <a:ea typeface="+mn-ea"/>
                <a:cs typeface="+mn-cs"/>
              </a:rPr>
              <a:t>Solução de </a:t>
            </a:r>
            <a:r>
              <a:rPr kumimoji="0" lang="pt-BR" sz="1050" b="0" i="0" u="none" strike="noStrike" kern="1200" cap="none" spc="0" normalizeH="0" baseline="0" noProof="0" dirty="0" err="1">
                <a:ln>
                  <a:noFill/>
                </a:ln>
                <a:solidFill>
                  <a:prstClr val="black"/>
                </a:solidFill>
                <a:effectLst/>
                <a:uLnTx/>
                <a:uFillTx/>
                <a:latin typeface="Tenorite" panose="00000500000000000000" pitchFamily="2" charset="0"/>
                <a:ea typeface="+mn-ea"/>
                <a:cs typeface="+mn-cs"/>
              </a:rPr>
              <a:t>Lakehouse</a:t>
            </a:r>
            <a:r>
              <a:rPr kumimoji="0" lang="pt-BR" sz="1050" b="0" i="0" u="none" strike="noStrike" kern="1200" cap="none" spc="0" normalizeH="0" baseline="0" noProof="0" dirty="0">
                <a:ln>
                  <a:noFill/>
                </a:ln>
                <a:solidFill>
                  <a:prstClr val="black"/>
                </a:solidFill>
                <a:effectLst/>
                <a:uLnTx/>
                <a:uFillTx/>
                <a:latin typeface="Tenorite" panose="00000500000000000000" pitchFamily="2" charset="0"/>
                <a:ea typeface="+mn-ea"/>
                <a:cs typeface="+mn-cs"/>
              </a:rPr>
              <a:t> em nuvem: </a:t>
            </a:r>
            <a:r>
              <a:rPr kumimoji="0" lang="pt-BR" sz="1050" b="0" i="0" u="none" strike="noStrike" kern="1200" cap="none" spc="0" normalizeH="0" baseline="0" noProof="0" dirty="0">
                <a:ln>
                  <a:noFill/>
                </a:ln>
                <a:solidFill>
                  <a:schemeClr val="accent2">
                    <a:lumMod val="75000"/>
                  </a:schemeClr>
                </a:solidFill>
                <a:effectLst/>
                <a:uLnTx/>
                <a:uFillTx/>
                <a:latin typeface="Tenorite" panose="00000500000000000000" pitchFamily="2" charset="0"/>
                <a:ea typeface="+mn-ea"/>
                <a:cs typeface="+mn-cs"/>
              </a:rPr>
              <a:t>Combina a flexibilidade de armazenamento de um data </a:t>
            </a:r>
            <a:r>
              <a:rPr kumimoji="0" lang="pt-BR" sz="1050" b="0" i="0" u="none" strike="noStrike" kern="1200" cap="none" spc="0" normalizeH="0" baseline="0" noProof="0" dirty="0" err="1">
                <a:ln>
                  <a:noFill/>
                </a:ln>
                <a:solidFill>
                  <a:schemeClr val="accent2">
                    <a:lumMod val="75000"/>
                  </a:schemeClr>
                </a:solidFill>
                <a:effectLst/>
                <a:uLnTx/>
                <a:uFillTx/>
                <a:latin typeface="Tenorite" panose="00000500000000000000" pitchFamily="2" charset="0"/>
                <a:ea typeface="+mn-ea"/>
                <a:cs typeface="+mn-cs"/>
              </a:rPr>
              <a:t>lake</a:t>
            </a:r>
            <a:r>
              <a:rPr kumimoji="0" lang="pt-BR" sz="1050" b="0" i="0" u="none" strike="noStrike" kern="1200" cap="none" spc="0" normalizeH="0" baseline="0" noProof="0" dirty="0">
                <a:ln>
                  <a:noFill/>
                </a:ln>
                <a:solidFill>
                  <a:schemeClr val="accent2">
                    <a:lumMod val="75000"/>
                  </a:schemeClr>
                </a:solidFill>
                <a:effectLst/>
                <a:uLnTx/>
                <a:uFillTx/>
                <a:latin typeface="Tenorite" panose="00000500000000000000" pitchFamily="2" charset="0"/>
                <a:ea typeface="+mn-ea"/>
                <a:cs typeface="+mn-cs"/>
              </a:rPr>
              <a:t> com as capacidades analíticas de alta performance de um data </a:t>
            </a:r>
            <a:r>
              <a:rPr kumimoji="0" lang="pt-BR" sz="1050" b="0" i="0" u="none" strike="noStrike" kern="1200" cap="none" spc="0" normalizeH="0" baseline="0" noProof="0" dirty="0" err="1">
                <a:ln>
                  <a:noFill/>
                </a:ln>
                <a:solidFill>
                  <a:schemeClr val="accent2">
                    <a:lumMod val="75000"/>
                  </a:schemeClr>
                </a:solidFill>
                <a:effectLst/>
                <a:uLnTx/>
                <a:uFillTx/>
                <a:latin typeface="Tenorite" panose="00000500000000000000" pitchFamily="2" charset="0"/>
                <a:ea typeface="+mn-ea"/>
                <a:cs typeface="+mn-cs"/>
              </a:rPr>
              <a:t>warehouse</a:t>
            </a:r>
            <a:r>
              <a:rPr kumimoji="0" lang="pt-BR" sz="1050" b="0" i="0" u="none" strike="noStrike" kern="1200" cap="none" spc="0" normalizeH="0" baseline="0" noProof="0" dirty="0">
                <a:ln>
                  <a:noFill/>
                </a:ln>
                <a:solidFill>
                  <a:schemeClr val="accent2">
                    <a:lumMod val="75000"/>
                  </a:schemeClr>
                </a:solidFill>
                <a:effectLst/>
                <a:uLnTx/>
                <a:uFillTx/>
                <a:latin typeface="Tenorite" panose="00000500000000000000" pitchFamily="2" charset="0"/>
                <a:ea typeface="+mn-ea"/>
                <a:cs typeface="+mn-cs"/>
              </a:rPr>
              <a:t>.</a:t>
            </a:r>
          </a:p>
        </p:txBody>
      </p:sp>
      <p:sp>
        <p:nvSpPr>
          <p:cNvPr id="19" name="Retângulo: Cantos Arredondados 18">
            <a:extLst>
              <a:ext uri="{FF2B5EF4-FFF2-40B4-BE49-F238E27FC236}">
                <a16:creationId xmlns:a16="http://schemas.microsoft.com/office/drawing/2014/main" id="{6CB0FC66-BEC0-1269-6493-BD7BF7AC6B1E}"/>
              </a:ext>
            </a:extLst>
          </p:cNvPr>
          <p:cNvSpPr/>
          <p:nvPr/>
        </p:nvSpPr>
        <p:spPr>
          <a:xfrm>
            <a:off x="9631961" y="577618"/>
            <a:ext cx="2468490" cy="1552397"/>
          </a:xfrm>
          <a:prstGeom prst="roundRect">
            <a:avLst>
              <a:gd name="adj" fmla="val 4006"/>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BI APPLICATIONS</a:t>
            </a:r>
          </a:p>
        </p:txBody>
      </p:sp>
      <p:pic>
        <p:nvPicPr>
          <p:cNvPr id="53" name="Imagem 52">
            <a:extLst>
              <a:ext uri="{FF2B5EF4-FFF2-40B4-BE49-F238E27FC236}">
                <a16:creationId xmlns:a16="http://schemas.microsoft.com/office/drawing/2014/main" id="{381B80D2-DE33-2F53-1E03-9FE50FFA76B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5926" b="94370" l="10000" r="90000">
                        <a14:foregroundMark x1="20333" y1="29778" x2="26667" y2="47704"/>
                        <a14:foregroundMark x1="35083" y1="18815" x2="57667" y2="12296"/>
                        <a14:foregroundMark x1="59500" y1="6074" x2="71667" y2="37778"/>
                        <a14:foregroundMark x1="71667" y1="37778" x2="74250" y2="59852"/>
                        <a14:foregroundMark x1="74250" y1="59852" x2="74000" y2="66519"/>
                        <a14:foregroundMark x1="33750" y1="93481" x2="46417" y2="94370"/>
                      </a14:backgroundRemoval>
                    </a14:imgEffect>
                  </a14:imgLayer>
                </a14:imgProps>
              </a:ext>
            </a:extLst>
          </a:blip>
          <a:srcRect l="15281" r="19296"/>
          <a:stretch/>
        </p:blipFill>
        <p:spPr>
          <a:xfrm>
            <a:off x="10176816" y="885013"/>
            <a:ext cx="1290089" cy="1109206"/>
          </a:xfrm>
          <a:prstGeom prst="rect">
            <a:avLst/>
          </a:prstGeom>
        </p:spPr>
      </p:pic>
      <p:sp>
        <p:nvSpPr>
          <p:cNvPr id="20" name="Triângulo isósceles 19">
            <a:extLst>
              <a:ext uri="{FF2B5EF4-FFF2-40B4-BE49-F238E27FC236}">
                <a16:creationId xmlns:a16="http://schemas.microsoft.com/office/drawing/2014/main" id="{B7017FA1-736E-8190-D17D-DA2CB0E0E0B4}"/>
              </a:ext>
            </a:extLst>
          </p:cNvPr>
          <p:cNvSpPr/>
          <p:nvPr/>
        </p:nvSpPr>
        <p:spPr>
          <a:xfrm rot="5400000" flipV="1">
            <a:off x="9072929" y="1253137"/>
            <a:ext cx="699218" cy="270561"/>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Elipse 29">
            <a:extLst>
              <a:ext uri="{FF2B5EF4-FFF2-40B4-BE49-F238E27FC236}">
                <a16:creationId xmlns:a16="http://schemas.microsoft.com/office/drawing/2014/main" id="{EF460D3A-35A7-D7F8-5127-FB6594C2070B}"/>
              </a:ext>
            </a:extLst>
          </p:cNvPr>
          <p:cNvSpPr/>
          <p:nvPr/>
        </p:nvSpPr>
        <p:spPr>
          <a:xfrm>
            <a:off x="52391" y="5445288"/>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1</a:t>
            </a:r>
          </a:p>
        </p:txBody>
      </p:sp>
      <p:sp>
        <p:nvSpPr>
          <p:cNvPr id="32" name="Elipse 31">
            <a:extLst>
              <a:ext uri="{FF2B5EF4-FFF2-40B4-BE49-F238E27FC236}">
                <a16:creationId xmlns:a16="http://schemas.microsoft.com/office/drawing/2014/main" id="{36E8B4B9-7D1B-8C09-1FF1-98D01F74D4DE}"/>
              </a:ext>
            </a:extLst>
          </p:cNvPr>
          <p:cNvSpPr/>
          <p:nvPr/>
        </p:nvSpPr>
        <p:spPr>
          <a:xfrm>
            <a:off x="49604" y="4214755"/>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2</a:t>
            </a:r>
          </a:p>
        </p:txBody>
      </p:sp>
      <p:sp>
        <p:nvSpPr>
          <p:cNvPr id="39" name="Elipse 38">
            <a:extLst>
              <a:ext uri="{FF2B5EF4-FFF2-40B4-BE49-F238E27FC236}">
                <a16:creationId xmlns:a16="http://schemas.microsoft.com/office/drawing/2014/main" id="{D0A667E6-9E57-3005-454C-6307C678FF93}"/>
              </a:ext>
            </a:extLst>
          </p:cNvPr>
          <p:cNvSpPr/>
          <p:nvPr/>
        </p:nvSpPr>
        <p:spPr>
          <a:xfrm>
            <a:off x="3613923" y="1184856"/>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44546A">
                    <a:lumMod val="50000"/>
                  </a:srgbClr>
                </a:solidFill>
                <a:effectLst/>
                <a:uLnTx/>
                <a:uFillTx/>
                <a:latin typeface="Aptos" panose="02110004020202020204"/>
                <a:ea typeface="+mn-ea"/>
                <a:cs typeface="+mn-cs"/>
              </a:rPr>
              <a:t>4</a:t>
            </a:r>
          </a:p>
        </p:txBody>
      </p:sp>
      <p:pic>
        <p:nvPicPr>
          <p:cNvPr id="63" name="Picture 6" descr="Progress Bar Icon Png #16174 - Free Icons Library">
            <a:extLst>
              <a:ext uri="{FF2B5EF4-FFF2-40B4-BE49-F238E27FC236}">
                <a16:creationId xmlns:a16="http://schemas.microsoft.com/office/drawing/2014/main" id="{2073E36A-7848-694A-9C72-FD15426AA5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20386" y="2176410"/>
            <a:ext cx="445490" cy="5489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Progress Bar Icon Png #16174 - Free Icons Library">
            <a:extLst>
              <a:ext uri="{FF2B5EF4-FFF2-40B4-BE49-F238E27FC236}">
                <a16:creationId xmlns:a16="http://schemas.microsoft.com/office/drawing/2014/main" id="{1B97AE12-8AF9-6B09-5251-D6E36B4590B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509736" y="2152853"/>
            <a:ext cx="445490" cy="548959"/>
          </a:xfrm>
          <a:prstGeom prst="rect">
            <a:avLst/>
          </a:prstGeom>
          <a:noFill/>
          <a:extLst>
            <a:ext uri="{909E8E84-426E-40DD-AFC4-6F175D3DCCD1}">
              <a14:hiddenFill xmlns:a14="http://schemas.microsoft.com/office/drawing/2010/main">
                <a:solidFill>
                  <a:srgbClr val="FFFFFF"/>
                </a:solidFill>
              </a14:hiddenFill>
            </a:ext>
          </a:extLst>
        </p:spPr>
      </p:pic>
      <p:sp>
        <p:nvSpPr>
          <p:cNvPr id="1038" name="CaixaDeTexto 1037">
            <a:extLst>
              <a:ext uri="{FF2B5EF4-FFF2-40B4-BE49-F238E27FC236}">
                <a16:creationId xmlns:a16="http://schemas.microsoft.com/office/drawing/2014/main" id="{1CB352D0-0F2B-54D7-C7A3-1A37EF0DF1B9}"/>
              </a:ext>
            </a:extLst>
          </p:cNvPr>
          <p:cNvSpPr txBox="1"/>
          <p:nvPr/>
        </p:nvSpPr>
        <p:spPr>
          <a:xfrm>
            <a:off x="11456756" y="2481808"/>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sp>
        <p:nvSpPr>
          <p:cNvPr id="1040" name="CaixaDeTexto 1039">
            <a:extLst>
              <a:ext uri="{FF2B5EF4-FFF2-40B4-BE49-F238E27FC236}">
                <a16:creationId xmlns:a16="http://schemas.microsoft.com/office/drawing/2014/main" id="{828B3EAA-B785-B19E-6801-459CC88EDE4F}"/>
              </a:ext>
            </a:extLst>
          </p:cNvPr>
          <p:cNvSpPr txBox="1"/>
          <p:nvPr/>
        </p:nvSpPr>
        <p:spPr>
          <a:xfrm>
            <a:off x="7675952" y="2486631"/>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sp>
        <p:nvSpPr>
          <p:cNvPr id="21" name="CaixaDeTexto 20">
            <a:extLst>
              <a:ext uri="{FF2B5EF4-FFF2-40B4-BE49-F238E27FC236}">
                <a16:creationId xmlns:a16="http://schemas.microsoft.com/office/drawing/2014/main" id="{E6547D66-214C-F114-85C6-D197E2F0D950}"/>
              </a:ext>
            </a:extLst>
          </p:cNvPr>
          <p:cNvSpPr txBox="1"/>
          <p:nvPr/>
        </p:nvSpPr>
        <p:spPr>
          <a:xfrm>
            <a:off x="5158800" y="2142507"/>
            <a:ext cx="383463" cy="302538"/>
          </a:xfrm>
          <a:prstGeom prst="irregularSeal1">
            <a:avLst/>
          </a:prstGeom>
          <a:solidFill>
            <a:srgbClr val="C00000"/>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1" u="none" strike="noStrike" kern="1200" cap="none" spc="0" normalizeH="0" baseline="0" noProof="0">
                <a:ln>
                  <a:noFill/>
                </a:ln>
                <a:solidFill>
                  <a:prstClr val="white"/>
                </a:solidFill>
                <a:effectLst/>
                <a:uLnTx/>
                <a:uFillTx/>
                <a:latin typeface="Aptos" panose="02110004020202020204"/>
                <a:ea typeface="+mn-ea"/>
                <a:cs typeface="+mn-cs"/>
              </a:rPr>
              <a:t>New</a:t>
            </a:r>
          </a:p>
        </p:txBody>
      </p:sp>
      <p:pic>
        <p:nvPicPr>
          <p:cNvPr id="1050" name="Picture 6" descr="Progress Bar Icon Png #16174 - Free Icons Library">
            <a:extLst>
              <a:ext uri="{FF2B5EF4-FFF2-40B4-BE49-F238E27FC236}">
                <a16:creationId xmlns:a16="http://schemas.microsoft.com/office/drawing/2014/main" id="{F97D2571-FEA9-1160-D927-3B9593551F7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621144" y="410474"/>
            <a:ext cx="445490" cy="548959"/>
          </a:xfrm>
          <a:prstGeom prst="rect">
            <a:avLst/>
          </a:prstGeom>
          <a:noFill/>
          <a:extLst>
            <a:ext uri="{909E8E84-426E-40DD-AFC4-6F175D3DCCD1}">
              <a14:hiddenFill xmlns:a14="http://schemas.microsoft.com/office/drawing/2010/main">
                <a:solidFill>
                  <a:srgbClr val="FFFFFF"/>
                </a:solidFill>
              </a14:hiddenFill>
            </a:ext>
          </a:extLst>
        </p:spPr>
      </p:pic>
      <p:sp>
        <p:nvSpPr>
          <p:cNvPr id="1051" name="CaixaDeTexto 1050">
            <a:extLst>
              <a:ext uri="{FF2B5EF4-FFF2-40B4-BE49-F238E27FC236}">
                <a16:creationId xmlns:a16="http://schemas.microsoft.com/office/drawing/2014/main" id="{38A0E22C-0407-1CFD-C6D3-CF0F08B58E5C}"/>
              </a:ext>
            </a:extLst>
          </p:cNvPr>
          <p:cNvSpPr txBox="1"/>
          <p:nvPr/>
        </p:nvSpPr>
        <p:spPr>
          <a:xfrm>
            <a:off x="11568164" y="739429"/>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pic>
        <p:nvPicPr>
          <p:cNvPr id="459" name="hspLogo" descr="selo B">
            <a:extLst>
              <a:ext uri="{FF2B5EF4-FFF2-40B4-BE49-F238E27FC236}">
                <a16:creationId xmlns:a16="http://schemas.microsoft.com/office/drawing/2014/main" id="{A9D719C2-9B5F-4681-FD8D-3D176C5833D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8099" y="94341"/>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460" name="Retângulo 459">
            <a:extLst>
              <a:ext uri="{FF2B5EF4-FFF2-40B4-BE49-F238E27FC236}">
                <a16:creationId xmlns:a16="http://schemas.microsoft.com/office/drawing/2014/main" id="{63867461-597A-3568-1EE6-BCA1921CF9A3}"/>
              </a:ext>
            </a:extLst>
          </p:cNvPr>
          <p:cNvSpPr/>
          <p:nvPr/>
        </p:nvSpPr>
        <p:spPr>
          <a:xfrm>
            <a:off x="561732" y="86326"/>
            <a:ext cx="11644132" cy="3284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dirty="0"/>
              <a:t>Aplicações de Monitoramento  -  </a:t>
            </a:r>
            <a:r>
              <a:rPr lang="pt-BR" b="1" dirty="0">
                <a:solidFill>
                  <a:srgbClr val="FFC000"/>
                </a:solidFill>
              </a:rPr>
              <a:t>Nova Situação Proposta </a:t>
            </a:r>
            <a:endParaRPr lang="pt-BR" b="1" u="sng" dirty="0">
              <a:solidFill>
                <a:srgbClr val="FFC000"/>
              </a:solidFill>
            </a:endParaRPr>
          </a:p>
        </p:txBody>
      </p:sp>
      <p:pic>
        <p:nvPicPr>
          <p:cNvPr id="26" name="Imagem 25">
            <a:extLst>
              <a:ext uri="{FF2B5EF4-FFF2-40B4-BE49-F238E27FC236}">
                <a16:creationId xmlns:a16="http://schemas.microsoft.com/office/drawing/2014/main" id="{0A45B9BB-E2A5-F6F2-6007-3504899711CB}"/>
              </a:ext>
            </a:extLst>
          </p:cNvPr>
          <p:cNvPicPr>
            <a:picLocks noChangeAspect="1"/>
          </p:cNvPicPr>
          <p:nvPr/>
        </p:nvPicPr>
        <p:blipFill>
          <a:blip r:embed="rId18"/>
          <a:stretch>
            <a:fillRect/>
          </a:stretch>
        </p:blipFill>
        <p:spPr>
          <a:xfrm>
            <a:off x="6216969" y="3201713"/>
            <a:ext cx="1150168" cy="643751"/>
          </a:xfrm>
          <a:prstGeom prst="rect">
            <a:avLst/>
          </a:prstGeom>
        </p:spPr>
      </p:pic>
      <p:pic>
        <p:nvPicPr>
          <p:cNvPr id="48" name="Imagem 47">
            <a:extLst>
              <a:ext uri="{FF2B5EF4-FFF2-40B4-BE49-F238E27FC236}">
                <a16:creationId xmlns:a16="http://schemas.microsoft.com/office/drawing/2014/main" id="{6AA93A67-0E5E-ED43-ECF8-A0D63A35F316}"/>
              </a:ext>
            </a:extLst>
          </p:cNvPr>
          <p:cNvPicPr>
            <a:picLocks noChangeAspect="1"/>
          </p:cNvPicPr>
          <p:nvPr/>
        </p:nvPicPr>
        <p:blipFill>
          <a:blip r:embed="rId18"/>
          <a:stretch>
            <a:fillRect/>
          </a:stretch>
        </p:blipFill>
        <p:spPr>
          <a:xfrm>
            <a:off x="5679353" y="4195040"/>
            <a:ext cx="972453" cy="357188"/>
          </a:xfrm>
          <a:prstGeom prst="rect">
            <a:avLst/>
          </a:prstGeom>
        </p:spPr>
      </p:pic>
      <p:sp>
        <p:nvSpPr>
          <p:cNvPr id="55" name="Retângulo: Cantos Arredondados 54">
            <a:extLst>
              <a:ext uri="{FF2B5EF4-FFF2-40B4-BE49-F238E27FC236}">
                <a16:creationId xmlns:a16="http://schemas.microsoft.com/office/drawing/2014/main" id="{7C276859-A888-0DCA-2292-F19BD462A080}"/>
              </a:ext>
            </a:extLst>
          </p:cNvPr>
          <p:cNvSpPr/>
          <p:nvPr/>
        </p:nvSpPr>
        <p:spPr>
          <a:xfrm>
            <a:off x="9135902" y="4648030"/>
            <a:ext cx="1275140" cy="124005"/>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a:t>
            </a:r>
          </a:p>
        </p:txBody>
      </p:sp>
      <p:sp>
        <p:nvSpPr>
          <p:cNvPr id="14" name="Retângulo 13">
            <a:extLst>
              <a:ext uri="{FF2B5EF4-FFF2-40B4-BE49-F238E27FC236}">
                <a16:creationId xmlns:a16="http://schemas.microsoft.com/office/drawing/2014/main" id="{84019A9F-1D8D-426B-9490-2A2C2D9FA0FE}"/>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7" name="Imagem 46">
            <a:extLst>
              <a:ext uri="{FF2B5EF4-FFF2-40B4-BE49-F238E27FC236}">
                <a16:creationId xmlns:a16="http://schemas.microsoft.com/office/drawing/2014/main" id="{D8B872F3-86B8-19A3-1AB3-2FB473BE9226}"/>
              </a:ext>
            </a:extLst>
          </p:cNvPr>
          <p:cNvPicPr>
            <a:picLocks noChangeAspect="1"/>
          </p:cNvPicPr>
          <p:nvPr/>
        </p:nvPicPr>
        <p:blipFill>
          <a:blip r:embed="rId19"/>
          <a:stretch>
            <a:fillRect/>
          </a:stretch>
        </p:blipFill>
        <p:spPr>
          <a:xfrm>
            <a:off x="6687093" y="2733230"/>
            <a:ext cx="671129" cy="666878"/>
          </a:xfrm>
          <a:prstGeom prst="rect">
            <a:avLst/>
          </a:prstGeom>
        </p:spPr>
      </p:pic>
      <p:sp>
        <p:nvSpPr>
          <p:cNvPr id="34" name="Elipse 33">
            <a:extLst>
              <a:ext uri="{FF2B5EF4-FFF2-40B4-BE49-F238E27FC236}">
                <a16:creationId xmlns:a16="http://schemas.microsoft.com/office/drawing/2014/main" id="{612C3277-0444-55F0-70C7-7A18268D89D5}"/>
              </a:ext>
            </a:extLst>
          </p:cNvPr>
          <p:cNvSpPr/>
          <p:nvPr/>
        </p:nvSpPr>
        <p:spPr>
          <a:xfrm>
            <a:off x="4959374" y="3035441"/>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3</a:t>
            </a:r>
          </a:p>
        </p:txBody>
      </p:sp>
      <p:sp>
        <p:nvSpPr>
          <p:cNvPr id="61" name="CaixaDeTexto 60">
            <a:extLst>
              <a:ext uri="{FF2B5EF4-FFF2-40B4-BE49-F238E27FC236}">
                <a16:creationId xmlns:a16="http://schemas.microsoft.com/office/drawing/2014/main" id="{95BB8458-96DE-D454-2D69-627D89346DC7}"/>
              </a:ext>
            </a:extLst>
          </p:cNvPr>
          <p:cNvSpPr txBox="1"/>
          <p:nvPr/>
        </p:nvSpPr>
        <p:spPr>
          <a:xfrm>
            <a:off x="6651807" y="4112935"/>
            <a:ext cx="1291324" cy="307777"/>
          </a:xfrm>
          <a:prstGeom prst="rect">
            <a:avLst/>
          </a:prstGeom>
          <a:noFill/>
        </p:spPr>
        <p:txBody>
          <a:bodyPr wrap="square">
            <a:spAutoFit/>
          </a:bodyPr>
          <a:lstStyle/>
          <a:p>
            <a:r>
              <a:rPr kumimoji="0" lang="pt-BR" sz="1400" b="1" i="0" u="sng" strike="noStrike" kern="1200" cap="none" spc="0" normalizeH="0" baseline="0" noProof="0" dirty="0">
                <a:ln>
                  <a:noFill/>
                </a:ln>
                <a:solidFill>
                  <a:prstClr val="black"/>
                </a:solidFill>
                <a:effectLst/>
                <a:highlight>
                  <a:srgbClr val="00FFFF"/>
                </a:highlight>
                <a:uLnTx/>
                <a:uFillTx/>
                <a:latin typeface="Tenorite" panose="00000500000000000000" pitchFamily="2" charset="0"/>
                <a:ea typeface="+mn-ea"/>
                <a:cs typeface="+mn-cs"/>
              </a:rPr>
              <a:t>CLOUD</a:t>
            </a:r>
            <a:endParaRPr lang="pt-BR" sz="1400" dirty="0"/>
          </a:p>
        </p:txBody>
      </p:sp>
    </p:spTree>
    <p:extLst>
      <p:ext uri="{BB962C8B-B14F-4D97-AF65-F5344CB8AC3E}">
        <p14:creationId xmlns:p14="http://schemas.microsoft.com/office/powerpoint/2010/main" val="23198698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8"/>
                                        </p:tgtEl>
                                        <p:attrNameLst>
                                          <p:attrName>style.visibility</p:attrName>
                                        </p:attrNameLst>
                                      </p:cBhvr>
                                      <p:to>
                                        <p:strVal val="visible"/>
                                      </p:to>
                                    </p:set>
                                    <p:animEffect transition="in" filter="fade">
                                      <p:cBhvr>
                                        <p:cTn id="13" dur="500"/>
                                        <p:tgtEl>
                                          <p:spTgt spid="10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0"/>
                                        </p:tgtEl>
                                        <p:attrNameLst>
                                          <p:attrName>style.visibility</p:attrName>
                                        </p:attrNameLst>
                                      </p:cBhvr>
                                      <p:to>
                                        <p:strVal val="visible"/>
                                      </p:to>
                                    </p:set>
                                    <p:animEffect transition="in" filter="fade">
                                      <p:cBhvr>
                                        <p:cTn id="16" dur="500"/>
                                        <p:tgtEl>
                                          <p:spTgt spid="1040"/>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1"/>
                                        </p:tgtEl>
                                        <p:attrNameLst>
                                          <p:attrName>style.visibility</p:attrName>
                                        </p:attrNameLst>
                                      </p:cBhvr>
                                      <p:to>
                                        <p:strVal val="visible"/>
                                      </p:to>
                                    </p:set>
                                    <p:animEffect transition="in" filter="fade">
                                      <p:cBhvr>
                                        <p:cTn id="25" dur="500"/>
                                        <p:tgtEl>
                                          <p:spTgt spid="1051"/>
                                        </p:tgtEl>
                                      </p:cBhvr>
                                    </p:animEffect>
                                  </p:childTnLst>
                                </p:cTn>
                              </p:par>
                              <p:par>
                                <p:cTn id="26" presetID="10" presetClass="entr" presetSubtype="0" fill="hold" nodeType="withEffect">
                                  <p:stCondLst>
                                    <p:cond delay="0"/>
                                  </p:stCondLst>
                                  <p:childTnLst>
                                    <p:set>
                                      <p:cBhvr>
                                        <p:cTn id="27" dur="1" fill="hold">
                                          <p:stCondLst>
                                            <p:cond delay="0"/>
                                          </p:stCondLst>
                                        </p:cTn>
                                        <p:tgtEl>
                                          <p:spTgt spid="1050"/>
                                        </p:tgtEl>
                                        <p:attrNameLst>
                                          <p:attrName>style.visibility</p:attrName>
                                        </p:attrNameLst>
                                      </p:cBhvr>
                                      <p:to>
                                        <p:strVal val="visible"/>
                                      </p:to>
                                    </p:set>
                                    <p:animEffect transition="in" filter="fade">
                                      <p:cBhvr>
                                        <p:cTn id="28" dur="500"/>
                                        <p:tgtEl>
                                          <p:spTgt spid="1050"/>
                                        </p:tgtEl>
                                      </p:cBhvr>
                                    </p:animEffect>
                                  </p:childTnLst>
                                </p:cTn>
                              </p:par>
                              <p:par>
                                <p:cTn id="29" presetID="2" presetClass="entr" presetSubtype="8" fill="remove"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20000" fill="hold"/>
                                        <p:tgtEl>
                                          <p:spTgt spid="14"/>
                                        </p:tgtEl>
                                        <p:attrNameLst>
                                          <p:attrName>ppt_x</p:attrName>
                                        </p:attrNameLst>
                                      </p:cBhvr>
                                      <p:tavLst>
                                        <p:tav tm="0">
                                          <p:val>
                                            <p:strVal val="0-#ppt_w/2"/>
                                          </p:val>
                                        </p:tav>
                                        <p:tav tm="100000">
                                          <p:val>
                                            <p:strVal val="#ppt_x"/>
                                          </p:val>
                                        </p:tav>
                                      </p:tavLst>
                                    </p:anim>
                                    <p:anim calcmode="lin" valueType="num">
                                      <p:cBhvr additive="base">
                                        <p:cTn id="32" dur="120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38" grpId="0"/>
      <p:bldP spid="1040" grpId="0"/>
      <p:bldP spid="21" grpId="0" animBg="1"/>
      <p:bldP spid="1051" grpId="0"/>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xtTitle" hidden="1">
            <a:extLst>
              <a:ext uri="{FF2B5EF4-FFF2-40B4-BE49-F238E27FC236}">
                <a16:creationId xmlns:a16="http://schemas.microsoft.com/office/drawing/2014/main" id="{ECF3F2E5-7F0A-2C23-E3F8-1E6DA29BA1EF}"/>
              </a:ext>
            </a:extLst>
          </p:cNvPr>
          <p:cNvSpPr txBox="1"/>
          <p:nvPr/>
        </p:nvSpPr>
        <p:spPr>
          <a:xfrm>
            <a:off x="635000" y="444500"/>
            <a:ext cx="3810000" cy="369332"/>
          </a:xfrm>
          <a:prstGeom prst="rect">
            <a:avLst/>
          </a:prstGeom>
          <a:noFill/>
        </p:spPr>
        <p:txBody>
          <a:bodyPr vert="horz" rtlCol="0">
            <a:spAutoFit/>
          </a:bodyPr>
          <a:lstStyle/>
          <a:p>
            <a:r>
              <a:rPr lang="pt-BR"/>
              <a:t>Introduction</a:t>
            </a:r>
          </a:p>
        </p:txBody>
      </p:sp>
      <p:sp>
        <p:nvSpPr>
          <p:cNvPr id="5" name="txtSubtitle" hidden="1">
            <a:extLst>
              <a:ext uri="{FF2B5EF4-FFF2-40B4-BE49-F238E27FC236}">
                <a16:creationId xmlns:a16="http://schemas.microsoft.com/office/drawing/2014/main" id="{4A21DAC1-23F9-CC76-1F8E-3E0EDEBE756A}"/>
              </a:ext>
            </a:extLst>
          </p:cNvPr>
          <p:cNvSpPr txBox="1"/>
          <p:nvPr/>
        </p:nvSpPr>
        <p:spPr>
          <a:xfrm>
            <a:off x="4445000" y="444500"/>
            <a:ext cx="3810000" cy="369332"/>
          </a:xfrm>
          <a:prstGeom prst="rect">
            <a:avLst/>
          </a:prstGeom>
          <a:noFill/>
        </p:spPr>
        <p:txBody>
          <a:bodyPr vert="horz" rtlCol="0">
            <a:spAutoFit/>
          </a:bodyPr>
          <a:lstStyle/>
          <a:p>
            <a:r>
              <a:rPr lang="pt-BR"/>
              <a:t>Big Picture</a:t>
            </a:r>
          </a:p>
        </p:txBody>
      </p:sp>
      <p:sp>
        <p:nvSpPr>
          <p:cNvPr id="281" name="Retângulo: Cantos Arredondados 280">
            <a:extLst>
              <a:ext uri="{FF2B5EF4-FFF2-40B4-BE49-F238E27FC236}">
                <a16:creationId xmlns:a16="http://schemas.microsoft.com/office/drawing/2014/main" id="{3154B42D-D346-3B2C-8F9C-BCB211A4251F}"/>
              </a:ext>
            </a:extLst>
          </p:cNvPr>
          <p:cNvSpPr/>
          <p:nvPr/>
        </p:nvSpPr>
        <p:spPr>
          <a:xfrm>
            <a:off x="38099" y="1518053"/>
            <a:ext cx="12090399" cy="4588108"/>
          </a:xfrm>
          <a:prstGeom prst="roundRect">
            <a:avLst>
              <a:gd name="adj" fmla="val 6250"/>
            </a:avLst>
          </a:prstGeom>
          <a:solidFill>
            <a:srgbClr val="FFEBEB"/>
          </a:solidFill>
          <a:ln w="12700" cap="flat" cmpd="sng" algn="ctr">
            <a:solidFill>
              <a:sysClr val="window" lastClr="FFFFFF">
                <a:lumMod val="50000"/>
              </a:sys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82" name="Retângulo: Cantos Arredondados 281">
            <a:extLst>
              <a:ext uri="{FF2B5EF4-FFF2-40B4-BE49-F238E27FC236}">
                <a16:creationId xmlns:a16="http://schemas.microsoft.com/office/drawing/2014/main" id="{EBE9058B-DFCA-A71E-E50F-ED43781FAF07}"/>
              </a:ext>
            </a:extLst>
          </p:cNvPr>
          <p:cNvSpPr/>
          <p:nvPr/>
        </p:nvSpPr>
        <p:spPr>
          <a:xfrm>
            <a:off x="8919817" y="1600658"/>
            <a:ext cx="1398705" cy="4274743"/>
          </a:xfrm>
          <a:prstGeom prst="roundRect">
            <a:avLst/>
          </a:prstGeom>
          <a:solidFill>
            <a:srgbClr val="FFEBFF"/>
          </a:solidFill>
          <a:ln w="12700" cap="flat" cmpd="sng" algn="ctr">
            <a:solidFill>
              <a:sysClr val="window" lastClr="FFFFFF">
                <a:lumMod val="50000"/>
              </a:sysClr>
            </a:solidFill>
            <a:prstDash val="solid"/>
          </a:ln>
          <a:effectLst/>
        </p:spPr>
        <p:txBody>
          <a:bodyPr lIns="0" tIns="0" rIns="0" bIns="0"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prstClr val="black"/>
              </a:solidFill>
              <a:effectLst/>
              <a:uLnTx/>
              <a:uFillTx/>
              <a:latin typeface="Calibri"/>
              <a:ea typeface="+mn-ea"/>
              <a:cs typeface="+mn-cs"/>
            </a:endParaRPr>
          </a:p>
        </p:txBody>
      </p:sp>
      <p:sp>
        <p:nvSpPr>
          <p:cNvPr id="283" name="Retângulo: Cantos Arredondados 282">
            <a:extLst>
              <a:ext uri="{FF2B5EF4-FFF2-40B4-BE49-F238E27FC236}">
                <a16:creationId xmlns:a16="http://schemas.microsoft.com/office/drawing/2014/main" id="{7FF59FED-D667-5B34-C7F1-40E07F7ACA51}"/>
              </a:ext>
            </a:extLst>
          </p:cNvPr>
          <p:cNvSpPr/>
          <p:nvPr/>
        </p:nvSpPr>
        <p:spPr>
          <a:xfrm>
            <a:off x="139489" y="1564943"/>
            <a:ext cx="1326812" cy="4355835"/>
          </a:xfrm>
          <a:prstGeom prst="roundRect">
            <a:avLst/>
          </a:prstGeom>
          <a:solidFill>
            <a:sysClr val="window" lastClr="FFFFFF">
              <a:lumMod val="95000"/>
            </a:sysClr>
          </a:solidFill>
          <a:ln w="12700" cap="flat" cmpd="sng" algn="ctr">
            <a:solidFill>
              <a:sysClr val="window" lastClr="FFFFFF">
                <a:lumMod val="50000"/>
              </a:sysClr>
            </a:solidFill>
            <a:prstDash val="solid"/>
          </a:ln>
          <a:effectLst/>
        </p:spPr>
        <p:txBody>
          <a:bodyPr lIns="0" tIns="0" rIns="0" bIns="0"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prstClr val="black"/>
              </a:solidFill>
              <a:effectLst/>
              <a:uLnTx/>
              <a:uFillTx/>
              <a:latin typeface="Calibri"/>
              <a:ea typeface="+mn-ea"/>
              <a:cs typeface="+mn-cs"/>
            </a:endParaRPr>
          </a:p>
        </p:txBody>
      </p:sp>
      <p:sp>
        <p:nvSpPr>
          <p:cNvPr id="284" name="Retângulo: Cantos Arredondados 283">
            <a:extLst>
              <a:ext uri="{FF2B5EF4-FFF2-40B4-BE49-F238E27FC236}">
                <a16:creationId xmlns:a16="http://schemas.microsoft.com/office/drawing/2014/main" id="{0303A7A9-E455-D474-A1FF-3BB1ADE1E391}"/>
              </a:ext>
            </a:extLst>
          </p:cNvPr>
          <p:cNvSpPr/>
          <p:nvPr/>
        </p:nvSpPr>
        <p:spPr>
          <a:xfrm>
            <a:off x="1717518" y="1570706"/>
            <a:ext cx="2059560" cy="4317358"/>
          </a:xfrm>
          <a:prstGeom prst="roundRect">
            <a:avLst/>
          </a:prstGeom>
          <a:solidFill>
            <a:srgbClr val="F79646">
              <a:lumMod val="40000"/>
              <a:lumOff val="60000"/>
            </a:srgbClr>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sp>
        <p:nvSpPr>
          <p:cNvPr id="285" name="Retângulo: Cantos Arredondados 284">
            <a:extLst>
              <a:ext uri="{FF2B5EF4-FFF2-40B4-BE49-F238E27FC236}">
                <a16:creationId xmlns:a16="http://schemas.microsoft.com/office/drawing/2014/main" id="{029743E9-EFF3-E668-53FA-18183ECC6F39}"/>
              </a:ext>
            </a:extLst>
          </p:cNvPr>
          <p:cNvSpPr/>
          <p:nvPr/>
        </p:nvSpPr>
        <p:spPr>
          <a:xfrm>
            <a:off x="1822297" y="1694936"/>
            <a:ext cx="1840189" cy="1218024"/>
          </a:xfrm>
          <a:prstGeom prst="roundRect">
            <a:avLst/>
          </a:prstGeom>
          <a:solidFill>
            <a:sysClr val="window" lastClr="FFFFFF">
              <a:lumMod val="95000"/>
            </a:sysClr>
          </a:solidFill>
          <a:ln w="12700" cap="flat" cmpd="sng" algn="ctr">
            <a:solidFill>
              <a:sysClr val="window" lastClr="FFFFFF">
                <a:lumMod val="50000"/>
              </a:sysClr>
            </a:solidFill>
            <a:prstDash val="solid"/>
          </a:ln>
          <a:effectLst/>
        </p:spPr>
        <p:txBody>
          <a:bodyPr lIns="0" tIns="0" rIns="0" bIns="0"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a:ea typeface="+mn-ea"/>
                <a:cs typeface="+mn-cs"/>
              </a:rPr>
              <a:t>External</a:t>
            </a:r>
          </a:p>
        </p:txBody>
      </p:sp>
      <p:pic>
        <p:nvPicPr>
          <p:cNvPr id="286" name="Picture 16" descr="Tudo sobre Salesforce - História e Notícias - Canaltech">
            <a:extLst>
              <a:ext uri="{FF2B5EF4-FFF2-40B4-BE49-F238E27FC236}">
                <a16:creationId xmlns:a16="http://schemas.microsoft.com/office/drawing/2014/main" id="{02F3540B-74C7-6D54-0FBA-A0BD1B275EC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43482" y="4441217"/>
            <a:ext cx="504000" cy="504000"/>
          </a:xfrm>
          <a:prstGeom prst="ellipse">
            <a:avLst/>
          </a:prstGeom>
          <a:noFill/>
          <a:ln w="12700">
            <a:solidFill>
              <a:sysClr val="window" lastClr="FFFFFF">
                <a:lumMod val="50000"/>
              </a:sys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7" name="Picture 18" descr="Fenabrave | São Paulo SP">
            <a:extLst>
              <a:ext uri="{FF2B5EF4-FFF2-40B4-BE49-F238E27FC236}">
                <a16:creationId xmlns:a16="http://schemas.microsoft.com/office/drawing/2014/main" id="{D112F4F3-5A93-4504-CBFA-9DD7EAD399C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099923" y="2058875"/>
            <a:ext cx="504000" cy="504000"/>
          </a:xfrm>
          <a:prstGeom prst="ellipse">
            <a:avLst/>
          </a:prstGeom>
          <a:noFill/>
          <a:ln w="12700">
            <a:solidFill>
              <a:sysClr val="window" lastClr="FFFFFF">
                <a:lumMod val="50000"/>
              </a:sys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8" name="Picture 26" descr="gov.br - Apps on Google Play">
            <a:extLst>
              <a:ext uri="{FF2B5EF4-FFF2-40B4-BE49-F238E27FC236}">
                <a16:creationId xmlns:a16="http://schemas.microsoft.com/office/drawing/2014/main" id="{DB8F0D72-28FF-47D9-C9BC-7C7441C0C79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499049" y="2046897"/>
            <a:ext cx="504000" cy="504000"/>
          </a:xfrm>
          <a:prstGeom prst="ellipse">
            <a:avLst/>
          </a:prstGeom>
          <a:noFill/>
          <a:ln w="12700">
            <a:solidFill>
              <a:sysClr val="window" lastClr="FFFFFF">
                <a:lumMod val="50000"/>
              </a:sys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9" name="Picture 2">
            <a:extLst>
              <a:ext uri="{FF2B5EF4-FFF2-40B4-BE49-F238E27FC236}">
                <a16:creationId xmlns:a16="http://schemas.microsoft.com/office/drawing/2014/main" id="{999F0F42-33B5-97F0-0069-38951C18DD9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24242" b="-24242"/>
          <a:stretch/>
        </p:blipFill>
        <p:spPr bwMode="auto">
          <a:xfrm>
            <a:off x="2878269" y="5051268"/>
            <a:ext cx="504000" cy="504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sp>
        <p:nvSpPr>
          <p:cNvPr id="290" name="Retângulo: Cantos Arredondados 289">
            <a:extLst>
              <a:ext uri="{FF2B5EF4-FFF2-40B4-BE49-F238E27FC236}">
                <a16:creationId xmlns:a16="http://schemas.microsoft.com/office/drawing/2014/main" id="{924A6FF5-6EE2-C3A1-1762-C4FD5171B496}"/>
              </a:ext>
            </a:extLst>
          </p:cNvPr>
          <p:cNvSpPr/>
          <p:nvPr/>
        </p:nvSpPr>
        <p:spPr>
          <a:xfrm>
            <a:off x="1822132" y="2972921"/>
            <a:ext cx="998690" cy="876201"/>
          </a:xfrm>
          <a:prstGeom prst="roundRect">
            <a:avLst/>
          </a:prstGeom>
          <a:solidFill>
            <a:sysClr val="window" lastClr="FFFFFF">
              <a:lumMod val="95000"/>
            </a:sysClr>
          </a:solidFill>
          <a:ln w="12700" cap="flat" cmpd="sng" algn="ctr">
            <a:solidFill>
              <a:sysClr val="window" lastClr="FFFFFF">
                <a:lumMod val="50000"/>
              </a:sysClr>
            </a:solidFill>
            <a:prstDash val="solid"/>
          </a:ln>
          <a:effectLst/>
        </p:spPr>
        <p:txBody>
          <a:bodyPr lIns="0" tIns="0" rIns="0" bIns="0"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900" b="1" i="1" u="none" strike="noStrike" kern="0" cap="none" spc="0" normalizeH="0" baseline="0" noProof="0">
                <a:ln>
                  <a:noFill/>
                </a:ln>
                <a:solidFill>
                  <a:prstClr val="black"/>
                </a:solidFill>
                <a:effectLst/>
                <a:uLnTx/>
                <a:uFillTx/>
                <a:latin typeface="Calibri"/>
                <a:ea typeface="+mn-ea"/>
                <a:cs typeface="+mn-cs"/>
              </a:rPr>
              <a:t>External</a:t>
            </a:r>
          </a:p>
        </p:txBody>
      </p:sp>
      <p:sp>
        <p:nvSpPr>
          <p:cNvPr id="291" name="Elipse 290">
            <a:extLst>
              <a:ext uri="{FF2B5EF4-FFF2-40B4-BE49-F238E27FC236}">
                <a16:creationId xmlns:a16="http://schemas.microsoft.com/office/drawing/2014/main" id="{5DDF3043-F6FB-95F2-519A-2C07FD24636E}"/>
              </a:ext>
            </a:extLst>
          </p:cNvPr>
          <p:cNvSpPr/>
          <p:nvPr/>
        </p:nvSpPr>
        <p:spPr>
          <a:xfrm>
            <a:off x="2021668" y="3159021"/>
            <a:ext cx="504000" cy="504000"/>
          </a:xfrm>
          <a:prstGeom prst="ellipse">
            <a:avLst/>
          </a:prstGeom>
          <a:solidFill>
            <a:sysClr val="window" lastClr="FFFFFF"/>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400" b="1" i="1"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mn-cs"/>
              </a:rPr>
              <a:t>DMS</a:t>
            </a:r>
          </a:p>
        </p:txBody>
      </p:sp>
      <p:cxnSp>
        <p:nvCxnSpPr>
          <p:cNvPr id="292" name="Conector de Seta Reta 291">
            <a:extLst>
              <a:ext uri="{FF2B5EF4-FFF2-40B4-BE49-F238E27FC236}">
                <a16:creationId xmlns:a16="http://schemas.microsoft.com/office/drawing/2014/main" id="{CCD310F7-0014-294E-08C5-D74259F0D66F}"/>
              </a:ext>
            </a:extLst>
          </p:cNvPr>
          <p:cNvCxnSpPr>
            <a:cxnSpLocks/>
            <a:stCxn id="291" idx="6"/>
            <a:endCxn id="293" idx="2"/>
          </p:cNvCxnSpPr>
          <p:nvPr/>
        </p:nvCxnSpPr>
        <p:spPr>
          <a:xfrm flipV="1">
            <a:off x="2525668" y="3409522"/>
            <a:ext cx="455293" cy="1499"/>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pic>
        <p:nvPicPr>
          <p:cNvPr id="293" name="Picture 10" descr="Data care Generic Others icon">
            <a:extLst>
              <a:ext uri="{FF2B5EF4-FFF2-40B4-BE49-F238E27FC236}">
                <a16:creationId xmlns:a16="http://schemas.microsoft.com/office/drawing/2014/main" id="{9FF45130-3B8F-F28F-672B-D8B2923FCC5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980961" y="3161962"/>
            <a:ext cx="495120" cy="495120"/>
          </a:xfrm>
          <a:prstGeom prst="ellipse">
            <a:avLst/>
          </a:prstGeom>
          <a:solidFill>
            <a:sysClr val="window" lastClr="FFFFFF"/>
          </a:solidFill>
          <a:ln w="12700">
            <a:solidFill>
              <a:sysClr val="window" lastClr="FFFFFF">
                <a:lumMod val="50000"/>
              </a:sysClr>
            </a:solidFill>
          </a:ln>
        </p:spPr>
      </p:pic>
      <p:cxnSp>
        <p:nvCxnSpPr>
          <p:cNvPr id="294" name="Conector: Angulado 293">
            <a:extLst>
              <a:ext uri="{FF2B5EF4-FFF2-40B4-BE49-F238E27FC236}">
                <a16:creationId xmlns:a16="http://schemas.microsoft.com/office/drawing/2014/main" id="{37A07BF4-A701-EDF9-7EB9-1F2B4D4DA380}"/>
              </a:ext>
            </a:extLst>
          </p:cNvPr>
          <p:cNvCxnSpPr>
            <a:cxnSpLocks/>
            <a:stCxn id="293" idx="6"/>
            <a:endCxn id="289" idx="6"/>
          </p:cNvCxnSpPr>
          <p:nvPr/>
        </p:nvCxnSpPr>
        <p:spPr>
          <a:xfrm flipH="1">
            <a:off x="3382269" y="3409522"/>
            <a:ext cx="93812" cy="1893746"/>
          </a:xfrm>
          <a:prstGeom prst="bentConnector3">
            <a:avLst>
              <a:gd name="adj1" fmla="val -243679"/>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295" name="Retângulo: Cantos Arredondados 294">
            <a:extLst>
              <a:ext uri="{FF2B5EF4-FFF2-40B4-BE49-F238E27FC236}">
                <a16:creationId xmlns:a16="http://schemas.microsoft.com/office/drawing/2014/main" id="{31C07BC0-1B70-2004-C066-4FC3821C02EF}"/>
              </a:ext>
            </a:extLst>
          </p:cNvPr>
          <p:cNvSpPr/>
          <p:nvPr/>
        </p:nvSpPr>
        <p:spPr>
          <a:xfrm>
            <a:off x="4125161" y="1594281"/>
            <a:ext cx="907956" cy="1648274"/>
          </a:xfrm>
          <a:prstGeom prst="roundRect">
            <a:avLst/>
          </a:prstGeom>
          <a:solidFill>
            <a:srgbClr val="F6FBD1"/>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296" name="Picture 2">
            <a:extLst>
              <a:ext uri="{FF2B5EF4-FFF2-40B4-BE49-F238E27FC236}">
                <a16:creationId xmlns:a16="http://schemas.microsoft.com/office/drawing/2014/main" id="{E9FAB54F-46C6-142C-5659-CFBA3D21F7A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9999" b="-39999"/>
          <a:stretch/>
        </p:blipFill>
        <p:spPr bwMode="auto">
          <a:xfrm>
            <a:off x="4339831" y="2254590"/>
            <a:ext cx="504000" cy="504000"/>
          </a:xfrm>
          <a:prstGeom prst="ellipse">
            <a:avLst/>
          </a:prstGeom>
          <a:solidFill>
            <a:sysClr val="window" lastClr="FFFFFF"/>
          </a:solidFill>
          <a:ln w="12700">
            <a:solidFill>
              <a:sysClr val="window" lastClr="FFFFFF">
                <a:lumMod val="50000"/>
              </a:sysClr>
            </a:solidFill>
          </a:ln>
        </p:spPr>
      </p:pic>
      <p:pic>
        <p:nvPicPr>
          <p:cNvPr id="297" name="Picture 4" descr="Talend | A Complete, Scalable Data Management Solution | Talend">
            <a:extLst>
              <a:ext uri="{FF2B5EF4-FFF2-40B4-BE49-F238E27FC236}">
                <a16:creationId xmlns:a16="http://schemas.microsoft.com/office/drawing/2014/main" id="{CD9A8F2B-8BC8-BB82-34A3-9352FC526D6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833" r="23833"/>
          <a:stretch/>
        </p:blipFill>
        <p:spPr bwMode="auto">
          <a:xfrm>
            <a:off x="4329984" y="1693278"/>
            <a:ext cx="504000" cy="504000"/>
          </a:xfrm>
          <a:prstGeom prst="ellipse">
            <a:avLst/>
          </a:prstGeom>
          <a:solidFill>
            <a:srgbClr val="FF6D70"/>
          </a:solidFill>
          <a:ln w="12700">
            <a:solidFill>
              <a:sysClr val="window" lastClr="FFFFFF">
                <a:lumMod val="50000"/>
              </a:sysClr>
            </a:solidFill>
          </a:ln>
        </p:spPr>
      </p:pic>
      <p:sp>
        <p:nvSpPr>
          <p:cNvPr id="298" name="Retângulo: Cantos Arredondados 297">
            <a:extLst>
              <a:ext uri="{FF2B5EF4-FFF2-40B4-BE49-F238E27FC236}">
                <a16:creationId xmlns:a16="http://schemas.microsoft.com/office/drawing/2014/main" id="{52C1506B-46E0-06D9-BD70-3DB56FCBA9B6}"/>
              </a:ext>
            </a:extLst>
          </p:cNvPr>
          <p:cNvSpPr/>
          <p:nvPr/>
        </p:nvSpPr>
        <p:spPr>
          <a:xfrm>
            <a:off x="4137853" y="3386138"/>
            <a:ext cx="907956" cy="1429140"/>
          </a:xfrm>
          <a:prstGeom prst="roundRect">
            <a:avLst/>
          </a:prstGeom>
          <a:solidFill>
            <a:srgbClr val="F6FBD1"/>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299" name="Picture 6" descr="Robot - Free technology icons">
            <a:extLst>
              <a:ext uri="{FF2B5EF4-FFF2-40B4-BE49-F238E27FC236}">
                <a16:creationId xmlns:a16="http://schemas.microsoft.com/office/drawing/2014/main" id="{68D105DA-DC1C-19B5-13F3-4ADA1C204C3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334453" y="3499323"/>
            <a:ext cx="509378" cy="509378"/>
          </a:xfrm>
          <a:prstGeom prst="ellipse">
            <a:avLst/>
          </a:prstGeom>
          <a:solidFill>
            <a:sysClr val="window" lastClr="FFFFFF"/>
          </a:solidFill>
          <a:ln w="12700">
            <a:solidFill>
              <a:sysClr val="window" lastClr="FFFFFF">
                <a:lumMod val="50000"/>
              </a:sysClr>
            </a:solidFill>
          </a:ln>
        </p:spPr>
      </p:pic>
      <p:sp>
        <p:nvSpPr>
          <p:cNvPr id="300" name="Retângulo: Cantos Arredondados 299">
            <a:extLst>
              <a:ext uri="{FF2B5EF4-FFF2-40B4-BE49-F238E27FC236}">
                <a16:creationId xmlns:a16="http://schemas.microsoft.com/office/drawing/2014/main" id="{88C41B55-8F30-9445-DCD4-4C8883AE2405}"/>
              </a:ext>
            </a:extLst>
          </p:cNvPr>
          <p:cNvSpPr>
            <a:spLocks/>
          </p:cNvSpPr>
          <p:nvPr/>
        </p:nvSpPr>
        <p:spPr>
          <a:xfrm>
            <a:off x="7782184" y="3962569"/>
            <a:ext cx="871115" cy="1947175"/>
          </a:xfrm>
          <a:prstGeom prst="roundRect">
            <a:avLst/>
          </a:prstGeom>
          <a:solidFill>
            <a:srgbClr val="EBF1DE"/>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01" name="Picture 2" descr="Ai - Free technology icons">
            <a:extLst>
              <a:ext uri="{FF2B5EF4-FFF2-40B4-BE49-F238E27FC236}">
                <a16:creationId xmlns:a16="http://schemas.microsoft.com/office/drawing/2014/main" id="{7BFDCE43-1A22-EB37-3FE7-FD2855C630C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834" t="-3479" r="-9094" b="-5112"/>
          <a:stretch/>
        </p:blipFill>
        <p:spPr bwMode="auto">
          <a:xfrm>
            <a:off x="7977188" y="4029408"/>
            <a:ext cx="504000" cy="504000"/>
          </a:xfrm>
          <a:prstGeom prst="ellipse">
            <a:avLst/>
          </a:prstGeom>
          <a:solidFill>
            <a:sysClr val="window" lastClr="FFFFFF"/>
          </a:solidFill>
          <a:ln w="12700">
            <a:solidFill>
              <a:sysClr val="window" lastClr="FFFFFF">
                <a:lumMod val="50000"/>
              </a:sysClr>
            </a:solidFill>
          </a:ln>
        </p:spPr>
      </p:pic>
      <p:sp>
        <p:nvSpPr>
          <p:cNvPr id="302" name="Retângulo: Cantos Arredondados 301">
            <a:extLst>
              <a:ext uri="{FF2B5EF4-FFF2-40B4-BE49-F238E27FC236}">
                <a16:creationId xmlns:a16="http://schemas.microsoft.com/office/drawing/2014/main" id="{E02969AA-8D33-4B55-A6B3-A95A38B46190}"/>
              </a:ext>
            </a:extLst>
          </p:cNvPr>
          <p:cNvSpPr/>
          <p:nvPr/>
        </p:nvSpPr>
        <p:spPr>
          <a:xfrm>
            <a:off x="7775210" y="1592386"/>
            <a:ext cx="871115" cy="2255396"/>
          </a:xfrm>
          <a:prstGeom prst="roundRect">
            <a:avLst/>
          </a:prstGeom>
          <a:solidFill>
            <a:srgbClr val="9BBB59">
              <a:lumMod val="20000"/>
              <a:lumOff val="80000"/>
            </a:srgbClr>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03" name="Imagem 302">
            <a:extLst>
              <a:ext uri="{FF2B5EF4-FFF2-40B4-BE49-F238E27FC236}">
                <a16:creationId xmlns:a16="http://schemas.microsoft.com/office/drawing/2014/main" id="{97666CB5-E748-B6AB-8259-C2344B85528C}"/>
              </a:ext>
            </a:extLst>
          </p:cNvPr>
          <p:cNvPicPr>
            <a:picLocks noChangeAspect="1"/>
          </p:cNvPicPr>
          <p:nvPr/>
        </p:nvPicPr>
        <p:blipFill rotWithShape="1">
          <a:blip r:embed="rId11"/>
          <a:srcRect/>
          <a:stretch/>
        </p:blipFill>
        <p:spPr>
          <a:xfrm>
            <a:off x="7958767" y="1691448"/>
            <a:ext cx="504000" cy="504000"/>
          </a:xfrm>
          <a:prstGeom prst="ellipse">
            <a:avLst/>
          </a:prstGeom>
          <a:solidFill>
            <a:sysClr val="window" lastClr="FFFFFF"/>
          </a:solidFill>
          <a:ln w="12700">
            <a:solidFill>
              <a:sysClr val="window" lastClr="FFFFFF">
                <a:lumMod val="50000"/>
              </a:sysClr>
            </a:solidFill>
          </a:ln>
        </p:spPr>
      </p:pic>
      <p:pic>
        <p:nvPicPr>
          <p:cNvPr id="304" name="Imagem 303">
            <a:extLst>
              <a:ext uri="{FF2B5EF4-FFF2-40B4-BE49-F238E27FC236}">
                <a16:creationId xmlns:a16="http://schemas.microsoft.com/office/drawing/2014/main" id="{67D3F2F8-4D14-F8D9-4D86-217EC8959FC6}"/>
              </a:ext>
            </a:extLst>
          </p:cNvPr>
          <p:cNvPicPr>
            <a:picLocks noChangeAspect="1"/>
          </p:cNvPicPr>
          <p:nvPr/>
        </p:nvPicPr>
        <p:blipFill rotWithShape="1">
          <a:blip r:embed="rId12"/>
          <a:srcRect/>
          <a:stretch/>
        </p:blipFill>
        <p:spPr>
          <a:xfrm>
            <a:off x="7958767" y="2888152"/>
            <a:ext cx="504000" cy="504000"/>
          </a:xfrm>
          <a:prstGeom prst="ellipse">
            <a:avLst/>
          </a:prstGeom>
          <a:solidFill>
            <a:sysClr val="window" lastClr="FFFFFF"/>
          </a:solidFill>
          <a:ln w="12700">
            <a:solidFill>
              <a:sysClr val="window" lastClr="FFFFFF">
                <a:lumMod val="50000"/>
              </a:sysClr>
            </a:solidFill>
          </a:ln>
        </p:spPr>
      </p:pic>
      <p:pic>
        <p:nvPicPr>
          <p:cNvPr id="305" name="Picture 22" descr="Power BI Logo, symbol, meaning, history, PNG, brand">
            <a:extLst>
              <a:ext uri="{FF2B5EF4-FFF2-40B4-BE49-F238E27FC236}">
                <a16:creationId xmlns:a16="http://schemas.microsoft.com/office/drawing/2014/main" id="{89E70CE9-E8DD-622A-63D9-C4CCBA74F782}"/>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38889" b="-38889"/>
          <a:stretch/>
        </p:blipFill>
        <p:spPr bwMode="auto">
          <a:xfrm>
            <a:off x="7958767" y="2289800"/>
            <a:ext cx="504000" cy="504000"/>
          </a:xfrm>
          <a:prstGeom prst="ellipse">
            <a:avLst/>
          </a:prstGeom>
          <a:solidFill>
            <a:sysClr val="window" lastClr="FFFFFF"/>
          </a:solidFill>
          <a:ln w="12700">
            <a:solidFill>
              <a:sysClr val="window" lastClr="FFFFFF">
                <a:lumMod val="50000"/>
              </a:sysClr>
            </a:solidFill>
          </a:ln>
        </p:spPr>
      </p:pic>
      <p:grpSp>
        <p:nvGrpSpPr>
          <p:cNvPr id="306" name="Agrupar 305">
            <a:extLst>
              <a:ext uri="{FF2B5EF4-FFF2-40B4-BE49-F238E27FC236}">
                <a16:creationId xmlns:a16="http://schemas.microsoft.com/office/drawing/2014/main" id="{FF3781B0-138A-2F97-225C-E4D2943B9143}"/>
              </a:ext>
            </a:extLst>
          </p:cNvPr>
          <p:cNvGrpSpPr/>
          <p:nvPr/>
        </p:nvGrpSpPr>
        <p:grpSpPr>
          <a:xfrm>
            <a:off x="10506893" y="2981062"/>
            <a:ext cx="1498248" cy="1541627"/>
            <a:chOff x="10506893" y="3438565"/>
            <a:chExt cx="1498248" cy="1541627"/>
          </a:xfrm>
        </p:grpSpPr>
        <p:sp>
          <p:nvSpPr>
            <p:cNvPr id="307" name="Retângulo: Cantos Arredondados 306">
              <a:extLst>
                <a:ext uri="{FF2B5EF4-FFF2-40B4-BE49-F238E27FC236}">
                  <a16:creationId xmlns:a16="http://schemas.microsoft.com/office/drawing/2014/main" id="{4EFCBFB2-C3D5-E790-59BB-1D0013A927B0}"/>
                </a:ext>
              </a:extLst>
            </p:cNvPr>
            <p:cNvSpPr/>
            <p:nvPr/>
          </p:nvSpPr>
          <p:spPr>
            <a:xfrm>
              <a:off x="10506893" y="3438565"/>
              <a:ext cx="1498248" cy="1541627"/>
            </a:xfrm>
            <a:prstGeom prst="roundRect">
              <a:avLst/>
            </a:prstGeom>
            <a:no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a:ea typeface="+mn-ea"/>
                  <a:cs typeface="+mn-cs"/>
                </a:rPr>
                <a:t>Authentication &amp; Access control</a:t>
              </a:r>
            </a:p>
          </p:txBody>
        </p:sp>
        <p:pic>
          <p:nvPicPr>
            <p:cNvPr id="308" name="Picture 20" descr="Governança de identidade da SailPoint para o Microsoft Active ...">
              <a:extLst>
                <a:ext uri="{FF2B5EF4-FFF2-40B4-BE49-F238E27FC236}">
                  <a16:creationId xmlns:a16="http://schemas.microsoft.com/office/drawing/2014/main" id="{20D86D17-A67A-0875-282A-0E6AD95594A7}"/>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39286" b="-39286"/>
            <a:stretch/>
          </p:blipFill>
          <p:spPr bwMode="auto">
            <a:xfrm>
              <a:off x="10762466" y="3911613"/>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pic>
          <p:nvPicPr>
            <p:cNvPr id="309" name="Picture 22" descr="AWS Security Hub | AWS Security Blog">
              <a:extLst>
                <a:ext uri="{FF2B5EF4-FFF2-40B4-BE49-F238E27FC236}">
                  <a16:creationId xmlns:a16="http://schemas.microsoft.com/office/drawing/2014/main" id="{8C94063D-85DC-A62C-4BC3-41EC501A7D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98101" y="3911613"/>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pic>
          <p:nvPicPr>
            <p:cNvPr id="310" name="Picture 6" descr="An Introduction to AWS. Amazon Web Services(AWS) is a cloud… | by  computethecloud | computethecloud | Medium">
              <a:extLst>
                <a:ext uri="{FF2B5EF4-FFF2-40B4-BE49-F238E27FC236}">
                  <a16:creationId xmlns:a16="http://schemas.microsoft.com/office/drawing/2014/main" id="{DB4A8DC9-6497-C936-DC99-90CDB33C47DF}"/>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667" b="-16667"/>
            <a:stretch/>
          </p:blipFill>
          <p:spPr bwMode="auto">
            <a:xfrm>
              <a:off x="11025251" y="3473732"/>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grpSp>
      <p:grpSp>
        <p:nvGrpSpPr>
          <p:cNvPr id="311" name="Agrupar 310">
            <a:extLst>
              <a:ext uri="{FF2B5EF4-FFF2-40B4-BE49-F238E27FC236}">
                <a16:creationId xmlns:a16="http://schemas.microsoft.com/office/drawing/2014/main" id="{29484AD2-9E7C-ADDB-3D57-82AB58C66E80}"/>
              </a:ext>
            </a:extLst>
          </p:cNvPr>
          <p:cNvGrpSpPr/>
          <p:nvPr/>
        </p:nvGrpSpPr>
        <p:grpSpPr>
          <a:xfrm>
            <a:off x="10482467" y="4345293"/>
            <a:ext cx="1547100" cy="1541627"/>
            <a:chOff x="10482467" y="5010821"/>
            <a:chExt cx="1547100" cy="1541627"/>
          </a:xfrm>
        </p:grpSpPr>
        <p:sp>
          <p:nvSpPr>
            <p:cNvPr id="312" name="Retângulo: Cantos Arredondados 311">
              <a:extLst>
                <a:ext uri="{FF2B5EF4-FFF2-40B4-BE49-F238E27FC236}">
                  <a16:creationId xmlns:a16="http://schemas.microsoft.com/office/drawing/2014/main" id="{FE5817E3-A6B8-B96C-DFE3-4B3B399AE7A8}"/>
                </a:ext>
              </a:extLst>
            </p:cNvPr>
            <p:cNvSpPr/>
            <p:nvPr/>
          </p:nvSpPr>
          <p:spPr>
            <a:xfrm>
              <a:off x="10482467" y="5010821"/>
              <a:ext cx="1547100" cy="1541627"/>
            </a:xfrm>
            <a:prstGeom prst="roundRect">
              <a:avLst/>
            </a:prstGeom>
            <a:no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a:ea typeface="+mn-ea"/>
                  <a:cs typeface="+mn-cs"/>
                </a:rPr>
                <a:t>Governance Polices &amp; rules</a:t>
              </a:r>
            </a:p>
          </p:txBody>
        </p:sp>
        <p:pic>
          <p:nvPicPr>
            <p:cNvPr id="313" name="Picture 24" descr="Adobe Acrobat Reader: Edit PDF – Apps no Google Play">
              <a:extLst>
                <a:ext uri="{FF2B5EF4-FFF2-40B4-BE49-F238E27FC236}">
                  <a16:creationId xmlns:a16="http://schemas.microsoft.com/office/drawing/2014/main" id="{00F76444-E592-F5B1-6E16-74ACC590F82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025251" y="5412128"/>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grpSp>
      <p:grpSp>
        <p:nvGrpSpPr>
          <p:cNvPr id="314" name="Agrupar 313">
            <a:extLst>
              <a:ext uri="{FF2B5EF4-FFF2-40B4-BE49-F238E27FC236}">
                <a16:creationId xmlns:a16="http://schemas.microsoft.com/office/drawing/2014/main" id="{B7A0BC4E-071F-1418-DF6F-28066B9F6AF1}"/>
              </a:ext>
            </a:extLst>
          </p:cNvPr>
          <p:cNvGrpSpPr/>
          <p:nvPr/>
        </p:nvGrpSpPr>
        <p:grpSpPr>
          <a:xfrm>
            <a:off x="10510800" y="1653238"/>
            <a:ext cx="1490435" cy="1098048"/>
            <a:chOff x="10510800" y="2309888"/>
            <a:chExt cx="1490435" cy="1098048"/>
          </a:xfrm>
        </p:grpSpPr>
        <p:sp>
          <p:nvSpPr>
            <p:cNvPr id="315" name="Retângulo: Cantos Arredondados 314">
              <a:extLst>
                <a:ext uri="{FF2B5EF4-FFF2-40B4-BE49-F238E27FC236}">
                  <a16:creationId xmlns:a16="http://schemas.microsoft.com/office/drawing/2014/main" id="{CF8EFA02-EF22-AFE6-8870-21816DEBB7FF}"/>
                </a:ext>
              </a:extLst>
            </p:cNvPr>
            <p:cNvSpPr/>
            <p:nvPr/>
          </p:nvSpPr>
          <p:spPr>
            <a:xfrm>
              <a:off x="10510800" y="2309888"/>
              <a:ext cx="1490435" cy="1098048"/>
            </a:xfrm>
            <a:prstGeom prst="roundRect">
              <a:avLst/>
            </a:prstGeom>
            <a:no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a:ea typeface="+mn-ea"/>
                  <a:cs typeface="+mn-cs"/>
                </a:rPr>
                <a:t>Data Catalog &amp; Monitoring</a:t>
              </a:r>
            </a:p>
          </p:txBody>
        </p:sp>
        <p:pic>
          <p:nvPicPr>
            <p:cNvPr id="316" name="Picture 16">
              <a:extLst>
                <a:ext uri="{FF2B5EF4-FFF2-40B4-BE49-F238E27FC236}">
                  <a16:creationId xmlns:a16="http://schemas.microsoft.com/office/drawing/2014/main" id="{C494AB60-5477-8D04-0BD4-49362667C2D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98021" b="-98021"/>
            <a:stretch/>
          </p:blipFill>
          <p:spPr bwMode="auto">
            <a:xfrm>
              <a:off x="10740061" y="2402491"/>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pic>
          <p:nvPicPr>
            <p:cNvPr id="317" name="Picture 2" descr="A Metadata Platform for the Modern Data Stack | DataHub">
              <a:extLst>
                <a:ext uri="{FF2B5EF4-FFF2-40B4-BE49-F238E27FC236}">
                  <a16:creationId xmlns:a16="http://schemas.microsoft.com/office/drawing/2014/main" id="{D9B7D052-80CC-3915-986D-655E1311ED6A}"/>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21485" b="-121485"/>
            <a:stretch/>
          </p:blipFill>
          <p:spPr bwMode="auto">
            <a:xfrm>
              <a:off x="11318383" y="2410488"/>
              <a:ext cx="468000" cy="468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grpSp>
      <p:sp>
        <p:nvSpPr>
          <p:cNvPr id="318" name="Chave Direita 317">
            <a:extLst>
              <a:ext uri="{FF2B5EF4-FFF2-40B4-BE49-F238E27FC236}">
                <a16:creationId xmlns:a16="http://schemas.microsoft.com/office/drawing/2014/main" id="{EA5C4AE7-F047-560C-2DFF-65B7B995310E}"/>
              </a:ext>
            </a:extLst>
          </p:cNvPr>
          <p:cNvSpPr/>
          <p:nvPr/>
        </p:nvSpPr>
        <p:spPr>
          <a:xfrm rot="16200000">
            <a:off x="722551" y="600781"/>
            <a:ext cx="264559" cy="1519426"/>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19" name="Chave Direita 318">
            <a:extLst>
              <a:ext uri="{FF2B5EF4-FFF2-40B4-BE49-F238E27FC236}">
                <a16:creationId xmlns:a16="http://schemas.microsoft.com/office/drawing/2014/main" id="{26345875-0411-EFF2-A694-26B37AEBC729}"/>
              </a:ext>
            </a:extLst>
          </p:cNvPr>
          <p:cNvSpPr/>
          <p:nvPr/>
        </p:nvSpPr>
        <p:spPr>
          <a:xfrm rot="16200000">
            <a:off x="2615021" y="227738"/>
            <a:ext cx="264559" cy="2265513"/>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0" name="Chave Direita 319">
            <a:extLst>
              <a:ext uri="{FF2B5EF4-FFF2-40B4-BE49-F238E27FC236}">
                <a16:creationId xmlns:a16="http://schemas.microsoft.com/office/drawing/2014/main" id="{43D2AE5A-2F91-8583-29DF-139AADE0C537}"/>
              </a:ext>
            </a:extLst>
          </p:cNvPr>
          <p:cNvSpPr/>
          <p:nvPr/>
        </p:nvSpPr>
        <p:spPr>
          <a:xfrm rot="16200000">
            <a:off x="4493987" y="614285"/>
            <a:ext cx="264559" cy="1492419"/>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1" name="Chave Direita 320">
            <a:extLst>
              <a:ext uri="{FF2B5EF4-FFF2-40B4-BE49-F238E27FC236}">
                <a16:creationId xmlns:a16="http://schemas.microsoft.com/office/drawing/2014/main" id="{62D4EBC9-39DB-CFF1-A107-D411575DDA7A}"/>
              </a:ext>
            </a:extLst>
          </p:cNvPr>
          <p:cNvSpPr/>
          <p:nvPr/>
        </p:nvSpPr>
        <p:spPr>
          <a:xfrm rot="16200000">
            <a:off x="6352634" y="248057"/>
            <a:ext cx="264559" cy="2224876"/>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2" name="Chave Direita 321">
            <a:extLst>
              <a:ext uri="{FF2B5EF4-FFF2-40B4-BE49-F238E27FC236}">
                <a16:creationId xmlns:a16="http://schemas.microsoft.com/office/drawing/2014/main" id="{44444C45-DF2C-609E-E945-D158765C5CE3}"/>
              </a:ext>
            </a:extLst>
          </p:cNvPr>
          <p:cNvSpPr/>
          <p:nvPr/>
        </p:nvSpPr>
        <p:spPr>
          <a:xfrm rot="16200000">
            <a:off x="8084732" y="740837"/>
            <a:ext cx="264559" cy="1239315"/>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3" name="Chave Direita 322">
            <a:extLst>
              <a:ext uri="{FF2B5EF4-FFF2-40B4-BE49-F238E27FC236}">
                <a16:creationId xmlns:a16="http://schemas.microsoft.com/office/drawing/2014/main" id="{5AEE8EF7-6D2A-4A84-57AE-D283E376F5A9}"/>
              </a:ext>
            </a:extLst>
          </p:cNvPr>
          <p:cNvSpPr/>
          <p:nvPr/>
        </p:nvSpPr>
        <p:spPr>
          <a:xfrm rot="16200000">
            <a:off x="9480654" y="584230"/>
            <a:ext cx="264559" cy="1552529"/>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4" name="Chave Direita 323">
            <a:extLst>
              <a:ext uri="{FF2B5EF4-FFF2-40B4-BE49-F238E27FC236}">
                <a16:creationId xmlns:a16="http://schemas.microsoft.com/office/drawing/2014/main" id="{E5A787C3-DEC4-8F2F-3712-BA85587237DA}"/>
              </a:ext>
            </a:extLst>
          </p:cNvPr>
          <p:cNvSpPr/>
          <p:nvPr/>
        </p:nvSpPr>
        <p:spPr>
          <a:xfrm rot="16200000">
            <a:off x="11112256" y="527118"/>
            <a:ext cx="264559" cy="1666753"/>
          </a:xfrm>
          <a:prstGeom prst="rightBrace">
            <a:avLst>
              <a:gd name="adj1" fmla="val 44341"/>
              <a:gd name="adj2" fmla="val 50000"/>
            </a:avLst>
          </a:prstGeom>
          <a:noFill/>
          <a:ln w="1905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black"/>
              </a:solidFill>
              <a:effectLst/>
              <a:uLnTx/>
              <a:uFillTx/>
              <a:latin typeface="Calibri"/>
              <a:ea typeface="+mn-ea"/>
              <a:cs typeface="+mn-cs"/>
            </a:endParaRPr>
          </a:p>
        </p:txBody>
      </p:sp>
      <p:sp>
        <p:nvSpPr>
          <p:cNvPr id="325" name="CaixaDeTexto 324">
            <a:extLst>
              <a:ext uri="{FF2B5EF4-FFF2-40B4-BE49-F238E27FC236}">
                <a16:creationId xmlns:a16="http://schemas.microsoft.com/office/drawing/2014/main" id="{7195A991-EF60-5AC6-EEC7-03C68D4377FE}"/>
              </a:ext>
            </a:extLst>
          </p:cNvPr>
          <p:cNvSpPr txBox="1"/>
          <p:nvPr/>
        </p:nvSpPr>
        <p:spPr>
          <a:xfrm>
            <a:off x="2878269" y="2951809"/>
            <a:ext cx="704717"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Data Care</a:t>
            </a:r>
          </a:p>
        </p:txBody>
      </p:sp>
      <p:pic>
        <p:nvPicPr>
          <p:cNvPr id="326" name="Imagem 325">
            <a:extLst>
              <a:ext uri="{FF2B5EF4-FFF2-40B4-BE49-F238E27FC236}">
                <a16:creationId xmlns:a16="http://schemas.microsoft.com/office/drawing/2014/main" id="{F8607BEF-CFF9-AF55-55EC-A7197AA176D1}"/>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44226" y="3111190"/>
            <a:ext cx="1317338" cy="653279"/>
          </a:xfrm>
          <a:prstGeom prst="rect">
            <a:avLst/>
          </a:prstGeom>
          <a:effectLst>
            <a:outerShdw blurRad="50800" dist="38100" dir="2700000" algn="tl" rotWithShape="0">
              <a:prstClr val="black">
                <a:alpha val="40000"/>
              </a:prstClr>
            </a:outerShdw>
          </a:effectLst>
        </p:spPr>
      </p:pic>
      <p:pic>
        <p:nvPicPr>
          <p:cNvPr id="327" name="Imagem 326">
            <a:extLst>
              <a:ext uri="{FF2B5EF4-FFF2-40B4-BE49-F238E27FC236}">
                <a16:creationId xmlns:a16="http://schemas.microsoft.com/office/drawing/2014/main" id="{EB1E9B8E-A55A-5F57-D694-FB8660231F6A}"/>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38889" b="77685" l="41719" r="64740">
                        <a14:foregroundMark x1="46146" y1="39074" x2="46146" y2="45833"/>
                        <a14:foregroundMark x1="41719" y1="56574" x2="41719" y2="56574"/>
                        <a14:foregroundMark x1="60313" y1="50833" x2="60313" y2="50833"/>
                        <a14:foregroundMark x1="64740" y1="54722" x2="64740" y2="54722"/>
                        <a14:foregroundMark x1="52500" y1="77685" x2="52500" y2="77685"/>
                        <a14:foregroundMark x1="47969" y1="62685" x2="50000" y2="67963"/>
                      </a14:backgroundRemoval>
                    </a14:imgEffect>
                  </a14:imgLayer>
                </a14:imgProps>
              </a:ext>
            </a:extLst>
          </a:blip>
          <a:srcRect l="39533" t="35872" r="33063" b="18543"/>
          <a:stretch/>
        </p:blipFill>
        <p:spPr>
          <a:xfrm>
            <a:off x="318998" y="4473882"/>
            <a:ext cx="967795" cy="905566"/>
          </a:xfrm>
          <a:prstGeom prst="rect">
            <a:avLst/>
          </a:prstGeom>
          <a:effectLst>
            <a:outerShdw blurRad="50800" dist="38100" dir="2700000" algn="tl" rotWithShape="0">
              <a:prstClr val="black">
                <a:alpha val="40000"/>
              </a:prstClr>
            </a:outerShdw>
          </a:effectLst>
        </p:spPr>
      </p:pic>
      <p:pic>
        <p:nvPicPr>
          <p:cNvPr id="328" name="Imagem 327">
            <a:extLst>
              <a:ext uri="{FF2B5EF4-FFF2-40B4-BE49-F238E27FC236}">
                <a16:creationId xmlns:a16="http://schemas.microsoft.com/office/drawing/2014/main" id="{0F305AC0-9EF3-F4D8-EA41-B798BF595970}"/>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27593" b="84167" l="39167" r="66667">
                        <a14:foregroundMark x1="51979" y1="32593" x2="51250" y2="28241"/>
                        <a14:foregroundMark x1="42813" y1="36481" x2="42813" y2="36481"/>
                        <a14:foregroundMark x1="42760" y1="36667" x2="52812" y2="27870"/>
                        <a14:foregroundMark x1="52812" y1="27870" x2="58646" y2="33611"/>
                        <a14:foregroundMark x1="58646" y1="33611" x2="56927" y2="33611"/>
                        <a14:foregroundMark x1="53906" y1="28611" x2="53906" y2="28611"/>
                        <a14:foregroundMark x1="57292" y1="30833" x2="57292" y2="30833"/>
                        <a14:foregroundMark x1="55052" y1="28981" x2="62917" y2="36019"/>
                        <a14:foregroundMark x1="49635" y1="77685" x2="54688" y2="81389"/>
                        <a14:foregroundMark x1="54688" y1="81389" x2="50625" y2="81204"/>
                        <a14:foregroundMark x1="50625" y1="81204" x2="50260" y2="80741"/>
                        <a14:foregroundMark x1="53073" y1="84259" x2="53073" y2="84259"/>
                        <a14:foregroundMark x1="55469" y1="29630" x2="53229" y2="27593"/>
                      </a14:backgroundRemoval>
                    </a14:imgEffect>
                  </a14:imgLayer>
                </a14:imgProps>
              </a:ext>
            </a:extLst>
          </a:blip>
          <a:srcRect l="35771" t="25281" r="29853" b="13137"/>
          <a:stretch/>
        </p:blipFill>
        <p:spPr>
          <a:xfrm>
            <a:off x="346828" y="1837374"/>
            <a:ext cx="912135" cy="919110"/>
          </a:xfrm>
          <a:prstGeom prst="rect">
            <a:avLst/>
          </a:prstGeom>
        </p:spPr>
      </p:pic>
      <p:sp>
        <p:nvSpPr>
          <p:cNvPr id="329" name="CaixaDeTexto 328">
            <a:extLst>
              <a:ext uri="{FF2B5EF4-FFF2-40B4-BE49-F238E27FC236}">
                <a16:creationId xmlns:a16="http://schemas.microsoft.com/office/drawing/2014/main" id="{2A04EF7B-637E-DE25-1933-1569C548813D}"/>
              </a:ext>
            </a:extLst>
          </p:cNvPr>
          <p:cNvSpPr txBox="1"/>
          <p:nvPr/>
        </p:nvSpPr>
        <p:spPr>
          <a:xfrm>
            <a:off x="235418" y="2779207"/>
            <a:ext cx="1134955"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External Partners</a:t>
            </a:r>
          </a:p>
        </p:txBody>
      </p:sp>
      <p:sp>
        <p:nvSpPr>
          <p:cNvPr id="330" name="CaixaDeTexto 329">
            <a:extLst>
              <a:ext uri="{FF2B5EF4-FFF2-40B4-BE49-F238E27FC236}">
                <a16:creationId xmlns:a16="http://schemas.microsoft.com/office/drawing/2014/main" id="{3539E477-CCFC-4165-7CD7-028546CC80ED}"/>
              </a:ext>
            </a:extLst>
          </p:cNvPr>
          <p:cNvSpPr txBox="1"/>
          <p:nvPr/>
        </p:nvSpPr>
        <p:spPr>
          <a:xfrm>
            <a:off x="235418" y="3847443"/>
            <a:ext cx="1134955"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Dealer Network</a:t>
            </a:r>
          </a:p>
        </p:txBody>
      </p:sp>
      <p:sp>
        <p:nvSpPr>
          <p:cNvPr id="331" name="CaixaDeTexto 330">
            <a:extLst>
              <a:ext uri="{FF2B5EF4-FFF2-40B4-BE49-F238E27FC236}">
                <a16:creationId xmlns:a16="http://schemas.microsoft.com/office/drawing/2014/main" id="{0E71E610-F033-3A9B-6BAF-30D2418316FC}"/>
              </a:ext>
            </a:extLst>
          </p:cNvPr>
          <p:cNvSpPr txBox="1"/>
          <p:nvPr/>
        </p:nvSpPr>
        <p:spPr>
          <a:xfrm>
            <a:off x="235418" y="5420286"/>
            <a:ext cx="1134955"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Honda Users</a:t>
            </a:r>
          </a:p>
        </p:txBody>
      </p:sp>
      <p:sp>
        <p:nvSpPr>
          <p:cNvPr id="332" name="CaixaDeTexto 331">
            <a:extLst>
              <a:ext uri="{FF2B5EF4-FFF2-40B4-BE49-F238E27FC236}">
                <a16:creationId xmlns:a16="http://schemas.microsoft.com/office/drawing/2014/main" id="{4668E045-07E6-C794-515A-120522FFAC2C}"/>
              </a:ext>
            </a:extLst>
          </p:cNvPr>
          <p:cNvSpPr txBox="1"/>
          <p:nvPr/>
        </p:nvSpPr>
        <p:spPr>
          <a:xfrm>
            <a:off x="4165085" y="4146413"/>
            <a:ext cx="852708" cy="553998"/>
          </a:xfrm>
          <a:prstGeom prst="rect">
            <a:avLst/>
          </a:prstGeom>
          <a:noFill/>
        </p:spPr>
        <p:txBody>
          <a:bodyPr wrap="square" lIns="0" tIns="0" rIns="0" bIns="0" rtlCol="0" anchor="ctr">
            <a:spAutoFit/>
          </a:bodyPr>
          <a:lstStyle/>
          <a:p>
            <a:pPr algn="ctr"/>
            <a:r>
              <a:rPr lang="en-US" sz="1200" b="1" i="1">
                <a:solidFill>
                  <a:prstClr val="black"/>
                </a:solidFill>
                <a:latin typeface="Calibri"/>
              </a:rPr>
              <a:t>RPA: </a:t>
            </a:r>
            <a:r>
              <a:rPr lang="en-US" sz="1200" i="1">
                <a:solidFill>
                  <a:prstClr val="black"/>
                </a:solidFill>
                <a:latin typeface="Calibri"/>
              </a:rPr>
              <a:t>Robot Process Automation</a:t>
            </a:r>
          </a:p>
        </p:txBody>
      </p:sp>
      <p:sp>
        <p:nvSpPr>
          <p:cNvPr id="333" name="CaixaDeTexto 332">
            <a:extLst>
              <a:ext uri="{FF2B5EF4-FFF2-40B4-BE49-F238E27FC236}">
                <a16:creationId xmlns:a16="http://schemas.microsoft.com/office/drawing/2014/main" id="{EA3D6F72-351C-7E20-899F-3CD6D8122553}"/>
              </a:ext>
            </a:extLst>
          </p:cNvPr>
          <p:cNvSpPr txBox="1"/>
          <p:nvPr/>
        </p:nvSpPr>
        <p:spPr>
          <a:xfrm>
            <a:off x="4226780" y="2846866"/>
            <a:ext cx="704717" cy="338554"/>
          </a:xfrm>
          <a:prstGeom prst="rect">
            <a:avLst/>
          </a:prstGeom>
          <a:noFill/>
        </p:spPr>
        <p:txBody>
          <a:bodyPr wrap="square" lIns="0" tIns="0" rIns="0" bIns="0" rtlCol="0" anchor="ctr">
            <a:spAutoFit/>
          </a:bodyPr>
          <a:lstStyle/>
          <a:p>
            <a:pPr algn="ctr"/>
            <a:r>
              <a:rPr lang="en-US" sz="1100" b="1" i="1">
                <a:solidFill>
                  <a:prstClr val="black"/>
                </a:solidFill>
                <a:latin typeface="Calibri"/>
              </a:rPr>
              <a:t>Integration</a:t>
            </a:r>
          </a:p>
          <a:p>
            <a:pPr algn="ctr"/>
            <a:r>
              <a:rPr lang="en-US" sz="1100" b="1" i="1">
                <a:solidFill>
                  <a:prstClr val="black"/>
                </a:solidFill>
                <a:latin typeface="Calibri"/>
              </a:rPr>
              <a:t>Tools</a:t>
            </a:r>
          </a:p>
        </p:txBody>
      </p:sp>
      <p:sp>
        <p:nvSpPr>
          <p:cNvPr id="334" name="CaixaDeTexto 333">
            <a:extLst>
              <a:ext uri="{FF2B5EF4-FFF2-40B4-BE49-F238E27FC236}">
                <a16:creationId xmlns:a16="http://schemas.microsoft.com/office/drawing/2014/main" id="{0B9CDB63-3975-45F8-67CE-733C6A8E6D07}"/>
              </a:ext>
            </a:extLst>
          </p:cNvPr>
          <p:cNvSpPr txBox="1"/>
          <p:nvPr/>
        </p:nvSpPr>
        <p:spPr>
          <a:xfrm>
            <a:off x="7876830" y="5688808"/>
            <a:ext cx="704717" cy="184666"/>
          </a:xfrm>
          <a:prstGeom prst="rect">
            <a:avLst/>
          </a:prstGeom>
          <a:noFill/>
        </p:spPr>
        <p:txBody>
          <a:bodyPr wrap="square" lIns="0" tIns="0" rIns="0" bIns="0" rtlCol="0" anchor="ctr">
            <a:spAutoFit/>
          </a:bodyPr>
          <a:lstStyle/>
          <a:p>
            <a:pPr algn="ctr"/>
            <a:r>
              <a:rPr lang="en-US" sz="1200" b="1" i="1">
                <a:solidFill>
                  <a:prstClr val="black"/>
                </a:solidFill>
                <a:latin typeface="Calibri"/>
              </a:rPr>
              <a:t>Data Tools</a:t>
            </a:r>
          </a:p>
        </p:txBody>
      </p:sp>
      <p:sp>
        <p:nvSpPr>
          <p:cNvPr id="335" name="CaixaDeTexto 334">
            <a:extLst>
              <a:ext uri="{FF2B5EF4-FFF2-40B4-BE49-F238E27FC236}">
                <a16:creationId xmlns:a16="http://schemas.microsoft.com/office/drawing/2014/main" id="{EF575F44-CAC6-0682-90EA-7EC45BD464BF}"/>
              </a:ext>
            </a:extLst>
          </p:cNvPr>
          <p:cNvSpPr txBox="1"/>
          <p:nvPr/>
        </p:nvSpPr>
        <p:spPr>
          <a:xfrm>
            <a:off x="7784413" y="3486503"/>
            <a:ext cx="852708" cy="338554"/>
          </a:xfrm>
          <a:prstGeom prst="rect">
            <a:avLst/>
          </a:prstGeom>
          <a:noFill/>
        </p:spPr>
        <p:txBody>
          <a:bodyPr wrap="square" lIns="0" tIns="0" rIns="0" bIns="0" rtlCol="0" anchor="ctr">
            <a:spAutoFit/>
          </a:bodyPr>
          <a:lstStyle/>
          <a:p>
            <a:pPr algn="ctr"/>
            <a:r>
              <a:rPr lang="en-US" sz="1100" b="1" i="1">
                <a:solidFill>
                  <a:prstClr val="black"/>
                </a:solidFill>
                <a:latin typeface="Calibri"/>
              </a:rPr>
              <a:t>Data Visualization</a:t>
            </a:r>
          </a:p>
        </p:txBody>
      </p:sp>
      <p:sp>
        <p:nvSpPr>
          <p:cNvPr id="336" name="Elipse 335">
            <a:extLst>
              <a:ext uri="{FF2B5EF4-FFF2-40B4-BE49-F238E27FC236}">
                <a16:creationId xmlns:a16="http://schemas.microsoft.com/office/drawing/2014/main" id="{EF28EEEE-05F8-01F2-5919-B04DA71D3DD5}"/>
              </a:ext>
            </a:extLst>
          </p:cNvPr>
          <p:cNvSpPr/>
          <p:nvPr/>
        </p:nvSpPr>
        <p:spPr>
          <a:xfrm>
            <a:off x="3425807" y="5539426"/>
            <a:ext cx="284909" cy="284909"/>
          </a:xfrm>
          <a:prstGeom prst="ellipse">
            <a:avLst/>
          </a:prstGeom>
          <a:solidFill>
            <a:srgbClr val="F79646">
              <a:lumMod val="75000"/>
            </a:srgbClr>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1</a:t>
            </a:r>
          </a:p>
        </p:txBody>
      </p:sp>
      <p:sp>
        <p:nvSpPr>
          <p:cNvPr id="337" name="Retângulo: Cantos Arredondados 336">
            <a:extLst>
              <a:ext uri="{FF2B5EF4-FFF2-40B4-BE49-F238E27FC236}">
                <a16:creationId xmlns:a16="http://schemas.microsoft.com/office/drawing/2014/main" id="{CFE66552-AF85-01D8-91E0-48778661B469}"/>
              </a:ext>
            </a:extLst>
          </p:cNvPr>
          <p:cNvSpPr/>
          <p:nvPr/>
        </p:nvSpPr>
        <p:spPr>
          <a:xfrm>
            <a:off x="5444982" y="1592386"/>
            <a:ext cx="2059560" cy="4317358"/>
          </a:xfrm>
          <a:prstGeom prst="roundRect">
            <a:avLst/>
          </a:prstGeom>
          <a:solidFill>
            <a:srgbClr val="4BACC6">
              <a:lumMod val="20000"/>
              <a:lumOff val="80000"/>
            </a:srgbClr>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38" name="Picture 2" descr="Data lake Juicy Fish Flat icon">
            <a:extLst>
              <a:ext uri="{FF2B5EF4-FFF2-40B4-BE49-F238E27FC236}">
                <a16:creationId xmlns:a16="http://schemas.microsoft.com/office/drawing/2014/main" id="{D0C60570-DD61-1A69-2865-4D0087DEB13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36194" y="1656521"/>
            <a:ext cx="877135" cy="9648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9" name="Retângulo: Cantos Arredondados 338">
            <a:extLst>
              <a:ext uri="{FF2B5EF4-FFF2-40B4-BE49-F238E27FC236}">
                <a16:creationId xmlns:a16="http://schemas.microsoft.com/office/drawing/2014/main" id="{70CFC4A4-79A7-A575-DDFA-2074DA5DA60F}"/>
              </a:ext>
            </a:extLst>
          </p:cNvPr>
          <p:cNvSpPr/>
          <p:nvPr/>
        </p:nvSpPr>
        <p:spPr>
          <a:xfrm>
            <a:off x="5538597" y="2712884"/>
            <a:ext cx="1872327" cy="888927"/>
          </a:xfrm>
          <a:prstGeom prst="roundRect">
            <a:avLst/>
          </a:prstGeom>
          <a:solidFill>
            <a:srgbClr val="DBEEF4"/>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sp>
        <p:nvSpPr>
          <p:cNvPr id="340" name="Retângulo: Cantos Arredondados 339">
            <a:extLst>
              <a:ext uri="{FF2B5EF4-FFF2-40B4-BE49-F238E27FC236}">
                <a16:creationId xmlns:a16="http://schemas.microsoft.com/office/drawing/2014/main" id="{A8CA8870-A01F-5E37-B055-14F8E4DCF6B1}"/>
              </a:ext>
            </a:extLst>
          </p:cNvPr>
          <p:cNvSpPr/>
          <p:nvPr/>
        </p:nvSpPr>
        <p:spPr>
          <a:xfrm>
            <a:off x="5538597" y="4867936"/>
            <a:ext cx="1872327" cy="888927"/>
          </a:xfrm>
          <a:prstGeom prst="roundRect">
            <a:avLst/>
          </a:prstGeom>
          <a:solidFill>
            <a:srgbClr val="DBEEF4"/>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41" name="Picture 10" descr="Database-icon - Data Warehouse Icon Transparent | Full Size PNG Download |  SeekPNG">
            <a:extLst>
              <a:ext uri="{FF2B5EF4-FFF2-40B4-BE49-F238E27FC236}">
                <a16:creationId xmlns:a16="http://schemas.microsoft.com/office/drawing/2014/main" id="{393C4C8C-878B-6773-F65D-E0B1D71C74D8}"/>
              </a:ext>
            </a:extLst>
          </p:cNvPr>
          <p:cNvPicPr>
            <a:picLocks noChangeAspect="1" noChangeArrowheads="1"/>
          </p:cNvPicPr>
          <p:nvPr/>
        </p:nvPicPr>
        <p:blipFill>
          <a:blip r:embed="rId26">
            <a:grayscl/>
            <a:extLst>
              <a:ext uri="{28A0092B-C50C-407E-A947-70E740481C1C}">
                <a14:useLocalDpi xmlns:a14="http://schemas.microsoft.com/office/drawing/2010/main" val="0"/>
              </a:ext>
            </a:extLst>
          </a:blip>
          <a:srcRect/>
          <a:stretch>
            <a:fillRect/>
          </a:stretch>
        </p:blipFill>
        <p:spPr bwMode="auto">
          <a:xfrm>
            <a:off x="5642840" y="2759677"/>
            <a:ext cx="463363" cy="615886"/>
          </a:xfrm>
          <a:prstGeom prst="rect">
            <a:avLst/>
          </a:prstGeom>
          <a:solidFill>
            <a:srgbClr val="D9D9D9"/>
          </a:solidFill>
        </p:spPr>
      </p:pic>
      <p:pic>
        <p:nvPicPr>
          <p:cNvPr id="342" name="Picture 10" descr="Database-icon - Data Warehouse Icon Transparent | Full Size PNG Download |  SeekPNG">
            <a:extLst>
              <a:ext uri="{FF2B5EF4-FFF2-40B4-BE49-F238E27FC236}">
                <a16:creationId xmlns:a16="http://schemas.microsoft.com/office/drawing/2014/main" id="{2E4BF955-AAAD-A85B-9767-252D9705D41A}"/>
              </a:ext>
            </a:extLst>
          </p:cNvPr>
          <p:cNvPicPr>
            <a:picLocks noChangeAspect="1" noChangeArrowheads="1"/>
          </p:cNvPicPr>
          <p:nvPr/>
        </p:nvPicPr>
        <p:blipFill>
          <a:blip r:embed="rId26">
            <a:grayscl/>
            <a:extLst>
              <a:ext uri="{28A0092B-C50C-407E-A947-70E740481C1C}">
                <a14:useLocalDpi xmlns:a14="http://schemas.microsoft.com/office/drawing/2010/main" val="0"/>
              </a:ext>
            </a:extLst>
          </a:blip>
          <a:srcRect/>
          <a:stretch>
            <a:fillRect/>
          </a:stretch>
        </p:blipFill>
        <p:spPr bwMode="auto">
          <a:xfrm>
            <a:off x="5642840" y="4909475"/>
            <a:ext cx="463363" cy="615886"/>
          </a:xfrm>
          <a:prstGeom prst="rect">
            <a:avLst/>
          </a:prstGeom>
          <a:solidFill>
            <a:srgbClr val="D9D9D9"/>
          </a:solidFill>
        </p:spPr>
      </p:pic>
      <p:sp>
        <p:nvSpPr>
          <p:cNvPr id="343" name="Retângulo: Cantos Arredondados 342">
            <a:extLst>
              <a:ext uri="{FF2B5EF4-FFF2-40B4-BE49-F238E27FC236}">
                <a16:creationId xmlns:a16="http://schemas.microsoft.com/office/drawing/2014/main" id="{9CFBBA0F-E540-7F46-6AFC-6992EC0EBEE0}"/>
              </a:ext>
            </a:extLst>
          </p:cNvPr>
          <p:cNvSpPr/>
          <p:nvPr/>
        </p:nvSpPr>
        <p:spPr>
          <a:xfrm>
            <a:off x="5539852" y="3646539"/>
            <a:ext cx="1872327" cy="888927"/>
          </a:xfrm>
          <a:prstGeom prst="roundRect">
            <a:avLst/>
          </a:prstGeom>
          <a:solidFill>
            <a:srgbClr val="DBEEF4"/>
          </a:solidFill>
          <a:ln w="9525"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a:ea typeface="+mn-ea"/>
              <a:cs typeface="+mn-cs"/>
            </a:endParaRPr>
          </a:p>
        </p:txBody>
      </p:sp>
      <p:pic>
        <p:nvPicPr>
          <p:cNvPr id="344" name="Picture 10" descr="Database-icon - Data Warehouse Icon Transparent | Full Size PNG Download |  SeekPNG">
            <a:extLst>
              <a:ext uri="{FF2B5EF4-FFF2-40B4-BE49-F238E27FC236}">
                <a16:creationId xmlns:a16="http://schemas.microsoft.com/office/drawing/2014/main" id="{86631CD1-9113-59FF-F2D3-E103BEF09AFD}"/>
              </a:ext>
            </a:extLst>
          </p:cNvPr>
          <p:cNvPicPr>
            <a:picLocks noChangeAspect="1" noChangeArrowheads="1"/>
          </p:cNvPicPr>
          <p:nvPr/>
        </p:nvPicPr>
        <p:blipFill>
          <a:blip r:embed="rId26">
            <a:grayscl/>
            <a:extLst>
              <a:ext uri="{28A0092B-C50C-407E-A947-70E740481C1C}">
                <a14:useLocalDpi xmlns:a14="http://schemas.microsoft.com/office/drawing/2010/main" val="0"/>
              </a:ext>
            </a:extLst>
          </a:blip>
          <a:srcRect/>
          <a:stretch>
            <a:fillRect/>
          </a:stretch>
        </p:blipFill>
        <p:spPr bwMode="auto">
          <a:xfrm>
            <a:off x="5642840" y="3693332"/>
            <a:ext cx="463363" cy="615886"/>
          </a:xfrm>
          <a:prstGeom prst="rect">
            <a:avLst/>
          </a:prstGeom>
          <a:solidFill>
            <a:srgbClr val="D9D9D9"/>
          </a:solidFill>
        </p:spPr>
      </p:pic>
      <p:sp>
        <p:nvSpPr>
          <p:cNvPr id="345" name="CaixaDeTexto 344">
            <a:extLst>
              <a:ext uri="{FF2B5EF4-FFF2-40B4-BE49-F238E27FC236}">
                <a16:creationId xmlns:a16="http://schemas.microsoft.com/office/drawing/2014/main" id="{BB280CCA-5389-F446-EBC7-C0C3DDCFBADE}"/>
              </a:ext>
            </a:extLst>
          </p:cNvPr>
          <p:cNvSpPr txBox="1"/>
          <p:nvPr/>
        </p:nvSpPr>
        <p:spPr>
          <a:xfrm>
            <a:off x="6036194" y="4540781"/>
            <a:ext cx="982542" cy="201724"/>
          </a:xfrm>
          <a:prstGeom prst="rect">
            <a:avLst/>
          </a:prstGeom>
          <a:noFill/>
        </p:spPr>
        <p:txBody>
          <a:bodyPr wrap="square" rtlCol="0" anchor="ctr">
            <a:spAutoFit/>
          </a:bodyPr>
          <a:lstStyle/>
          <a:p>
            <a:pPr algn="ctr"/>
            <a:r>
              <a:rPr lang="pt-BR" sz="2800" b="1" i="1">
                <a:solidFill>
                  <a:prstClr val="black"/>
                </a:solidFill>
                <a:latin typeface="Calibri"/>
              </a:rPr>
              <a:t>...</a:t>
            </a:r>
          </a:p>
        </p:txBody>
      </p:sp>
      <p:sp>
        <p:nvSpPr>
          <p:cNvPr id="346" name="CaixaDeTexto 345">
            <a:extLst>
              <a:ext uri="{FF2B5EF4-FFF2-40B4-BE49-F238E27FC236}">
                <a16:creationId xmlns:a16="http://schemas.microsoft.com/office/drawing/2014/main" id="{D79BF296-CE8E-75A8-F25B-A543AE70C4BE}"/>
              </a:ext>
            </a:extLst>
          </p:cNvPr>
          <p:cNvSpPr txBox="1"/>
          <p:nvPr/>
        </p:nvSpPr>
        <p:spPr>
          <a:xfrm>
            <a:off x="5586178" y="3407156"/>
            <a:ext cx="576685" cy="153888"/>
          </a:xfrm>
          <a:prstGeom prst="rect">
            <a:avLst/>
          </a:prstGeom>
          <a:noFill/>
        </p:spPr>
        <p:txBody>
          <a:bodyPr wrap="square" lIns="0" tIns="0" rIns="0" bIns="0" rtlCol="0" anchor="ctr">
            <a:spAutoFit/>
          </a:bodyPr>
          <a:lstStyle/>
          <a:p>
            <a:pPr algn="ctr"/>
            <a:r>
              <a:rPr lang="en-US" sz="1000" b="1" i="1">
                <a:solidFill>
                  <a:prstClr val="black"/>
                </a:solidFill>
                <a:latin typeface="Calibri"/>
              </a:rPr>
              <a:t>Data WH 1</a:t>
            </a:r>
          </a:p>
        </p:txBody>
      </p:sp>
      <p:sp>
        <p:nvSpPr>
          <p:cNvPr id="347" name="CaixaDeTexto 346">
            <a:extLst>
              <a:ext uri="{FF2B5EF4-FFF2-40B4-BE49-F238E27FC236}">
                <a16:creationId xmlns:a16="http://schemas.microsoft.com/office/drawing/2014/main" id="{267A645E-A421-B8BA-D747-6C8C692F2F62}"/>
              </a:ext>
            </a:extLst>
          </p:cNvPr>
          <p:cNvSpPr txBox="1"/>
          <p:nvPr/>
        </p:nvSpPr>
        <p:spPr>
          <a:xfrm>
            <a:off x="5586178" y="4345344"/>
            <a:ext cx="576685" cy="153888"/>
          </a:xfrm>
          <a:prstGeom prst="rect">
            <a:avLst/>
          </a:prstGeom>
          <a:noFill/>
        </p:spPr>
        <p:txBody>
          <a:bodyPr wrap="square" lIns="0" tIns="0" rIns="0" bIns="0" rtlCol="0" anchor="ctr">
            <a:spAutoFit/>
          </a:bodyPr>
          <a:lstStyle/>
          <a:p>
            <a:pPr algn="ctr"/>
            <a:r>
              <a:rPr lang="en-US" sz="1000" b="1" i="1">
                <a:solidFill>
                  <a:prstClr val="black"/>
                </a:solidFill>
                <a:latin typeface="Calibri"/>
              </a:rPr>
              <a:t>Data WH 2</a:t>
            </a:r>
          </a:p>
        </p:txBody>
      </p:sp>
      <p:sp>
        <p:nvSpPr>
          <p:cNvPr id="348" name="CaixaDeTexto 347">
            <a:extLst>
              <a:ext uri="{FF2B5EF4-FFF2-40B4-BE49-F238E27FC236}">
                <a16:creationId xmlns:a16="http://schemas.microsoft.com/office/drawing/2014/main" id="{8C0DDFFC-1454-CFD9-4799-1FA31AC96FA8}"/>
              </a:ext>
            </a:extLst>
          </p:cNvPr>
          <p:cNvSpPr txBox="1"/>
          <p:nvPr/>
        </p:nvSpPr>
        <p:spPr>
          <a:xfrm>
            <a:off x="5586178" y="5556642"/>
            <a:ext cx="576685" cy="138499"/>
          </a:xfrm>
          <a:prstGeom prst="rect">
            <a:avLst/>
          </a:prstGeom>
          <a:noFill/>
        </p:spPr>
        <p:txBody>
          <a:bodyPr wrap="square" lIns="0" tIns="0" rIns="0" bIns="0" rtlCol="0" anchor="ctr">
            <a:spAutoFit/>
          </a:bodyPr>
          <a:lstStyle/>
          <a:p>
            <a:pPr algn="ctr"/>
            <a:r>
              <a:rPr lang="en-US" sz="900" b="1" i="1">
                <a:solidFill>
                  <a:prstClr val="black"/>
                </a:solidFill>
                <a:latin typeface="Calibri"/>
              </a:rPr>
              <a:t>Data WH N</a:t>
            </a:r>
          </a:p>
        </p:txBody>
      </p:sp>
      <p:pic>
        <p:nvPicPr>
          <p:cNvPr id="349" name="Imagem 348">
            <a:extLst>
              <a:ext uri="{FF2B5EF4-FFF2-40B4-BE49-F238E27FC236}">
                <a16:creationId xmlns:a16="http://schemas.microsoft.com/office/drawing/2014/main" id="{1A8D1494-7513-60A1-A7B4-8BA65A138BEC}"/>
              </a:ext>
            </a:extLst>
          </p:cNvPr>
          <p:cNvPicPr>
            <a:picLocks noChangeAspect="1"/>
          </p:cNvPicPr>
          <p:nvPr/>
        </p:nvPicPr>
        <p:blipFill>
          <a:blip r:embed="rId27"/>
          <a:stretch>
            <a:fillRect/>
          </a:stretch>
        </p:blipFill>
        <p:spPr>
          <a:xfrm>
            <a:off x="6474760" y="2758987"/>
            <a:ext cx="541229" cy="796720"/>
          </a:xfrm>
          <a:prstGeom prst="rect">
            <a:avLst/>
          </a:prstGeom>
        </p:spPr>
      </p:pic>
      <p:pic>
        <p:nvPicPr>
          <p:cNvPr id="350" name="Imagem 349">
            <a:extLst>
              <a:ext uri="{FF2B5EF4-FFF2-40B4-BE49-F238E27FC236}">
                <a16:creationId xmlns:a16="http://schemas.microsoft.com/office/drawing/2014/main" id="{AE164A17-7273-2BA2-3E9B-B75437756DC2}"/>
              </a:ext>
            </a:extLst>
          </p:cNvPr>
          <p:cNvPicPr>
            <a:picLocks noChangeAspect="1"/>
          </p:cNvPicPr>
          <p:nvPr/>
        </p:nvPicPr>
        <p:blipFill>
          <a:blip r:embed="rId28"/>
          <a:stretch>
            <a:fillRect/>
          </a:stretch>
        </p:blipFill>
        <p:spPr>
          <a:xfrm>
            <a:off x="6413493" y="3729385"/>
            <a:ext cx="676303" cy="723234"/>
          </a:xfrm>
          <a:prstGeom prst="rect">
            <a:avLst/>
          </a:prstGeom>
        </p:spPr>
      </p:pic>
      <p:pic>
        <p:nvPicPr>
          <p:cNvPr id="351" name="Imagem 350">
            <a:extLst>
              <a:ext uri="{FF2B5EF4-FFF2-40B4-BE49-F238E27FC236}">
                <a16:creationId xmlns:a16="http://schemas.microsoft.com/office/drawing/2014/main" id="{56982AD7-FA72-D701-F34E-7674791DF715}"/>
              </a:ext>
            </a:extLst>
          </p:cNvPr>
          <p:cNvPicPr>
            <a:picLocks noChangeAspect="1"/>
          </p:cNvPicPr>
          <p:nvPr/>
        </p:nvPicPr>
        <p:blipFill>
          <a:blip r:embed="rId29"/>
          <a:stretch>
            <a:fillRect/>
          </a:stretch>
        </p:blipFill>
        <p:spPr>
          <a:xfrm>
            <a:off x="6791148" y="5119962"/>
            <a:ext cx="568194" cy="384875"/>
          </a:xfrm>
          <a:prstGeom prst="rect">
            <a:avLst/>
          </a:prstGeom>
        </p:spPr>
      </p:pic>
      <p:pic>
        <p:nvPicPr>
          <p:cNvPr id="352" name="Imagem 351">
            <a:extLst>
              <a:ext uri="{FF2B5EF4-FFF2-40B4-BE49-F238E27FC236}">
                <a16:creationId xmlns:a16="http://schemas.microsoft.com/office/drawing/2014/main" id="{43D0F081-3246-D251-D685-89112B781AA1}"/>
              </a:ext>
            </a:extLst>
          </p:cNvPr>
          <p:cNvPicPr>
            <a:picLocks noChangeAspect="1"/>
          </p:cNvPicPr>
          <p:nvPr/>
        </p:nvPicPr>
        <p:blipFill>
          <a:blip r:embed="rId30"/>
          <a:stretch>
            <a:fillRect/>
          </a:stretch>
        </p:blipFill>
        <p:spPr>
          <a:xfrm>
            <a:off x="6148854" y="5020507"/>
            <a:ext cx="625015" cy="583785"/>
          </a:xfrm>
          <a:prstGeom prst="rect">
            <a:avLst/>
          </a:prstGeom>
        </p:spPr>
      </p:pic>
      <p:sp>
        <p:nvSpPr>
          <p:cNvPr id="353" name="CaixaDeTexto 352">
            <a:extLst>
              <a:ext uri="{FF2B5EF4-FFF2-40B4-BE49-F238E27FC236}">
                <a16:creationId xmlns:a16="http://schemas.microsoft.com/office/drawing/2014/main" id="{3EFFB675-B5FD-BC67-F6CF-0D82AF074874}"/>
              </a:ext>
            </a:extLst>
          </p:cNvPr>
          <p:cNvSpPr txBox="1"/>
          <p:nvPr/>
        </p:nvSpPr>
        <p:spPr>
          <a:xfrm>
            <a:off x="6154436" y="2385216"/>
            <a:ext cx="640652" cy="184666"/>
          </a:xfrm>
          <a:prstGeom prst="rect">
            <a:avLst/>
          </a:prstGeom>
          <a:noFill/>
        </p:spPr>
        <p:txBody>
          <a:bodyPr wrap="square" lIns="0" tIns="0" rIns="0" bIns="0" rtlCol="0" anchor="ctr">
            <a:spAutoFit/>
          </a:bodyPr>
          <a:lstStyle/>
          <a:p>
            <a:pPr algn="ctr"/>
            <a:r>
              <a:rPr lang="en-US" sz="1200" b="1" i="1">
                <a:solidFill>
                  <a:prstClr val="white"/>
                </a:solidFill>
                <a:effectLst>
                  <a:outerShdw blurRad="38100" dist="38100" dir="2700000" algn="tl">
                    <a:srgbClr val="000000">
                      <a:alpha val="43137"/>
                    </a:srgbClr>
                  </a:outerShdw>
                </a:effectLst>
                <a:latin typeface="Calibri"/>
              </a:rPr>
              <a:t>Data Lake</a:t>
            </a:r>
          </a:p>
        </p:txBody>
      </p:sp>
      <p:sp>
        <p:nvSpPr>
          <p:cNvPr id="354" name="Elipse 353">
            <a:extLst>
              <a:ext uri="{FF2B5EF4-FFF2-40B4-BE49-F238E27FC236}">
                <a16:creationId xmlns:a16="http://schemas.microsoft.com/office/drawing/2014/main" id="{69E4CCEC-75BF-4CF1-FF96-9F6995AF10BB}"/>
              </a:ext>
            </a:extLst>
          </p:cNvPr>
          <p:cNvSpPr/>
          <p:nvPr/>
        </p:nvSpPr>
        <p:spPr>
          <a:xfrm>
            <a:off x="7133228" y="1640782"/>
            <a:ext cx="259008" cy="284909"/>
          </a:xfrm>
          <a:prstGeom prst="ellipse">
            <a:avLst/>
          </a:prstGeom>
          <a:solidFill>
            <a:srgbClr val="00B0F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2</a:t>
            </a:r>
          </a:p>
        </p:txBody>
      </p:sp>
      <p:sp>
        <p:nvSpPr>
          <p:cNvPr id="355" name="Elipse 354">
            <a:extLst>
              <a:ext uri="{FF2B5EF4-FFF2-40B4-BE49-F238E27FC236}">
                <a16:creationId xmlns:a16="http://schemas.microsoft.com/office/drawing/2014/main" id="{D51CF817-5B3E-8CAE-74B8-C159E67FE7A7}"/>
              </a:ext>
            </a:extLst>
          </p:cNvPr>
          <p:cNvSpPr/>
          <p:nvPr/>
        </p:nvSpPr>
        <p:spPr>
          <a:xfrm>
            <a:off x="8366402" y="1602546"/>
            <a:ext cx="284909" cy="284909"/>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p>
        </p:txBody>
      </p:sp>
      <p:pic>
        <p:nvPicPr>
          <p:cNvPr id="356" name="Imagem 355">
            <a:extLst>
              <a:ext uri="{FF2B5EF4-FFF2-40B4-BE49-F238E27FC236}">
                <a16:creationId xmlns:a16="http://schemas.microsoft.com/office/drawing/2014/main" id="{874F1A5B-0D45-DA0B-F723-FE68BBFDABCA}"/>
              </a:ext>
            </a:extLst>
          </p:cNvPr>
          <p:cNvPicPr>
            <a:picLocks noChangeAspect="1"/>
          </p:cNvPicPr>
          <p:nvPr/>
        </p:nvPicPr>
        <p:blipFill rotWithShape="1">
          <a:blip r:embed="rId31">
            <a:extLst>
              <a:ext uri="{BEBA8EAE-BF5A-486C-A8C5-ECC9F3942E4B}">
                <a14:imgProps xmlns:a14="http://schemas.microsoft.com/office/drawing/2010/main">
                  <a14:imgLayer r:embed="rId32">
                    <a14:imgEffect>
                      <a14:backgroundRemoval t="39630" b="70000" l="43646" r="62187">
                        <a14:foregroundMark x1="56719" y1="39630" x2="56719" y2="39630"/>
                        <a14:foregroundMark x1="59427" y1="45926" x2="59427" y2="45926"/>
                        <a14:foregroundMark x1="58490" y1="43889" x2="58490" y2="43889"/>
                        <a14:foregroundMark x1="58021" y1="44444" x2="58021" y2="44444"/>
                      </a14:backgroundRemoval>
                    </a14:imgEffect>
                  </a14:imgLayer>
                </a14:imgProps>
              </a:ext>
            </a:extLst>
          </a:blip>
          <a:srcRect l="41353" t="36003" r="35466" b="26172"/>
          <a:stretch/>
        </p:blipFill>
        <p:spPr>
          <a:xfrm>
            <a:off x="9019892" y="4652270"/>
            <a:ext cx="1198555" cy="1100097"/>
          </a:xfrm>
          <a:prstGeom prst="rect">
            <a:avLst/>
          </a:prstGeom>
        </p:spPr>
      </p:pic>
      <p:sp>
        <p:nvSpPr>
          <p:cNvPr id="357" name="CaixaDeTexto 356">
            <a:extLst>
              <a:ext uri="{FF2B5EF4-FFF2-40B4-BE49-F238E27FC236}">
                <a16:creationId xmlns:a16="http://schemas.microsoft.com/office/drawing/2014/main" id="{341BE9B3-C4E8-F265-1C11-B44208CB26D5}"/>
              </a:ext>
            </a:extLst>
          </p:cNvPr>
          <p:cNvSpPr txBox="1"/>
          <p:nvPr/>
        </p:nvSpPr>
        <p:spPr>
          <a:xfrm>
            <a:off x="8964707" y="5681881"/>
            <a:ext cx="1308924" cy="169277"/>
          </a:xfrm>
          <a:prstGeom prst="rect">
            <a:avLst/>
          </a:prstGeom>
          <a:noFill/>
        </p:spPr>
        <p:txBody>
          <a:bodyPr wrap="square" lIns="0" tIns="0" rIns="0" bIns="0" rtlCol="0" anchor="ctr">
            <a:spAutoFit/>
          </a:bodyPr>
          <a:lstStyle/>
          <a:p>
            <a:pPr algn="ctr"/>
            <a:r>
              <a:rPr lang="en-US" sz="1100" b="1" i="1">
                <a:solidFill>
                  <a:prstClr val="black"/>
                </a:solidFill>
                <a:latin typeface="Calibri"/>
              </a:rPr>
              <a:t>Data Owners</a:t>
            </a:r>
          </a:p>
        </p:txBody>
      </p:sp>
      <p:sp>
        <p:nvSpPr>
          <p:cNvPr id="358" name="Elipse 357">
            <a:extLst>
              <a:ext uri="{FF2B5EF4-FFF2-40B4-BE49-F238E27FC236}">
                <a16:creationId xmlns:a16="http://schemas.microsoft.com/office/drawing/2014/main" id="{28410F6F-BCC7-2C1C-0C1F-5EBDC9E29DF3}"/>
              </a:ext>
            </a:extLst>
          </p:cNvPr>
          <p:cNvSpPr/>
          <p:nvPr/>
        </p:nvSpPr>
        <p:spPr>
          <a:xfrm>
            <a:off x="10034323" y="4647856"/>
            <a:ext cx="252000" cy="252000"/>
          </a:xfrm>
          <a:prstGeom prst="ellipse">
            <a:avLst/>
          </a:prstGeom>
          <a:solidFill>
            <a:srgbClr val="F79646">
              <a:lumMod val="75000"/>
            </a:srgbClr>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1</a:t>
            </a:r>
          </a:p>
        </p:txBody>
      </p:sp>
      <p:sp>
        <p:nvSpPr>
          <p:cNvPr id="359" name="Elipse 358">
            <a:extLst>
              <a:ext uri="{FF2B5EF4-FFF2-40B4-BE49-F238E27FC236}">
                <a16:creationId xmlns:a16="http://schemas.microsoft.com/office/drawing/2014/main" id="{3AE5E75E-E376-1A59-8582-E46BD19CFFF5}"/>
              </a:ext>
            </a:extLst>
          </p:cNvPr>
          <p:cNvSpPr/>
          <p:nvPr/>
        </p:nvSpPr>
        <p:spPr>
          <a:xfrm>
            <a:off x="10041262" y="4926944"/>
            <a:ext cx="252000" cy="252000"/>
          </a:xfrm>
          <a:prstGeom prst="ellipse">
            <a:avLst/>
          </a:prstGeom>
          <a:solidFill>
            <a:srgbClr val="00B0F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2</a:t>
            </a:r>
          </a:p>
        </p:txBody>
      </p:sp>
      <p:sp>
        <p:nvSpPr>
          <p:cNvPr id="360" name="Elipse 359">
            <a:extLst>
              <a:ext uri="{FF2B5EF4-FFF2-40B4-BE49-F238E27FC236}">
                <a16:creationId xmlns:a16="http://schemas.microsoft.com/office/drawing/2014/main" id="{B8BA46B7-ED97-603B-8670-248812F60CB8}"/>
              </a:ext>
            </a:extLst>
          </p:cNvPr>
          <p:cNvSpPr/>
          <p:nvPr/>
        </p:nvSpPr>
        <p:spPr>
          <a:xfrm>
            <a:off x="10039123" y="5206032"/>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p>
        </p:txBody>
      </p:sp>
      <p:pic>
        <p:nvPicPr>
          <p:cNvPr id="361" name="Imagem 360">
            <a:extLst>
              <a:ext uri="{FF2B5EF4-FFF2-40B4-BE49-F238E27FC236}">
                <a16:creationId xmlns:a16="http://schemas.microsoft.com/office/drawing/2014/main" id="{204457DF-1AB2-592E-A271-BA73AFB58648}"/>
              </a:ext>
            </a:extLst>
          </p:cNvPr>
          <p:cNvPicPr>
            <a:picLocks noChangeAspect="1"/>
          </p:cNvPicPr>
          <p:nvPr/>
        </p:nvPicPr>
        <p:blipFill rotWithShape="1">
          <a:blip r:embed="rId31">
            <a:extLst>
              <a:ext uri="{BEBA8EAE-BF5A-486C-A8C5-ECC9F3942E4B}">
                <a14:imgProps xmlns:a14="http://schemas.microsoft.com/office/drawing/2010/main">
                  <a14:imgLayer r:embed="rId32">
                    <a14:imgEffect>
                      <a14:backgroundRemoval t="39630" b="70000" l="43646" r="62187">
                        <a14:foregroundMark x1="56719" y1="39630" x2="56719" y2="39630"/>
                        <a14:foregroundMark x1="59427" y1="45926" x2="59427" y2="45926"/>
                        <a14:foregroundMark x1="58490" y1="43889" x2="58490" y2="43889"/>
                        <a14:foregroundMark x1="58021" y1="44444" x2="58021" y2="44444"/>
                      </a14:backgroundRemoval>
                    </a14:imgEffect>
                  </a14:imgLayer>
                </a14:imgProps>
              </a:ext>
            </a:extLst>
          </a:blip>
          <a:srcRect l="41353" t="36003" r="35466" b="26172"/>
          <a:stretch/>
        </p:blipFill>
        <p:spPr>
          <a:xfrm>
            <a:off x="9019892" y="3151358"/>
            <a:ext cx="1198555" cy="1100097"/>
          </a:xfrm>
          <a:prstGeom prst="rect">
            <a:avLst/>
          </a:prstGeom>
        </p:spPr>
      </p:pic>
      <p:sp>
        <p:nvSpPr>
          <p:cNvPr id="362" name="CaixaDeTexto 361">
            <a:extLst>
              <a:ext uri="{FF2B5EF4-FFF2-40B4-BE49-F238E27FC236}">
                <a16:creationId xmlns:a16="http://schemas.microsoft.com/office/drawing/2014/main" id="{083C9880-D078-A57D-E776-A7CB8C4DC3EE}"/>
              </a:ext>
            </a:extLst>
          </p:cNvPr>
          <p:cNvSpPr txBox="1"/>
          <p:nvPr/>
        </p:nvSpPr>
        <p:spPr>
          <a:xfrm>
            <a:off x="8964707" y="4186183"/>
            <a:ext cx="1308924" cy="169277"/>
          </a:xfrm>
          <a:prstGeom prst="rect">
            <a:avLst/>
          </a:prstGeom>
          <a:noFill/>
        </p:spPr>
        <p:txBody>
          <a:bodyPr wrap="square" lIns="0" tIns="0" rIns="0" bIns="0" rtlCol="0" anchor="ctr">
            <a:spAutoFit/>
          </a:bodyPr>
          <a:lstStyle/>
          <a:p>
            <a:pPr algn="ctr"/>
            <a:r>
              <a:rPr lang="en-US" sz="1100" b="1" i="1">
                <a:solidFill>
                  <a:prstClr val="black"/>
                </a:solidFill>
                <a:latin typeface="Calibri"/>
              </a:rPr>
              <a:t>Data Analysts</a:t>
            </a:r>
          </a:p>
        </p:txBody>
      </p:sp>
      <p:sp>
        <p:nvSpPr>
          <p:cNvPr id="363" name="Elipse 362">
            <a:extLst>
              <a:ext uri="{FF2B5EF4-FFF2-40B4-BE49-F238E27FC236}">
                <a16:creationId xmlns:a16="http://schemas.microsoft.com/office/drawing/2014/main" id="{26C3989E-849A-50BA-DD32-3B692FC86B51}"/>
              </a:ext>
            </a:extLst>
          </p:cNvPr>
          <p:cNvSpPr/>
          <p:nvPr/>
        </p:nvSpPr>
        <p:spPr>
          <a:xfrm>
            <a:off x="10035085" y="3310560"/>
            <a:ext cx="252000" cy="252000"/>
          </a:xfrm>
          <a:prstGeom prst="ellipse">
            <a:avLst/>
          </a:prstGeom>
          <a:solidFill>
            <a:srgbClr val="00B0F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2</a:t>
            </a:r>
          </a:p>
        </p:txBody>
      </p:sp>
      <p:sp>
        <p:nvSpPr>
          <p:cNvPr id="364" name="Elipse 363">
            <a:extLst>
              <a:ext uri="{FF2B5EF4-FFF2-40B4-BE49-F238E27FC236}">
                <a16:creationId xmlns:a16="http://schemas.microsoft.com/office/drawing/2014/main" id="{E630E459-4458-8FB7-0D20-F3C66DEC8995}"/>
              </a:ext>
            </a:extLst>
          </p:cNvPr>
          <p:cNvSpPr/>
          <p:nvPr/>
        </p:nvSpPr>
        <p:spPr>
          <a:xfrm>
            <a:off x="10032946" y="3592049"/>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p>
        </p:txBody>
      </p:sp>
      <p:pic>
        <p:nvPicPr>
          <p:cNvPr id="365" name="Imagem 364">
            <a:extLst>
              <a:ext uri="{FF2B5EF4-FFF2-40B4-BE49-F238E27FC236}">
                <a16:creationId xmlns:a16="http://schemas.microsoft.com/office/drawing/2014/main" id="{714D8F80-FA5D-2EB6-32B5-D1331F468D99}"/>
              </a:ext>
            </a:extLst>
          </p:cNvPr>
          <p:cNvPicPr>
            <a:picLocks noChangeAspect="1"/>
          </p:cNvPicPr>
          <p:nvPr/>
        </p:nvPicPr>
        <p:blipFill rotWithShape="1">
          <a:blip r:embed="rId33">
            <a:extLst>
              <a:ext uri="{BEBA8EAE-BF5A-486C-A8C5-ECC9F3942E4B}">
                <a14:imgProps xmlns:a14="http://schemas.microsoft.com/office/drawing/2010/main">
                  <a14:imgLayer r:embed="rId34">
                    <a14:imgEffect>
                      <a14:backgroundRemoval t="34907" b="77778" l="44219" r="73125">
                        <a14:foregroundMark x1="54271" y1="41019" x2="53906" y2="50648"/>
                        <a14:foregroundMark x1="53906" y1="50648" x2="58333" y2="48889"/>
                        <a14:foregroundMark x1="58333" y1="48889" x2="59844" y2="40185"/>
                        <a14:foregroundMark x1="59844" y1="40185" x2="62969" y2="47037"/>
                        <a14:foregroundMark x1="62969" y1="47037" x2="61771" y2="52963"/>
                        <a14:foregroundMark x1="62240" y1="43796" x2="64167" y2="47778"/>
                        <a14:foregroundMark x1="62500" y1="43796" x2="62500" y2="43796"/>
                        <a14:foregroundMark x1="70893" y1="45997" x2="69635" y2="49352"/>
                        <a14:foregroundMark x1="72760" y1="41019" x2="72096" y2="42791"/>
                        <a14:foregroundMark x1="69635" y1="49352" x2="65104" y2="51759"/>
                        <a14:foregroundMark x1="65104" y1="51759" x2="69583" y2="51852"/>
                        <a14:foregroundMark x1="69583" y1="51852" x2="66458" y2="57315"/>
                        <a14:foregroundMark x1="66458" y1="57315" x2="64167" y2="51296"/>
                        <a14:foregroundMark x1="64167" y1="51296" x2="68906" y2="62685"/>
                        <a14:foregroundMark x1="68906" y1="62685" x2="64115" y2="67130"/>
                        <a14:foregroundMark x1="64115" y1="67130" x2="58594" y2="68981"/>
                        <a14:foregroundMark x1="58594" y1="68981" x2="55990" y2="74352"/>
                        <a14:foregroundMark x1="55990" y1="74352" x2="60521" y2="58704"/>
                        <a14:foregroundMark x1="60521" y1="58704" x2="49219" y2="75926"/>
                        <a14:foregroundMark x1="49219" y1="75926" x2="45625" y2="73056"/>
                        <a14:foregroundMark x1="45625" y1="73056" x2="44219" y2="65833"/>
                        <a14:foregroundMark x1="44219" y1="65833" x2="46875" y2="71852"/>
                        <a14:foregroundMark x1="46875" y1="71852" x2="50885" y2="64537"/>
                        <a14:foregroundMark x1="50885" y1="64537" x2="47188" y2="49259"/>
                        <a14:foregroundMark x1="47188" y1="49259" x2="48594" y2="60185"/>
                        <a14:foregroundMark x1="48594" y1="60185" x2="49219" y2="53426"/>
                        <a14:foregroundMark x1="52083" y1="73796" x2="52083" y2="73796"/>
                        <a14:foregroundMark x1="53906" y1="73241" x2="54115" y2="73241"/>
                        <a14:foregroundMark x1="54167" y1="73796" x2="49167" y2="76481"/>
                        <a14:foregroundMark x1="49167" y1="76481" x2="45052" y2="75463"/>
                        <a14:foregroundMark x1="49583" y1="76667" x2="55052" y2="76944"/>
                        <a14:foregroundMark x1="55052" y1="76944" x2="56927" y2="74907"/>
                        <a14:foregroundMark x1="56927" y1="75833" x2="56927" y2="75833"/>
                        <a14:foregroundMark x1="58125" y1="76759" x2="56302" y2="74815"/>
                        <a14:foregroundMark x1="57135" y1="77500" x2="58177" y2="73611"/>
                        <a14:foregroundMark x1="58021" y1="77037" x2="56875" y2="72963"/>
                        <a14:foregroundMark x1="58750" y1="76019" x2="58490" y2="76204"/>
                        <a14:foregroundMark x1="58125" y1="73426" x2="61979" y2="70185"/>
                        <a14:foregroundMark x1="64167" y1="71296" x2="63958" y2="66944"/>
                        <a14:foregroundMark x1="63646" y1="71759" x2="64375" y2="70463"/>
                        <a14:foregroundMark x1="63281" y1="71204" x2="66354" y2="65648"/>
                        <a14:foregroundMark x1="66354" y1="65648" x2="70000" y2="65278"/>
                        <a14:foregroundMark x1="70938" y1="65741" x2="69844" y2="64074"/>
                        <a14:foregroundMark x1="69844" y1="64074" x2="69010" y2="66574"/>
                        <a14:foregroundMark x1="71667" y1="65463" x2="70260" y2="63148"/>
                        <a14:foregroundMark x1="70573" y1="64722" x2="69375" y2="66019"/>
                        <a14:foregroundMark x1="69844" y1="66667" x2="69844" y2="66667"/>
                        <a14:foregroundMark x1="70573" y1="63148" x2="70573" y2="63148"/>
                        <a14:foregroundMark x1="70781" y1="64352" x2="70781" y2="64352"/>
                        <a14:foregroundMark x1="70625" y1="63519" x2="70625" y2="63519"/>
                        <a14:foregroundMark x1="70365" y1="63704" x2="71302" y2="64444"/>
                        <a14:foregroundMark x1="70781" y1="63426" x2="70781" y2="63426"/>
                        <a14:foregroundMark x1="72865" y1="53611" x2="71875" y2="51667"/>
                        <a14:foregroundMark x1="72188" y1="53056" x2="73125" y2="54352"/>
                        <a14:foregroundMark x1="72500" y1="52778" x2="72500" y2="52778"/>
                        <a14:foregroundMark x1="72396" y1="52315" x2="72396" y2="52315"/>
                        <a14:foregroundMark x1="73139" y1="46513" x2="73125" y2="47222"/>
                        <a14:foregroundMark x1="73190" y1="43970" x2="73158" y2="45584"/>
                        <a14:foregroundMark x1="73229" y1="41944" x2="73167" y2="45088"/>
                        <a14:foregroundMark x1="62344" y1="71574" x2="62604" y2="70278"/>
                        <a14:foregroundMark x1="65260" y1="70648" x2="65260" y2="70648"/>
                        <a14:foregroundMark x1="63698" y1="72222" x2="63698" y2="72222"/>
                        <a14:foregroundMark x1="58750" y1="76111" x2="58750" y2="76111"/>
                        <a14:foregroundMark x1="58854" y1="75741" x2="58490" y2="76667"/>
                        <a14:foregroundMark x1="58542" y1="75463" x2="59062" y2="77500"/>
                        <a14:foregroundMark x1="47917" y1="76019" x2="46146" y2="77778"/>
                        <a14:foregroundMark x1="45313" y1="77407" x2="45313" y2="77407"/>
                        <a14:foregroundMark x1="44583" y1="76481" x2="44583" y2="76481"/>
                        <a14:foregroundMark x1="44219" y1="75556" x2="44219" y2="75556"/>
                        <a14:foregroundMark x1="44219" y1="75741" x2="44323" y2="77130"/>
                        <a14:foregroundMark x1="45365" y1="74074" x2="45365" y2="74074"/>
                        <a14:foregroundMark x1="45313" y1="74537" x2="44792" y2="74444"/>
                        <a14:foregroundMark x1="45052" y1="74722" x2="44271" y2="74074"/>
                        <a14:foregroundMark x1="59479" y1="34907" x2="59479" y2="34907"/>
                        <a14:foregroundMark x1="59688" y1="34907" x2="60365" y2="36019"/>
                        <a14:foregroundMark x1="48750" y1="52778" x2="51927" y2="55370"/>
                        <a14:backgroundMark x1="73125" y1="45926" x2="73125" y2="45926"/>
                        <a14:backgroundMark x1="73229" y1="46296" x2="73229" y2="46296"/>
                        <a14:backgroundMark x1="71510" y1="44907" x2="71302" y2="44259"/>
                        <a14:backgroundMark x1="71406" y1="44630" x2="71406" y2="44630"/>
                        <a14:backgroundMark x1="71510" y1="44444" x2="71510" y2="44444"/>
                        <a14:backgroundMark x1="71302" y1="44630" x2="71302" y2="44815"/>
                        <a14:backgroundMark x1="71302" y1="44815" x2="71302" y2="44815"/>
                        <a14:backgroundMark x1="71667" y1="44352" x2="71667" y2="44352"/>
                        <a14:backgroundMark x1="72865" y1="45741" x2="73281" y2="46019"/>
                        <a14:backgroundMark x1="73125" y1="45648" x2="73438" y2="45926"/>
                        <a14:backgroundMark x1="71302" y1="44167" x2="72083" y2="45093"/>
                      </a14:backgroundRemoval>
                    </a14:imgEffect>
                  </a14:imgLayer>
                </a14:imgProps>
              </a:ext>
            </a:extLst>
          </a:blip>
          <a:srcRect l="41340" t="31850" r="24044" b="19490"/>
          <a:stretch/>
        </p:blipFill>
        <p:spPr>
          <a:xfrm>
            <a:off x="9114019" y="1786530"/>
            <a:ext cx="1010301" cy="798873"/>
          </a:xfrm>
          <a:prstGeom prst="rect">
            <a:avLst/>
          </a:prstGeom>
        </p:spPr>
      </p:pic>
      <p:sp>
        <p:nvSpPr>
          <p:cNvPr id="366" name="CaixaDeTexto 365">
            <a:extLst>
              <a:ext uri="{FF2B5EF4-FFF2-40B4-BE49-F238E27FC236}">
                <a16:creationId xmlns:a16="http://schemas.microsoft.com/office/drawing/2014/main" id="{6062E83E-40C0-C5BE-83E9-E754D808719B}"/>
              </a:ext>
            </a:extLst>
          </p:cNvPr>
          <p:cNvSpPr txBox="1"/>
          <p:nvPr/>
        </p:nvSpPr>
        <p:spPr>
          <a:xfrm>
            <a:off x="8964707" y="2685272"/>
            <a:ext cx="1308924" cy="169277"/>
          </a:xfrm>
          <a:prstGeom prst="rect">
            <a:avLst/>
          </a:prstGeom>
          <a:noFill/>
        </p:spPr>
        <p:txBody>
          <a:bodyPr wrap="square" lIns="0" tIns="0" rIns="0" bIns="0" rtlCol="0" anchor="ctr">
            <a:spAutoFit/>
          </a:bodyPr>
          <a:lstStyle/>
          <a:p>
            <a:pPr algn="ctr"/>
            <a:r>
              <a:rPr lang="en-US" sz="1100" b="1" i="1">
                <a:solidFill>
                  <a:prstClr val="black"/>
                </a:solidFill>
                <a:latin typeface="Calibri"/>
              </a:rPr>
              <a:t>Data Consumers</a:t>
            </a:r>
          </a:p>
        </p:txBody>
      </p:sp>
      <p:sp>
        <p:nvSpPr>
          <p:cNvPr id="367" name="Elipse 366">
            <a:extLst>
              <a:ext uri="{FF2B5EF4-FFF2-40B4-BE49-F238E27FC236}">
                <a16:creationId xmlns:a16="http://schemas.microsoft.com/office/drawing/2014/main" id="{0CEBDE49-064A-8398-F9A0-604904216DE7}"/>
              </a:ext>
            </a:extLst>
          </p:cNvPr>
          <p:cNvSpPr/>
          <p:nvPr/>
        </p:nvSpPr>
        <p:spPr>
          <a:xfrm>
            <a:off x="10032414" y="1905026"/>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p>
        </p:txBody>
      </p:sp>
      <p:sp>
        <p:nvSpPr>
          <p:cNvPr id="368" name="Retângulo: Cantos Arredondados 367">
            <a:extLst>
              <a:ext uri="{FF2B5EF4-FFF2-40B4-BE49-F238E27FC236}">
                <a16:creationId xmlns:a16="http://schemas.microsoft.com/office/drawing/2014/main" id="{799F24DC-FE12-F40B-3143-CBB84EFE6574}"/>
              </a:ext>
            </a:extLst>
          </p:cNvPr>
          <p:cNvSpPr/>
          <p:nvPr/>
        </p:nvSpPr>
        <p:spPr>
          <a:xfrm>
            <a:off x="186310" y="943040"/>
            <a:ext cx="1344762" cy="252000"/>
          </a:xfrm>
          <a:prstGeom prst="roundRect">
            <a:avLst/>
          </a:prstGeom>
          <a:solidFill>
            <a:sysClr val="window" lastClr="FFFFFF">
              <a:lumMod val="95000"/>
            </a:sysClr>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Business Users</a:t>
            </a:r>
          </a:p>
        </p:txBody>
      </p:sp>
      <p:sp>
        <p:nvSpPr>
          <p:cNvPr id="370" name="Retângulo: Cantos Arredondados 369">
            <a:extLst>
              <a:ext uri="{FF2B5EF4-FFF2-40B4-BE49-F238E27FC236}">
                <a16:creationId xmlns:a16="http://schemas.microsoft.com/office/drawing/2014/main" id="{57522D98-A963-0AE7-B7D7-D3762EFF2875}"/>
              </a:ext>
            </a:extLst>
          </p:cNvPr>
          <p:cNvSpPr/>
          <p:nvPr/>
        </p:nvSpPr>
        <p:spPr>
          <a:xfrm>
            <a:off x="1698354" y="943040"/>
            <a:ext cx="2067604" cy="252000"/>
          </a:xfrm>
          <a:prstGeom prst="roundRect">
            <a:avLst/>
          </a:prstGeom>
          <a:solidFill>
            <a:srgbClr val="FCD5B5"/>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Sources</a:t>
            </a:r>
          </a:p>
        </p:txBody>
      </p:sp>
      <p:sp>
        <p:nvSpPr>
          <p:cNvPr id="372" name="Retângulo: Cantos Arredondados 371">
            <a:extLst>
              <a:ext uri="{FF2B5EF4-FFF2-40B4-BE49-F238E27FC236}">
                <a16:creationId xmlns:a16="http://schemas.microsoft.com/office/drawing/2014/main" id="{6AAD6C9B-569D-2E52-0292-2C96CA6778EB}"/>
              </a:ext>
            </a:extLst>
          </p:cNvPr>
          <p:cNvSpPr/>
          <p:nvPr/>
        </p:nvSpPr>
        <p:spPr>
          <a:xfrm>
            <a:off x="3933240" y="943040"/>
            <a:ext cx="1364217" cy="252000"/>
          </a:xfrm>
          <a:prstGeom prst="roundRect">
            <a:avLst/>
          </a:prstGeom>
          <a:solidFill>
            <a:srgbClr val="F6FBD1"/>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Integration</a:t>
            </a:r>
          </a:p>
        </p:txBody>
      </p:sp>
      <p:sp>
        <p:nvSpPr>
          <p:cNvPr id="374" name="Retângulo: Cantos Arredondados 373">
            <a:extLst>
              <a:ext uri="{FF2B5EF4-FFF2-40B4-BE49-F238E27FC236}">
                <a16:creationId xmlns:a16="http://schemas.microsoft.com/office/drawing/2014/main" id="{2FCBB9BA-3177-7E23-294E-602DC5DD8479}"/>
              </a:ext>
            </a:extLst>
          </p:cNvPr>
          <p:cNvSpPr/>
          <p:nvPr/>
        </p:nvSpPr>
        <p:spPr>
          <a:xfrm>
            <a:off x="5464739" y="943040"/>
            <a:ext cx="2025713" cy="252000"/>
          </a:xfrm>
          <a:prstGeom prst="roundRect">
            <a:avLst/>
          </a:prstGeom>
          <a:solidFill>
            <a:srgbClr val="DBEEF4"/>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Storage</a:t>
            </a:r>
          </a:p>
        </p:txBody>
      </p:sp>
      <p:sp>
        <p:nvSpPr>
          <p:cNvPr id="376" name="Retângulo: Cantos Arredondados 375">
            <a:extLst>
              <a:ext uri="{FF2B5EF4-FFF2-40B4-BE49-F238E27FC236}">
                <a16:creationId xmlns:a16="http://schemas.microsoft.com/office/drawing/2014/main" id="{47F1DAD3-626B-B2F4-B9E3-A1D9188313F7}"/>
              </a:ext>
            </a:extLst>
          </p:cNvPr>
          <p:cNvSpPr/>
          <p:nvPr/>
        </p:nvSpPr>
        <p:spPr>
          <a:xfrm>
            <a:off x="7657734" y="943040"/>
            <a:ext cx="1084187" cy="252000"/>
          </a:xfrm>
          <a:prstGeom prst="roundRect">
            <a:avLst/>
          </a:prstGeom>
          <a:solidFill>
            <a:srgbClr val="EBF1DE"/>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Delivery</a:t>
            </a:r>
          </a:p>
        </p:txBody>
      </p:sp>
      <p:sp>
        <p:nvSpPr>
          <p:cNvPr id="378" name="Retângulo: Cantos Arredondados 377">
            <a:extLst>
              <a:ext uri="{FF2B5EF4-FFF2-40B4-BE49-F238E27FC236}">
                <a16:creationId xmlns:a16="http://schemas.microsoft.com/office/drawing/2014/main" id="{45C880CE-E17A-E00A-1ABC-6C4D134E9580}"/>
              </a:ext>
            </a:extLst>
          </p:cNvPr>
          <p:cNvSpPr/>
          <p:nvPr/>
        </p:nvSpPr>
        <p:spPr>
          <a:xfrm>
            <a:off x="8912364" y="943040"/>
            <a:ext cx="1404472" cy="252000"/>
          </a:xfrm>
          <a:prstGeom prst="roundRect">
            <a:avLst/>
          </a:prstGeom>
          <a:solidFill>
            <a:srgbClr val="FFEBFF"/>
          </a:solidFill>
          <a:ln w="12700" cap="flat" cmpd="sng" algn="ctr">
            <a:solidFill>
              <a:sysClr val="window" lastClr="FFFFFF">
                <a:lumMod val="50000"/>
              </a:sysClr>
            </a:solidFill>
            <a:prstDash val="solid"/>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Users</a:t>
            </a:r>
          </a:p>
        </p:txBody>
      </p:sp>
      <p:cxnSp>
        <p:nvCxnSpPr>
          <p:cNvPr id="381" name="Conector reto 380">
            <a:extLst>
              <a:ext uri="{FF2B5EF4-FFF2-40B4-BE49-F238E27FC236}">
                <a16:creationId xmlns:a16="http://schemas.microsoft.com/office/drawing/2014/main" id="{0D617304-946A-43E4-4A16-86ABECF25948}"/>
              </a:ext>
            </a:extLst>
          </p:cNvPr>
          <p:cNvCxnSpPr>
            <a:cxnSpLocks/>
          </p:cNvCxnSpPr>
          <p:nvPr/>
        </p:nvCxnSpPr>
        <p:spPr>
          <a:xfrm>
            <a:off x="1614713" y="1068126"/>
            <a:ext cx="0" cy="4824000"/>
          </a:xfrm>
          <a:prstGeom prst="line">
            <a:avLst/>
          </a:prstGeom>
          <a:noFill/>
          <a:ln w="12700" cap="flat" cmpd="sng" algn="ctr">
            <a:solidFill>
              <a:sysClr val="window" lastClr="FFFFFF">
                <a:lumMod val="50000"/>
              </a:sysClr>
            </a:solidFill>
            <a:prstDash val="dash"/>
          </a:ln>
          <a:effectLst/>
        </p:spPr>
      </p:cxnSp>
      <p:cxnSp>
        <p:nvCxnSpPr>
          <p:cNvPr id="382" name="Conector reto 381">
            <a:extLst>
              <a:ext uri="{FF2B5EF4-FFF2-40B4-BE49-F238E27FC236}">
                <a16:creationId xmlns:a16="http://schemas.microsoft.com/office/drawing/2014/main" id="{C9E90AD4-844C-4F31-EEC8-038BCFBA47FF}"/>
              </a:ext>
            </a:extLst>
          </p:cNvPr>
          <p:cNvCxnSpPr>
            <a:cxnSpLocks/>
          </p:cNvCxnSpPr>
          <p:nvPr/>
        </p:nvCxnSpPr>
        <p:spPr>
          <a:xfrm>
            <a:off x="3849599" y="1068126"/>
            <a:ext cx="0" cy="4824000"/>
          </a:xfrm>
          <a:prstGeom prst="line">
            <a:avLst/>
          </a:prstGeom>
          <a:noFill/>
          <a:ln w="12700" cap="flat" cmpd="sng" algn="ctr">
            <a:solidFill>
              <a:sysClr val="window" lastClr="FFFFFF">
                <a:lumMod val="50000"/>
              </a:sysClr>
            </a:solidFill>
            <a:prstDash val="dash"/>
          </a:ln>
          <a:effectLst/>
        </p:spPr>
      </p:cxnSp>
      <p:cxnSp>
        <p:nvCxnSpPr>
          <p:cNvPr id="383" name="Conector reto 382">
            <a:extLst>
              <a:ext uri="{FF2B5EF4-FFF2-40B4-BE49-F238E27FC236}">
                <a16:creationId xmlns:a16="http://schemas.microsoft.com/office/drawing/2014/main" id="{6FB74213-F6C9-100C-9C46-BEDF1D297003}"/>
              </a:ext>
            </a:extLst>
          </p:cNvPr>
          <p:cNvCxnSpPr>
            <a:cxnSpLocks/>
          </p:cNvCxnSpPr>
          <p:nvPr/>
        </p:nvCxnSpPr>
        <p:spPr>
          <a:xfrm>
            <a:off x="5381098" y="1068126"/>
            <a:ext cx="0" cy="4824000"/>
          </a:xfrm>
          <a:prstGeom prst="line">
            <a:avLst/>
          </a:prstGeom>
          <a:noFill/>
          <a:ln w="12700" cap="flat" cmpd="sng" algn="ctr">
            <a:solidFill>
              <a:sysClr val="window" lastClr="FFFFFF">
                <a:lumMod val="50000"/>
              </a:sysClr>
            </a:solidFill>
            <a:prstDash val="dash"/>
          </a:ln>
          <a:effectLst/>
        </p:spPr>
      </p:cxnSp>
      <p:cxnSp>
        <p:nvCxnSpPr>
          <p:cNvPr id="384" name="Conector reto 383">
            <a:extLst>
              <a:ext uri="{FF2B5EF4-FFF2-40B4-BE49-F238E27FC236}">
                <a16:creationId xmlns:a16="http://schemas.microsoft.com/office/drawing/2014/main" id="{3FBA5F37-2399-ADA6-F845-44DE60A3B856}"/>
              </a:ext>
            </a:extLst>
          </p:cNvPr>
          <p:cNvCxnSpPr>
            <a:cxnSpLocks/>
          </p:cNvCxnSpPr>
          <p:nvPr/>
        </p:nvCxnSpPr>
        <p:spPr>
          <a:xfrm>
            <a:off x="7574093" y="1068126"/>
            <a:ext cx="0" cy="4824000"/>
          </a:xfrm>
          <a:prstGeom prst="line">
            <a:avLst/>
          </a:prstGeom>
          <a:noFill/>
          <a:ln w="12700" cap="flat" cmpd="sng" algn="ctr">
            <a:solidFill>
              <a:sysClr val="window" lastClr="FFFFFF">
                <a:lumMod val="50000"/>
              </a:sysClr>
            </a:solidFill>
            <a:prstDash val="dash"/>
          </a:ln>
          <a:effectLst/>
        </p:spPr>
      </p:cxnSp>
      <p:cxnSp>
        <p:nvCxnSpPr>
          <p:cNvPr id="385" name="Conector reto 384">
            <a:extLst>
              <a:ext uri="{FF2B5EF4-FFF2-40B4-BE49-F238E27FC236}">
                <a16:creationId xmlns:a16="http://schemas.microsoft.com/office/drawing/2014/main" id="{70A06E51-A11B-015B-7199-2096D770C43F}"/>
              </a:ext>
            </a:extLst>
          </p:cNvPr>
          <p:cNvCxnSpPr>
            <a:cxnSpLocks/>
          </p:cNvCxnSpPr>
          <p:nvPr/>
        </p:nvCxnSpPr>
        <p:spPr>
          <a:xfrm>
            <a:off x="8828723" y="1068126"/>
            <a:ext cx="0" cy="4824000"/>
          </a:xfrm>
          <a:prstGeom prst="line">
            <a:avLst/>
          </a:prstGeom>
          <a:noFill/>
          <a:ln w="12700" cap="flat" cmpd="sng" algn="ctr">
            <a:solidFill>
              <a:sysClr val="window" lastClr="FFFFFF">
                <a:lumMod val="50000"/>
              </a:sysClr>
            </a:solidFill>
            <a:prstDash val="dash"/>
          </a:ln>
          <a:effectLst/>
        </p:spPr>
      </p:cxnSp>
      <p:cxnSp>
        <p:nvCxnSpPr>
          <p:cNvPr id="386" name="Conector reto 385">
            <a:extLst>
              <a:ext uri="{FF2B5EF4-FFF2-40B4-BE49-F238E27FC236}">
                <a16:creationId xmlns:a16="http://schemas.microsoft.com/office/drawing/2014/main" id="{E5E6A7D5-78CD-4C05-8D96-A8903E74C0AF}"/>
              </a:ext>
            </a:extLst>
          </p:cNvPr>
          <p:cNvCxnSpPr>
            <a:cxnSpLocks/>
          </p:cNvCxnSpPr>
          <p:nvPr/>
        </p:nvCxnSpPr>
        <p:spPr>
          <a:xfrm>
            <a:off x="10400477" y="1068126"/>
            <a:ext cx="0" cy="4824000"/>
          </a:xfrm>
          <a:prstGeom prst="line">
            <a:avLst/>
          </a:prstGeom>
          <a:noFill/>
          <a:ln w="12700" cap="flat" cmpd="sng" algn="ctr">
            <a:solidFill>
              <a:sysClr val="window" lastClr="FFFFFF">
                <a:lumMod val="50000"/>
              </a:sysClr>
            </a:solidFill>
            <a:prstDash val="dash"/>
          </a:ln>
          <a:effectLst/>
        </p:spPr>
      </p:cxnSp>
      <p:sp>
        <p:nvSpPr>
          <p:cNvPr id="387" name="Seta: para a Direita 386">
            <a:extLst>
              <a:ext uri="{FF2B5EF4-FFF2-40B4-BE49-F238E27FC236}">
                <a16:creationId xmlns:a16="http://schemas.microsoft.com/office/drawing/2014/main" id="{CB0FDACC-5992-0575-0BCE-07C1266D409B}"/>
              </a:ext>
            </a:extLst>
          </p:cNvPr>
          <p:cNvSpPr/>
          <p:nvPr/>
        </p:nvSpPr>
        <p:spPr>
          <a:xfrm>
            <a:off x="3734398" y="2196076"/>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88" name="Seta: para a Direita 387">
            <a:extLst>
              <a:ext uri="{FF2B5EF4-FFF2-40B4-BE49-F238E27FC236}">
                <a16:creationId xmlns:a16="http://schemas.microsoft.com/office/drawing/2014/main" id="{7D9E8829-543C-0EDA-2509-B477ECC90549}"/>
              </a:ext>
            </a:extLst>
          </p:cNvPr>
          <p:cNvSpPr/>
          <p:nvPr/>
        </p:nvSpPr>
        <p:spPr>
          <a:xfrm>
            <a:off x="3706779" y="3424459"/>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89" name="Seta: para a Direita 388">
            <a:extLst>
              <a:ext uri="{FF2B5EF4-FFF2-40B4-BE49-F238E27FC236}">
                <a16:creationId xmlns:a16="http://schemas.microsoft.com/office/drawing/2014/main" id="{70AB7EFB-9183-B3DE-D2AF-81D590169103}"/>
              </a:ext>
            </a:extLst>
          </p:cNvPr>
          <p:cNvSpPr/>
          <p:nvPr/>
        </p:nvSpPr>
        <p:spPr>
          <a:xfrm rot="10800000">
            <a:off x="3666569" y="4253432"/>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0" name="Seta: para a Direita 389">
            <a:extLst>
              <a:ext uri="{FF2B5EF4-FFF2-40B4-BE49-F238E27FC236}">
                <a16:creationId xmlns:a16="http://schemas.microsoft.com/office/drawing/2014/main" id="{2B3B6C82-8810-AE2D-8C6D-8C4C0CDE4308}"/>
              </a:ext>
            </a:extLst>
          </p:cNvPr>
          <p:cNvSpPr/>
          <p:nvPr/>
        </p:nvSpPr>
        <p:spPr>
          <a:xfrm>
            <a:off x="4971863" y="3880993"/>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1" name="Seta: para a Direita 390">
            <a:extLst>
              <a:ext uri="{FF2B5EF4-FFF2-40B4-BE49-F238E27FC236}">
                <a16:creationId xmlns:a16="http://schemas.microsoft.com/office/drawing/2014/main" id="{73AC29E7-5162-F6FF-4250-190113629E86}"/>
              </a:ext>
            </a:extLst>
          </p:cNvPr>
          <p:cNvSpPr/>
          <p:nvPr/>
        </p:nvSpPr>
        <p:spPr>
          <a:xfrm>
            <a:off x="4971863" y="2196076"/>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2" name="Seta: para a Direita 391">
            <a:extLst>
              <a:ext uri="{FF2B5EF4-FFF2-40B4-BE49-F238E27FC236}">
                <a16:creationId xmlns:a16="http://schemas.microsoft.com/office/drawing/2014/main" id="{79FD7571-0EFB-5310-606C-338DFCA83302}"/>
              </a:ext>
            </a:extLst>
          </p:cNvPr>
          <p:cNvSpPr/>
          <p:nvPr/>
        </p:nvSpPr>
        <p:spPr>
          <a:xfrm>
            <a:off x="1253537" y="2146756"/>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3" name="Seta: para a Direita 392">
            <a:extLst>
              <a:ext uri="{FF2B5EF4-FFF2-40B4-BE49-F238E27FC236}">
                <a16:creationId xmlns:a16="http://schemas.microsoft.com/office/drawing/2014/main" id="{C5E7ECC6-B78B-ACBE-EAA6-D943EAFBF97A}"/>
              </a:ext>
            </a:extLst>
          </p:cNvPr>
          <p:cNvSpPr/>
          <p:nvPr/>
        </p:nvSpPr>
        <p:spPr>
          <a:xfrm>
            <a:off x="1253537" y="3216823"/>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4" name="Seta: para a Direita 393">
            <a:extLst>
              <a:ext uri="{FF2B5EF4-FFF2-40B4-BE49-F238E27FC236}">
                <a16:creationId xmlns:a16="http://schemas.microsoft.com/office/drawing/2014/main" id="{4A2EDFA7-BEF1-53AF-A866-ADC387512FD1}"/>
              </a:ext>
            </a:extLst>
          </p:cNvPr>
          <p:cNvSpPr/>
          <p:nvPr/>
        </p:nvSpPr>
        <p:spPr>
          <a:xfrm>
            <a:off x="1253537" y="4796174"/>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5" name="Seta: para a Direita 394">
            <a:extLst>
              <a:ext uri="{FF2B5EF4-FFF2-40B4-BE49-F238E27FC236}">
                <a16:creationId xmlns:a16="http://schemas.microsoft.com/office/drawing/2014/main" id="{FD9BF527-3874-1154-2ED8-0B75FF4A7D5E}"/>
              </a:ext>
            </a:extLst>
          </p:cNvPr>
          <p:cNvSpPr/>
          <p:nvPr/>
        </p:nvSpPr>
        <p:spPr>
          <a:xfrm>
            <a:off x="7307043" y="2216766"/>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6" name="Seta: para a Direita 395">
            <a:extLst>
              <a:ext uri="{FF2B5EF4-FFF2-40B4-BE49-F238E27FC236}">
                <a16:creationId xmlns:a16="http://schemas.microsoft.com/office/drawing/2014/main" id="{C0A2FB42-787D-D0B6-8C18-8781599D1591}"/>
              </a:ext>
            </a:extLst>
          </p:cNvPr>
          <p:cNvSpPr/>
          <p:nvPr/>
        </p:nvSpPr>
        <p:spPr>
          <a:xfrm>
            <a:off x="7307043" y="4055118"/>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7" name="Seta: para a Direita 396">
            <a:extLst>
              <a:ext uri="{FF2B5EF4-FFF2-40B4-BE49-F238E27FC236}">
                <a16:creationId xmlns:a16="http://schemas.microsoft.com/office/drawing/2014/main" id="{35FA9DCB-5BA4-A7AE-EAD7-40803B5BD6F3}"/>
              </a:ext>
            </a:extLst>
          </p:cNvPr>
          <p:cNvSpPr/>
          <p:nvPr/>
        </p:nvSpPr>
        <p:spPr>
          <a:xfrm rot="10800000">
            <a:off x="7280506" y="4476698"/>
            <a:ext cx="576000" cy="360000"/>
          </a:xfrm>
          <a:prstGeom prst="rightArrow">
            <a:avLst/>
          </a:prstGeom>
          <a:solidFill>
            <a:sysClr val="window" lastClr="FFFFFF">
              <a:lumMod val="65000"/>
            </a:sys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98" name="Retângulo: Cantos Arredondados 397">
            <a:extLst>
              <a:ext uri="{FF2B5EF4-FFF2-40B4-BE49-F238E27FC236}">
                <a16:creationId xmlns:a16="http://schemas.microsoft.com/office/drawing/2014/main" id="{B14DAD67-CEDA-F580-016F-4BD674CB0CC8}"/>
              </a:ext>
            </a:extLst>
          </p:cNvPr>
          <p:cNvSpPr/>
          <p:nvPr/>
        </p:nvSpPr>
        <p:spPr>
          <a:xfrm>
            <a:off x="10440796" y="947637"/>
            <a:ext cx="1543851" cy="252000"/>
          </a:xfrm>
          <a:prstGeom prst="roundRect">
            <a:avLst/>
          </a:prstGeom>
          <a:solidFill>
            <a:srgbClr val="FFEBEB"/>
          </a:solidFill>
          <a:ln w="12700" cap="flat" cmpd="sng" algn="ctr">
            <a:solidFill>
              <a:sysClr val="window" lastClr="FFFFFF">
                <a:lumMod val="50000"/>
              </a:sysClr>
            </a:solidFill>
            <a:prstDash val="dash"/>
          </a:ln>
          <a:effectLst>
            <a:outerShdw blurRad="50800" dist="38100" dir="2700000" algn="tl"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a:ea typeface="+mn-ea"/>
                <a:cs typeface="+mn-cs"/>
              </a:rPr>
              <a:t>Data Management</a:t>
            </a:r>
          </a:p>
        </p:txBody>
      </p:sp>
      <p:pic>
        <p:nvPicPr>
          <p:cNvPr id="399" name="Picture 2" descr="upload.wikimedia.org/wikipedia/commons/thumb/1/1b/...">
            <a:extLst>
              <a:ext uri="{FF2B5EF4-FFF2-40B4-BE49-F238E27FC236}">
                <a16:creationId xmlns:a16="http://schemas.microsoft.com/office/drawing/2014/main" id="{F4F3A851-542E-CFCF-AB5B-4C33EFBF07E5}"/>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4516" b="-14516"/>
          <a:stretch/>
        </p:blipFill>
        <p:spPr bwMode="auto">
          <a:xfrm>
            <a:off x="7977188" y="4594936"/>
            <a:ext cx="504000" cy="504000"/>
          </a:xfrm>
          <a:prstGeom prst="ellipse">
            <a:avLst/>
          </a:prstGeom>
          <a:solidFill>
            <a:sysClr val="window" lastClr="FFFFFF"/>
          </a:solidFill>
          <a:ln w="12700">
            <a:solidFill>
              <a:sysClr val="window" lastClr="FFFFFF">
                <a:lumMod val="50000"/>
              </a:sysClr>
            </a:solidFill>
          </a:ln>
        </p:spPr>
      </p:pic>
      <p:pic>
        <p:nvPicPr>
          <p:cNvPr id="400" name="Picture 4" descr="MATLAB - Matlab Logo - CleanPNG / KissPNG">
            <a:extLst>
              <a:ext uri="{FF2B5EF4-FFF2-40B4-BE49-F238E27FC236}">
                <a16:creationId xmlns:a16="http://schemas.microsoft.com/office/drawing/2014/main" id="{915A8476-1931-2E63-92DC-5B0BAD71563A}"/>
              </a:ext>
            </a:extLst>
          </p:cNvPr>
          <p:cNvPicPr>
            <a:picLocks noChangeAspect="1" noChangeArrowheads="1"/>
          </p:cNvPicPr>
          <p:nvPr/>
        </p:nvPicPr>
        <p:blipFill rotWithShape="1">
          <a:blip r:embed="rId36">
            <a:extLst>
              <a:ext uri="{BEBA8EAE-BF5A-486C-A8C5-ECC9F3942E4B}">
                <a14:imgProps xmlns:a14="http://schemas.microsoft.com/office/drawing/2010/main">
                  <a14:imgLayer r:embed="rId37">
                    <a14:imgEffect>
                      <a14:backgroundRemoval t="1970" b="92576" l="10000" r="90000">
                        <a14:foregroundMark x1="29889" y1="18333" x2="61222" y2="13788"/>
                        <a14:foregroundMark x1="61222" y1="13788" x2="54000" y2="6667"/>
                        <a14:foregroundMark x1="54000" y1="6667" x2="43889" y2="9242"/>
                        <a14:foregroundMark x1="43889" y1="9242" x2="34222" y2="29848"/>
                        <a14:foregroundMark x1="34222" y1="29848" x2="30889" y2="46818"/>
                        <a14:foregroundMark x1="30889" y1="46818" x2="23556" y2="56212"/>
                        <a14:foregroundMark x1="23556" y1="56212" x2="37000" y2="55000"/>
                        <a14:foregroundMark x1="37000" y1="55000" x2="29556" y2="69242"/>
                        <a14:foregroundMark x1="29556" y1="69242" x2="35889" y2="80909"/>
                        <a14:foregroundMark x1="35889" y1="80909" x2="47889" y2="69848"/>
                        <a14:foregroundMark x1="47889" y1="69848" x2="53556" y2="83333"/>
                        <a14:foregroundMark x1="53556" y1="83333" x2="74444" y2="40000"/>
                        <a14:foregroundMark x1="74444" y1="40000" x2="65000" y2="23485"/>
                        <a14:foregroundMark x1="66778" y1="22424" x2="76111" y2="37273"/>
                        <a14:foregroundMark x1="75444" y1="28030" x2="81778" y2="40909"/>
                        <a14:foregroundMark x1="76222" y1="24848" x2="56444" y2="7727"/>
                        <a14:foregroundMark x1="56444" y1="7727" x2="46333" y2="4697"/>
                        <a14:foregroundMark x1="46333" y1="4697" x2="38444" y2="8485"/>
                        <a14:foregroundMark x1="38444" y1="8485" x2="18889" y2="53485"/>
                        <a14:foregroundMark x1="18889" y1="53485" x2="20444" y2="62273"/>
                        <a14:foregroundMark x1="20444" y1="62273" x2="28222" y2="74848"/>
                        <a14:foregroundMark x1="28222" y1="74848" x2="31000" y2="83788"/>
                        <a14:foregroundMark x1="31000" y1="83788" x2="58444" y2="90758"/>
                        <a14:foregroundMark x1="58444" y1="90758" x2="69778" y2="85909"/>
                        <a14:foregroundMark x1="69778" y1="85909" x2="79111" y2="71970"/>
                        <a14:foregroundMark x1="79111" y1="71970" x2="80556" y2="54394"/>
                        <a14:foregroundMark x1="80556" y1="54394" x2="78222" y2="44394"/>
                        <a14:foregroundMark x1="78222" y1="44394" x2="77667" y2="43333"/>
                        <a14:foregroundMark x1="77667" y1="43333" x2="76000" y2="55303"/>
                        <a14:foregroundMark x1="76000" y1="55303" x2="72778" y2="58636"/>
                        <a14:foregroundMark x1="71778" y1="39697" x2="66444" y2="56667"/>
                        <a14:foregroundMark x1="66444" y1="56667" x2="59444" y2="58636"/>
                        <a14:foregroundMark x1="61778" y1="45152" x2="55222" y2="59697"/>
                        <a14:foregroundMark x1="56889" y1="51364" x2="55667" y2="58939"/>
                        <a14:foregroundMark x1="55667" y1="58939" x2="56000" y2="59697"/>
                        <a14:foregroundMark x1="64111" y1="49697" x2="60556" y2="61970"/>
                        <a14:foregroundMark x1="60556" y1="61970" x2="59333" y2="63182"/>
                        <a14:foregroundMark x1="63444" y1="52727" x2="56889" y2="60909"/>
                        <a14:foregroundMark x1="56889" y1="60909" x2="56556" y2="60909"/>
                        <a14:foregroundMark x1="63556" y1="51818" x2="56111" y2="64697"/>
                        <a14:foregroundMark x1="56111" y1="64697" x2="50333" y2="66667"/>
                        <a14:foregroundMark x1="49778" y1="57576" x2="28556" y2="69242"/>
                        <a14:foregroundMark x1="30556" y1="68030" x2="45667" y2="74545"/>
                        <a14:foregroundMark x1="45667" y1="74545" x2="37778" y2="76061"/>
                        <a14:foregroundMark x1="37778" y1="76061" x2="61000" y2="76667"/>
                        <a14:foregroundMark x1="29889" y1="79091" x2="48667" y2="74697"/>
                        <a14:foregroundMark x1="37333" y1="77576" x2="43000" y2="76667"/>
                        <a14:foregroundMark x1="43000" y1="76667" x2="31111" y2="79545"/>
                        <a14:foregroundMark x1="25222" y1="78636" x2="37778" y2="76970"/>
                        <a14:foregroundMark x1="37778" y1="76970" x2="46111" y2="78333"/>
                        <a14:foregroundMark x1="40556" y1="78636" x2="49222" y2="77121"/>
                        <a14:foregroundMark x1="42333" y1="76364" x2="58222" y2="75000"/>
                        <a14:foregroundMark x1="50444" y1="76515" x2="66444" y2="78788"/>
                        <a14:foregroundMark x1="66444" y1="78788" x2="43889" y2="83788"/>
                        <a14:foregroundMark x1="67778" y1="74091" x2="64333" y2="79242"/>
                        <a14:foregroundMark x1="68000" y1="70606" x2="68222" y2="83788"/>
                        <a14:foregroundMark x1="68222" y1="83788" x2="68222" y2="81364"/>
                        <a14:foregroundMark x1="69444" y1="72576" x2="68111" y2="81061"/>
                        <a14:foregroundMark x1="68111" y1="81061" x2="68333" y2="79394"/>
                        <a14:foregroundMark x1="71111" y1="72727" x2="66667" y2="77273"/>
                        <a14:foregroundMark x1="68889" y1="66061" x2="59889" y2="74394"/>
                        <a14:foregroundMark x1="59889" y1="74394" x2="59111" y2="73030"/>
                        <a14:foregroundMark x1="67333" y1="61818" x2="61444" y2="77727"/>
                        <a14:foregroundMark x1="61444" y1="77727" x2="62000" y2="74848"/>
                        <a14:foregroundMark x1="72444" y1="61970" x2="68111" y2="74091"/>
                        <a14:foregroundMark x1="68111" y1="74091" x2="69778" y2="73182"/>
                        <a14:foregroundMark x1="80222" y1="61061" x2="73667" y2="79697"/>
                        <a14:foregroundMark x1="73667" y1="79697" x2="72333" y2="75303"/>
                        <a14:foregroundMark x1="72222" y1="59848" x2="67889" y2="71515"/>
                        <a14:foregroundMark x1="67889" y1="71515" x2="67778" y2="72727"/>
                        <a14:foregroundMark x1="73111" y1="61818" x2="70667" y2="70909"/>
                        <a14:foregroundMark x1="70667" y1="70909" x2="71000" y2="69848"/>
                        <a14:foregroundMark x1="69111" y1="61970" x2="59667" y2="65758"/>
                        <a14:foregroundMark x1="59667" y1="65758" x2="56556" y2="65606"/>
                        <a14:foregroundMark x1="50444" y1="64697" x2="40778" y2="73485"/>
                        <a14:foregroundMark x1="40778" y1="73485" x2="36556" y2="74697"/>
                        <a14:foregroundMark x1="36333" y1="73485" x2="41556" y2="77273"/>
                        <a14:foregroundMark x1="49222" y1="75606" x2="43222" y2="80909"/>
                        <a14:foregroundMark x1="43222" y1="80909" x2="42333" y2="79545"/>
                        <a14:foregroundMark x1="42111" y1="76818" x2="42889" y2="79242"/>
                        <a14:foregroundMark x1="45444" y1="76970" x2="42667" y2="79545"/>
                        <a14:foregroundMark x1="35000" y1="70303" x2="31444" y2="73636"/>
                        <a14:foregroundMark x1="31222" y1="73636" x2="26222" y2="76818"/>
                        <a14:foregroundMark x1="23667" y1="70303" x2="21111" y2="66061"/>
                        <a14:foregroundMark x1="19222" y1="61515" x2="27000" y2="72727"/>
                        <a14:foregroundMark x1="25000" y1="67879" x2="27667" y2="75000"/>
                        <a14:foregroundMark x1="27667" y1="75000" x2="28444" y2="75000"/>
                        <a14:foregroundMark x1="28444" y1="71515" x2="34111" y2="74242"/>
                        <a14:foregroundMark x1="34111" y1="74242" x2="38889" y2="67121"/>
                        <a14:foregroundMark x1="43222" y1="56515" x2="36111" y2="62727"/>
                        <a14:foregroundMark x1="34333" y1="53939" x2="33000" y2="58333"/>
                        <a14:foregroundMark x1="39111" y1="52576" x2="39111" y2="61212"/>
                        <a14:foregroundMark x1="39111" y1="61212" x2="38556" y2="61212"/>
                        <a14:foregroundMark x1="40000" y1="31212" x2="40000" y2="39242"/>
                        <a14:foregroundMark x1="43444" y1="25909" x2="41444" y2="32576"/>
                        <a14:foregroundMark x1="45111" y1="21515" x2="35444" y2="31364"/>
                        <a14:foregroundMark x1="40889" y1="21364" x2="38333" y2="29697"/>
                        <a14:foregroundMark x1="38333" y1="29697" x2="36889" y2="31667"/>
                        <a14:foregroundMark x1="42444" y1="19394" x2="33000" y2="31212"/>
                        <a14:foregroundMark x1="23778" y1="26970" x2="21000" y2="40303"/>
                        <a14:foregroundMark x1="22333" y1="37121" x2="19111" y2="48485"/>
                        <a14:foregroundMark x1="20000" y1="46970" x2="19222" y2="54545"/>
                        <a14:foregroundMark x1="19333" y1="54848" x2="20778" y2="68636"/>
                        <a14:foregroundMark x1="24111" y1="71212" x2="26667" y2="76667"/>
                        <a14:foregroundMark x1="28000" y1="77121" x2="33000" y2="80909"/>
                        <a14:foregroundMark x1="36000" y1="82121" x2="41111" y2="86061"/>
                        <a14:foregroundMark x1="45111" y1="87879" x2="52444" y2="90152"/>
                        <a14:foregroundMark x1="56667" y1="91212" x2="60222" y2="90455"/>
                        <a14:foregroundMark x1="16667" y1="58333" x2="16889" y2="32727"/>
                        <a14:foregroundMark x1="16889" y1="32727" x2="20111" y2="24394"/>
                        <a14:foregroundMark x1="20111" y1="24394" x2="17556" y2="40000"/>
                        <a14:foregroundMark x1="17556" y1="40000" x2="34222" y2="6970"/>
                        <a14:foregroundMark x1="34222" y1="6970" x2="49111" y2="3939"/>
                        <a14:foregroundMark x1="49111" y1="3939" x2="57333" y2="5758"/>
                        <a14:foregroundMark x1="57333" y1="5758" x2="65667" y2="11364"/>
                        <a14:foregroundMark x1="65667" y1="11364" x2="78444" y2="32273"/>
                        <a14:foregroundMark x1="78444" y1="32273" x2="81889" y2="43182"/>
                        <a14:foregroundMark x1="81889" y1="43182" x2="82111" y2="55909"/>
                        <a14:foregroundMark x1="82111" y1="55909" x2="79333" y2="66364"/>
                        <a14:foregroundMark x1="79333" y1="66364" x2="61556" y2="84242"/>
                        <a14:foregroundMark x1="61556" y1="84242" x2="40222" y2="88182"/>
                        <a14:foregroundMark x1="40222" y1="88182" x2="28556" y2="80000"/>
                        <a14:foregroundMark x1="28556" y1="80000" x2="16000" y2="56818"/>
                        <a14:foregroundMark x1="16000" y1="56818" x2="15667" y2="47424"/>
                        <a14:foregroundMark x1="15667" y1="47424" x2="20444" y2="73636"/>
                        <a14:foregroundMark x1="20444" y1="73636" x2="27778" y2="82727"/>
                        <a14:foregroundMark x1="27778" y1="82727" x2="55556" y2="92727"/>
                        <a14:foregroundMark x1="55556" y1="92727" x2="64444" y2="90758"/>
                        <a14:foregroundMark x1="64444" y1="90758" x2="74222" y2="81818"/>
                        <a14:foregroundMark x1="74222" y1="81818" x2="79556" y2="68485"/>
                        <a14:foregroundMark x1="79556" y1="68485" x2="81111" y2="55758"/>
                        <a14:foregroundMark x1="81111" y1="55758" x2="80667" y2="52121"/>
                        <a14:foregroundMark x1="81889" y1="48636" x2="82111" y2="40152"/>
                        <a14:foregroundMark x1="82333" y1="37121" x2="80667" y2="32576"/>
                        <a14:foregroundMark x1="78667" y1="28939" x2="70333" y2="18939"/>
                        <a14:foregroundMark x1="66444" y1="15455" x2="64333" y2="13788"/>
                        <a14:foregroundMark x1="58222" y1="6818" x2="53111" y2="6667"/>
                        <a14:foregroundMark x1="49889" y1="6515" x2="41444" y2="9242"/>
                        <a14:foregroundMark x1="41444" y1="9242" x2="41444" y2="9242"/>
                        <a14:foregroundMark x1="39667" y1="10909" x2="33556" y2="15606"/>
                        <a14:foregroundMark x1="31556" y1="16818" x2="28000" y2="23485"/>
                        <a14:foregroundMark x1="28000" y1="23485" x2="28000" y2="23485"/>
                        <a14:foregroundMark x1="27778" y1="28182" x2="29778" y2="54697"/>
                        <a14:foregroundMark x1="24889" y1="21364" x2="24889" y2="21364"/>
                        <a14:foregroundMark x1="51222" y1="1970" x2="51222" y2="1970"/>
                        <a14:foregroundMark x1="54333" y1="4848" x2="66444" y2="10909"/>
                        <a14:foregroundMark x1="67778" y1="10455" x2="64222" y2="10152"/>
                        <a14:foregroundMark x1="60667" y1="5909" x2="52222" y2="4848"/>
                        <a14:foregroundMark x1="49778" y1="3636" x2="45333" y2="4697"/>
                        <a14:foregroundMark x1="43778" y1="5152" x2="37556" y2="8939"/>
                        <a14:foregroundMark x1="35667" y1="10758" x2="32444" y2="17121"/>
                        <a14:foregroundMark x1="32444" y1="17273" x2="32556" y2="24091"/>
                      </a14:backgroundRemoval>
                    </a14:imgEffect>
                  </a14:imgLayer>
                </a14:imgProps>
              </a:ext>
              <a:ext uri="{28A0092B-C50C-407E-A947-70E740481C1C}">
                <a14:useLocalDpi xmlns:a14="http://schemas.microsoft.com/office/drawing/2010/main" val="0"/>
              </a:ext>
            </a:extLst>
          </a:blip>
          <a:srcRect l="13333" r="13333"/>
          <a:stretch/>
        </p:blipFill>
        <p:spPr bwMode="auto">
          <a:xfrm>
            <a:off x="7977188" y="5160464"/>
            <a:ext cx="504000" cy="504000"/>
          </a:xfrm>
          <a:prstGeom prst="ellipse">
            <a:avLst/>
          </a:prstGeom>
          <a:solidFill>
            <a:sysClr val="window" lastClr="FFFFFF"/>
          </a:solidFill>
          <a:ln w="12700">
            <a:solidFill>
              <a:sysClr val="window" lastClr="FFFFFF">
                <a:lumMod val="50000"/>
              </a:sysClr>
            </a:solidFill>
          </a:ln>
        </p:spPr>
      </p:pic>
      <p:sp>
        <p:nvSpPr>
          <p:cNvPr id="401" name="Elipse 400">
            <a:extLst>
              <a:ext uri="{FF2B5EF4-FFF2-40B4-BE49-F238E27FC236}">
                <a16:creationId xmlns:a16="http://schemas.microsoft.com/office/drawing/2014/main" id="{787897FF-AD92-CD4B-DB26-6EA5147BB6C8}"/>
              </a:ext>
            </a:extLst>
          </p:cNvPr>
          <p:cNvSpPr/>
          <p:nvPr/>
        </p:nvSpPr>
        <p:spPr>
          <a:xfrm>
            <a:off x="8368392" y="3966546"/>
            <a:ext cx="284909" cy="284909"/>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p>
        </p:txBody>
      </p:sp>
      <p:sp>
        <p:nvSpPr>
          <p:cNvPr id="402" name="Elipse 401">
            <a:extLst>
              <a:ext uri="{FF2B5EF4-FFF2-40B4-BE49-F238E27FC236}">
                <a16:creationId xmlns:a16="http://schemas.microsoft.com/office/drawing/2014/main" id="{495FCAAE-8465-77A4-86EE-26E34781E43D}"/>
              </a:ext>
            </a:extLst>
          </p:cNvPr>
          <p:cNvSpPr/>
          <p:nvPr/>
        </p:nvSpPr>
        <p:spPr>
          <a:xfrm>
            <a:off x="10032414" y="2181331"/>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p>
        </p:txBody>
      </p:sp>
      <p:sp>
        <p:nvSpPr>
          <p:cNvPr id="403" name="Elipse 402">
            <a:extLst>
              <a:ext uri="{FF2B5EF4-FFF2-40B4-BE49-F238E27FC236}">
                <a16:creationId xmlns:a16="http://schemas.microsoft.com/office/drawing/2014/main" id="{A9E44AB4-0639-0B6A-8D71-982E6EB4AD75}"/>
              </a:ext>
            </a:extLst>
          </p:cNvPr>
          <p:cNvSpPr/>
          <p:nvPr/>
        </p:nvSpPr>
        <p:spPr>
          <a:xfrm>
            <a:off x="10026972" y="3870663"/>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p>
        </p:txBody>
      </p:sp>
      <p:sp>
        <p:nvSpPr>
          <p:cNvPr id="404" name="Elipse 403">
            <a:extLst>
              <a:ext uri="{FF2B5EF4-FFF2-40B4-BE49-F238E27FC236}">
                <a16:creationId xmlns:a16="http://schemas.microsoft.com/office/drawing/2014/main" id="{03218FF4-A9EA-DC48-7BD0-F238773510DC}"/>
              </a:ext>
            </a:extLst>
          </p:cNvPr>
          <p:cNvSpPr/>
          <p:nvPr/>
        </p:nvSpPr>
        <p:spPr>
          <a:xfrm>
            <a:off x="10037143" y="5484990"/>
            <a:ext cx="252000" cy="252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p>
        </p:txBody>
      </p:sp>
      <p:sp>
        <p:nvSpPr>
          <p:cNvPr id="405" name="Elipse 404">
            <a:extLst>
              <a:ext uri="{FF2B5EF4-FFF2-40B4-BE49-F238E27FC236}">
                <a16:creationId xmlns:a16="http://schemas.microsoft.com/office/drawing/2014/main" id="{7E085690-3457-7D22-0F36-F490A344A659}"/>
              </a:ext>
            </a:extLst>
          </p:cNvPr>
          <p:cNvSpPr/>
          <p:nvPr/>
        </p:nvSpPr>
        <p:spPr>
          <a:xfrm>
            <a:off x="292983" y="5936111"/>
            <a:ext cx="144000" cy="144000"/>
          </a:xfrm>
          <a:prstGeom prst="ellipse">
            <a:avLst/>
          </a:prstGeom>
          <a:solidFill>
            <a:srgbClr val="F79646">
              <a:lumMod val="75000"/>
            </a:srgbClr>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2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1</a:t>
            </a:r>
            <a:endPar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06" name="Elipse 405">
            <a:extLst>
              <a:ext uri="{FF2B5EF4-FFF2-40B4-BE49-F238E27FC236}">
                <a16:creationId xmlns:a16="http://schemas.microsoft.com/office/drawing/2014/main" id="{537D51D5-D60A-2F44-2946-96A9A92CE519}"/>
              </a:ext>
            </a:extLst>
          </p:cNvPr>
          <p:cNvSpPr/>
          <p:nvPr/>
        </p:nvSpPr>
        <p:spPr>
          <a:xfrm>
            <a:off x="475868" y="5936111"/>
            <a:ext cx="144000" cy="144000"/>
          </a:xfrm>
          <a:prstGeom prst="ellipse">
            <a:avLst/>
          </a:prstGeom>
          <a:solidFill>
            <a:srgbClr val="00B0F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2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2</a:t>
            </a:r>
            <a:endPar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07" name="Elipse 406">
            <a:extLst>
              <a:ext uri="{FF2B5EF4-FFF2-40B4-BE49-F238E27FC236}">
                <a16:creationId xmlns:a16="http://schemas.microsoft.com/office/drawing/2014/main" id="{29E6C256-A155-F409-4297-DC2BF291F2CA}"/>
              </a:ext>
            </a:extLst>
          </p:cNvPr>
          <p:cNvSpPr/>
          <p:nvPr/>
        </p:nvSpPr>
        <p:spPr>
          <a:xfrm>
            <a:off x="658753" y="5936111"/>
            <a:ext cx="144000" cy="144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2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3</a:t>
            </a:r>
            <a:endPar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08" name="Elipse 407">
            <a:extLst>
              <a:ext uri="{FF2B5EF4-FFF2-40B4-BE49-F238E27FC236}">
                <a16:creationId xmlns:a16="http://schemas.microsoft.com/office/drawing/2014/main" id="{CBDB9D2E-60AA-26BD-6AC3-6709FE3AEAB5}"/>
              </a:ext>
            </a:extLst>
          </p:cNvPr>
          <p:cNvSpPr/>
          <p:nvPr/>
        </p:nvSpPr>
        <p:spPr>
          <a:xfrm>
            <a:off x="841638" y="5936111"/>
            <a:ext cx="144000" cy="144000"/>
          </a:xfrm>
          <a:prstGeom prst="ellipse">
            <a:avLst/>
          </a:prstGeom>
          <a:solidFill>
            <a:srgbClr val="00B050"/>
          </a:solidFill>
          <a:ln w="12700" cap="flat" cmpd="sng" algn="ctr">
            <a:solidFill>
              <a:sysClr val="window" lastClr="FFFFFF">
                <a:lumMod val="50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2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rPr>
              <a:t>4</a:t>
            </a:r>
            <a:endParaRPr kumimoji="0" lang="pt-BR" sz="1800" b="1" i="1"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09" name="CaixaDeTexto 408">
            <a:extLst>
              <a:ext uri="{FF2B5EF4-FFF2-40B4-BE49-F238E27FC236}">
                <a16:creationId xmlns:a16="http://schemas.microsoft.com/office/drawing/2014/main" id="{89F0F15F-5918-FDED-AD35-99B493A41A14}"/>
              </a:ext>
            </a:extLst>
          </p:cNvPr>
          <p:cNvSpPr txBox="1"/>
          <p:nvPr/>
        </p:nvSpPr>
        <p:spPr>
          <a:xfrm>
            <a:off x="933507" y="5877306"/>
            <a:ext cx="1661461" cy="261610"/>
          </a:xfrm>
          <a:prstGeom prst="rect">
            <a:avLst/>
          </a:prstGeom>
          <a:noFill/>
        </p:spPr>
        <p:txBody>
          <a:bodyPr wrap="square" rtlCol="0" anchor="ctr">
            <a:spAutoFit/>
          </a:bodyPr>
          <a:lstStyle/>
          <a:p>
            <a:pPr algn="ctr"/>
            <a:r>
              <a:rPr lang="en-US" sz="1100" b="1" i="1">
                <a:solidFill>
                  <a:prstClr val="black"/>
                </a:solidFill>
                <a:latin typeface="Calibri"/>
              </a:rPr>
              <a:t>Users access to solutions.</a:t>
            </a:r>
          </a:p>
        </p:txBody>
      </p:sp>
      <p:pic>
        <p:nvPicPr>
          <p:cNvPr id="410" name="Picture 2" descr="Anfavea | LinkedIn">
            <a:extLst>
              <a:ext uri="{FF2B5EF4-FFF2-40B4-BE49-F238E27FC236}">
                <a16:creationId xmlns:a16="http://schemas.microsoft.com/office/drawing/2014/main" id="{7A07AB00-5906-1449-B188-270E52D83D28}"/>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a:stretch/>
        </p:blipFill>
        <p:spPr bwMode="auto">
          <a:xfrm>
            <a:off x="1930122" y="2041247"/>
            <a:ext cx="504000" cy="504000"/>
          </a:xfrm>
          <a:prstGeom prst="ellipse">
            <a:avLst/>
          </a:prstGeom>
          <a:noFill/>
          <a:ln w="12700">
            <a:solidFill>
              <a:sysClr val="window" lastClr="FFFFFF">
                <a:lumMod val="50000"/>
              </a:sys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 name="Picture 2" descr="Chapter 5: Enable Auditing in Multitenant Environment of IBM Cognos 10.2 BI  – Adibend's Blog">
            <a:extLst>
              <a:ext uri="{FF2B5EF4-FFF2-40B4-BE49-F238E27FC236}">
                <a16:creationId xmlns:a16="http://schemas.microsoft.com/office/drawing/2014/main" id="{AEC1B736-94ED-20A5-D237-05820D5864C1}"/>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39286" b="-39286"/>
          <a:stretch/>
        </p:blipFill>
        <p:spPr bwMode="auto">
          <a:xfrm>
            <a:off x="2876323" y="4441217"/>
            <a:ext cx="504000" cy="504000"/>
          </a:xfrm>
          <a:prstGeom prst="ellipse">
            <a:avLst/>
          </a:prstGeom>
          <a:solidFill>
            <a:sysClr val="window" lastClr="FFFFFF"/>
          </a:solidFill>
          <a:ln w="12700">
            <a:solidFill>
              <a:sysClr val="window" lastClr="FFFFFF">
                <a:lumMod val="50000"/>
              </a:sysClr>
            </a:solidFill>
          </a:ln>
          <a:effectLst>
            <a:outerShdw blurRad="50800" dist="38100" dir="2700000" algn="tl" rotWithShape="0">
              <a:prstClr val="black">
                <a:alpha val="40000"/>
              </a:prstClr>
            </a:outerShdw>
          </a:effectLst>
        </p:spPr>
      </p:pic>
      <p:sp>
        <p:nvSpPr>
          <p:cNvPr id="413" name="Matome">
            <a:extLst>
              <a:ext uri="{FF2B5EF4-FFF2-40B4-BE49-F238E27FC236}">
                <a16:creationId xmlns:a16="http://schemas.microsoft.com/office/drawing/2014/main" id="{C38B356C-2EB7-DA8D-24A8-1AF582ADF969}"/>
              </a:ext>
            </a:extLst>
          </p:cNvPr>
          <p:cNvSpPr/>
          <p:nvPr/>
        </p:nvSpPr>
        <p:spPr>
          <a:xfrm>
            <a:off x="139700" y="6197600"/>
            <a:ext cx="11912600" cy="584200"/>
          </a:xfrm>
          <a:prstGeom prst="rect">
            <a:avLst/>
          </a:prstGeom>
          <a:solidFill>
            <a:srgbClr val="FFFF00"/>
          </a:solidFill>
          <a:ln w="28575">
            <a:solidFill>
              <a:srgbClr val="DDDD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solidFill>
                  <a:srgbClr val="000000"/>
                </a:solidFill>
                <a:latin typeface="Calibri"/>
              </a:rPr>
              <a:t>Plantaforma</a:t>
            </a:r>
            <a:r>
              <a:rPr lang="en-US" sz="1400" b="1" dirty="0">
                <a:solidFill>
                  <a:srgbClr val="000000"/>
                </a:solidFill>
                <a:latin typeface="Calibri"/>
              </a:rPr>
              <a:t> de </a:t>
            </a:r>
            <a:r>
              <a:rPr lang="en-US" sz="1400" b="1" dirty="0" err="1">
                <a:solidFill>
                  <a:srgbClr val="000000"/>
                </a:solidFill>
                <a:latin typeface="Calibri"/>
              </a:rPr>
              <a:t>analise</a:t>
            </a:r>
            <a:r>
              <a:rPr lang="en-US" sz="1400" b="1" dirty="0">
                <a:solidFill>
                  <a:srgbClr val="000000"/>
                </a:solidFill>
                <a:latin typeface="Calibri"/>
              </a:rPr>
              <a:t> de dados </a:t>
            </a:r>
            <a:r>
              <a:rPr lang="en-US" sz="1400" b="1" dirty="0" err="1">
                <a:solidFill>
                  <a:srgbClr val="000000"/>
                </a:solidFill>
                <a:latin typeface="Calibri"/>
              </a:rPr>
              <a:t>muito</a:t>
            </a:r>
            <a:r>
              <a:rPr lang="en-US" sz="1400" b="1" dirty="0">
                <a:solidFill>
                  <a:srgbClr val="000000"/>
                </a:solidFill>
                <a:latin typeface="Calibri"/>
              </a:rPr>
              <a:t> </a:t>
            </a:r>
            <a:r>
              <a:rPr lang="en-US" sz="1400" b="1" dirty="0" err="1">
                <a:solidFill>
                  <a:srgbClr val="000000"/>
                </a:solidFill>
                <a:latin typeface="Calibri"/>
              </a:rPr>
              <a:t>maior</a:t>
            </a:r>
            <a:r>
              <a:rPr lang="en-US" sz="1400" b="1" dirty="0">
                <a:solidFill>
                  <a:srgbClr val="000000"/>
                </a:solidFill>
                <a:latin typeface="Calibri"/>
              </a:rPr>
              <a:t> que o Redshift.</a:t>
            </a:r>
            <a:endParaRPr kumimoji="0" lang="en-US" sz="1400" b="1" u="none" strike="noStrike" kern="1200" cap="none" spc="0" normalizeH="0" baseline="0" noProof="0" dirty="0">
              <a:ln>
                <a:noFill/>
              </a:ln>
              <a:solidFill>
                <a:srgbClr val="000000"/>
              </a:solidFill>
              <a:effectLst/>
              <a:uLnTx/>
              <a:uFillTx/>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solidFill>
                  <a:schemeClr val="accent2">
                    <a:lumMod val="75000"/>
                  </a:schemeClr>
                </a:solidFill>
                <a:latin typeface="Calibri"/>
              </a:rPr>
              <a:t>“Com </a:t>
            </a:r>
            <a:r>
              <a:rPr lang="en-US" sz="1400" i="1" dirty="0" err="1">
                <a:solidFill>
                  <a:schemeClr val="accent2">
                    <a:lumMod val="75000"/>
                  </a:schemeClr>
                </a:solidFill>
                <a:latin typeface="Calibri"/>
              </a:rPr>
              <a:t>grandes</a:t>
            </a:r>
            <a:r>
              <a:rPr lang="en-US" sz="1400" i="1" dirty="0">
                <a:solidFill>
                  <a:schemeClr val="accent2">
                    <a:lumMod val="75000"/>
                  </a:schemeClr>
                </a:solidFill>
                <a:latin typeface="Calibri"/>
              </a:rPr>
              <a:t> </a:t>
            </a:r>
            <a:r>
              <a:rPr lang="en-US" sz="1400" i="1" dirty="0" err="1">
                <a:solidFill>
                  <a:schemeClr val="accent2">
                    <a:lumMod val="75000"/>
                  </a:schemeClr>
                </a:solidFill>
                <a:latin typeface="Calibri"/>
              </a:rPr>
              <a:t>poderes</a:t>
            </a:r>
            <a:r>
              <a:rPr lang="en-US" sz="1400" i="1" dirty="0">
                <a:solidFill>
                  <a:schemeClr val="accent2">
                    <a:lumMod val="75000"/>
                  </a:schemeClr>
                </a:solidFill>
                <a:latin typeface="Calibri"/>
              </a:rPr>
              <a:t> </a:t>
            </a:r>
            <a:r>
              <a:rPr lang="en-US" sz="1400" i="1" dirty="0" err="1">
                <a:solidFill>
                  <a:schemeClr val="accent2">
                    <a:lumMod val="75000"/>
                  </a:schemeClr>
                </a:solidFill>
                <a:latin typeface="Calibri"/>
              </a:rPr>
              <a:t>vem</a:t>
            </a:r>
            <a:r>
              <a:rPr lang="en-US" sz="1400" i="1" dirty="0">
                <a:solidFill>
                  <a:schemeClr val="accent2">
                    <a:lumMod val="75000"/>
                  </a:schemeClr>
                </a:solidFill>
                <a:latin typeface="Calibri"/>
              </a:rPr>
              <a:t> </a:t>
            </a:r>
            <a:r>
              <a:rPr lang="en-US" sz="1400" i="1" dirty="0" err="1">
                <a:solidFill>
                  <a:schemeClr val="accent2">
                    <a:lumMod val="75000"/>
                  </a:schemeClr>
                </a:solidFill>
                <a:latin typeface="Calibri"/>
              </a:rPr>
              <a:t>grandes</a:t>
            </a:r>
            <a:r>
              <a:rPr lang="en-US" sz="1400" i="1" dirty="0">
                <a:solidFill>
                  <a:schemeClr val="accent2">
                    <a:lumMod val="75000"/>
                  </a:schemeClr>
                </a:solidFill>
                <a:latin typeface="Calibri"/>
              </a:rPr>
              <a:t> </a:t>
            </a:r>
            <a:r>
              <a:rPr lang="en-US" sz="1400" i="1" dirty="0" err="1">
                <a:solidFill>
                  <a:schemeClr val="accent2">
                    <a:lumMod val="75000"/>
                  </a:schemeClr>
                </a:solidFill>
                <a:latin typeface="Calibri"/>
              </a:rPr>
              <a:t>responsabilidades</a:t>
            </a:r>
            <a:r>
              <a:rPr lang="en-US" sz="1400" i="1" dirty="0">
                <a:solidFill>
                  <a:schemeClr val="accent2">
                    <a:lumMod val="75000"/>
                  </a:schemeClr>
                </a:solidFill>
                <a:latin typeface="Calibri"/>
              </a:rPr>
              <a:t>”.</a:t>
            </a:r>
            <a:endParaRPr kumimoji="0" lang="en-US" sz="1400" b="0" i="1" u="none" strike="noStrike" kern="1200" cap="none" spc="0" normalizeH="0" baseline="0" noProof="0" dirty="0">
              <a:ln>
                <a:noFill/>
              </a:ln>
              <a:solidFill>
                <a:schemeClr val="accent2">
                  <a:lumMod val="75000"/>
                </a:schemeClr>
              </a:solidFill>
              <a:effectLst/>
              <a:uLnTx/>
              <a:uFillTx/>
              <a:latin typeface="Calibri"/>
            </a:endParaRPr>
          </a:p>
        </p:txBody>
      </p:sp>
      <p:pic>
        <p:nvPicPr>
          <p:cNvPr id="417" name="hspLogo" descr="selo B">
            <a:extLst>
              <a:ext uri="{FF2B5EF4-FFF2-40B4-BE49-F238E27FC236}">
                <a16:creationId xmlns:a16="http://schemas.microsoft.com/office/drawing/2014/main" id="{368A2A12-4310-9311-63BB-626FA138A93D}"/>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418" name="txtVisibleSubtitle">
            <a:extLst>
              <a:ext uri="{FF2B5EF4-FFF2-40B4-BE49-F238E27FC236}">
                <a16:creationId xmlns:a16="http://schemas.microsoft.com/office/drawing/2014/main" id="{7714AF2A-AFA3-6918-BFAA-9D473D52043F}"/>
              </a:ext>
            </a:extLst>
          </p:cNvPr>
          <p:cNvSpPr txBox="1"/>
          <p:nvPr/>
        </p:nvSpPr>
        <p:spPr>
          <a:xfrm>
            <a:off x="4191000" y="444500"/>
            <a:ext cx="3810000" cy="307777"/>
          </a:xfrm>
          <a:prstGeom prst="rect">
            <a:avLst/>
          </a:prstGeom>
          <a:noFill/>
        </p:spPr>
        <p:txBody>
          <a:bodyPr vert="horz" rtlCol="0">
            <a:spAutoFit/>
          </a:bodyPr>
          <a:lstStyle/>
          <a:p>
            <a:pPr algn="ctr"/>
            <a:r>
              <a:rPr lang="pt-BR" sz="1400" b="1"/>
              <a:t>TO BE Data Strategy</a:t>
            </a:r>
          </a:p>
        </p:txBody>
      </p:sp>
      <p:pic>
        <p:nvPicPr>
          <p:cNvPr id="3" name="Imagem 2">
            <a:extLst>
              <a:ext uri="{FF2B5EF4-FFF2-40B4-BE49-F238E27FC236}">
                <a16:creationId xmlns:a16="http://schemas.microsoft.com/office/drawing/2014/main" id="{CFBB2A91-453B-312E-94B2-AB19B48FA99E}"/>
              </a:ext>
            </a:extLst>
          </p:cNvPr>
          <p:cNvPicPr>
            <a:picLocks noChangeAspect="1"/>
          </p:cNvPicPr>
          <p:nvPr/>
        </p:nvPicPr>
        <p:blipFill rotWithShape="1">
          <a:blip r:embed="rId41"/>
          <a:srcRect t="-264031" b="-264031"/>
          <a:stretch/>
        </p:blipFill>
        <p:spPr>
          <a:xfrm>
            <a:off x="2045445" y="5051268"/>
            <a:ext cx="504000" cy="504000"/>
          </a:xfrm>
          <a:prstGeom prst="ellipse">
            <a:avLst/>
          </a:prstGeom>
          <a:solidFill>
            <a:schemeClr val="bg1"/>
          </a:solidFill>
          <a:ln w="12700">
            <a:solidFill>
              <a:schemeClr val="bg1">
                <a:lumMod val="50000"/>
              </a:schemeClr>
            </a:solidFill>
          </a:ln>
        </p:spPr>
      </p:pic>
      <p:pic>
        <p:nvPicPr>
          <p:cNvPr id="7" name="Imagem 6">
            <a:extLst>
              <a:ext uri="{FF2B5EF4-FFF2-40B4-BE49-F238E27FC236}">
                <a16:creationId xmlns:a16="http://schemas.microsoft.com/office/drawing/2014/main" id="{19AE6DF6-62E8-69B7-8F55-AE47B692C84A}"/>
              </a:ext>
            </a:extLst>
          </p:cNvPr>
          <p:cNvPicPr>
            <a:picLocks noChangeAspect="1"/>
          </p:cNvPicPr>
          <p:nvPr/>
        </p:nvPicPr>
        <p:blipFill rotWithShape="1">
          <a:blip r:embed="rId42"/>
          <a:srcRect t="-96002" b="-96002"/>
          <a:stretch/>
        </p:blipFill>
        <p:spPr>
          <a:xfrm>
            <a:off x="2028048" y="3894718"/>
            <a:ext cx="504000" cy="504000"/>
          </a:xfrm>
          <a:prstGeom prst="ellipse">
            <a:avLst/>
          </a:prstGeom>
          <a:solidFill>
            <a:schemeClr val="bg1"/>
          </a:solidFill>
          <a:ln w="12700">
            <a:solidFill>
              <a:schemeClr val="bg1">
                <a:lumMod val="50000"/>
              </a:schemeClr>
            </a:solidFill>
          </a:ln>
        </p:spPr>
      </p:pic>
      <p:pic>
        <p:nvPicPr>
          <p:cNvPr id="9" name="Imagem 8">
            <a:extLst>
              <a:ext uri="{FF2B5EF4-FFF2-40B4-BE49-F238E27FC236}">
                <a16:creationId xmlns:a16="http://schemas.microsoft.com/office/drawing/2014/main" id="{FDEF667E-6829-4986-2EE5-D2DD59BFD4D2}"/>
              </a:ext>
            </a:extLst>
          </p:cNvPr>
          <p:cNvPicPr>
            <a:picLocks noChangeAspect="1"/>
          </p:cNvPicPr>
          <p:nvPr/>
        </p:nvPicPr>
        <p:blipFill rotWithShape="1">
          <a:blip r:embed="rId43"/>
          <a:srcRect t="-101281" b="-101281"/>
          <a:stretch/>
        </p:blipFill>
        <p:spPr>
          <a:xfrm>
            <a:off x="2872078" y="3894718"/>
            <a:ext cx="504000" cy="504000"/>
          </a:xfrm>
          <a:prstGeom prst="ellipse">
            <a:avLst/>
          </a:prstGeom>
          <a:solidFill>
            <a:srgbClr val="3B3D3D"/>
          </a:solidFill>
          <a:ln w="12700">
            <a:solidFill>
              <a:schemeClr val="bg1">
                <a:lumMod val="50000"/>
              </a:schemeClr>
            </a:solidFill>
          </a:ln>
        </p:spPr>
      </p:pic>
      <p:graphicFrame>
        <p:nvGraphicFramePr>
          <p:cNvPr id="8" name="headerTable">
            <a:extLst>
              <a:ext uri="{FF2B5EF4-FFF2-40B4-BE49-F238E27FC236}">
                <a16:creationId xmlns:a16="http://schemas.microsoft.com/office/drawing/2014/main" id="{8360B847-BC72-0D56-B1A1-F0739F9DFF8C}"/>
              </a:ext>
            </a:extLst>
          </p:cNvPr>
          <p:cNvGraphicFramePr>
            <a:graphicFrameLocks noGrp="1"/>
          </p:cNvGraphicFramePr>
          <p:nvPr/>
        </p:nvGraphicFramePr>
        <p:xfrm>
          <a:off x="571500" y="50800"/>
          <a:ext cx="11557001" cy="426720"/>
        </p:xfrm>
        <a:graphic>
          <a:graphicData uri="http://schemas.openxmlformats.org/drawingml/2006/table">
            <a:tbl>
              <a:tblPr firstRow="1" bandRow="1">
                <a:tableStyleId>{5C22544A-7EE6-4342-B048-85BDC9FD1C3A}</a:tableStyleId>
              </a:tblPr>
              <a:tblGrid>
                <a:gridCol w="597325">
                  <a:extLst>
                    <a:ext uri="{9D8B030D-6E8A-4147-A177-3AD203B41FA5}">
                      <a16:colId xmlns:a16="http://schemas.microsoft.com/office/drawing/2014/main" val="3334440195"/>
                    </a:ext>
                  </a:extLst>
                </a:gridCol>
                <a:gridCol w="558677">
                  <a:extLst>
                    <a:ext uri="{9D8B030D-6E8A-4147-A177-3AD203B41FA5}">
                      <a16:colId xmlns:a16="http://schemas.microsoft.com/office/drawing/2014/main" val="1098861434"/>
                    </a:ext>
                  </a:extLst>
                </a:gridCol>
                <a:gridCol w="777681">
                  <a:extLst>
                    <a:ext uri="{9D8B030D-6E8A-4147-A177-3AD203B41FA5}">
                      <a16:colId xmlns:a16="http://schemas.microsoft.com/office/drawing/2014/main" val="251407536"/>
                    </a:ext>
                  </a:extLst>
                </a:gridCol>
                <a:gridCol w="498558">
                  <a:extLst>
                    <a:ext uri="{9D8B030D-6E8A-4147-A177-3AD203B41FA5}">
                      <a16:colId xmlns:a16="http://schemas.microsoft.com/office/drawing/2014/main" val="1860096179"/>
                    </a:ext>
                  </a:extLst>
                </a:gridCol>
                <a:gridCol w="708974">
                  <a:extLst>
                    <a:ext uri="{9D8B030D-6E8A-4147-A177-3AD203B41FA5}">
                      <a16:colId xmlns:a16="http://schemas.microsoft.com/office/drawing/2014/main" val="1590369584"/>
                    </a:ext>
                  </a:extLst>
                </a:gridCol>
                <a:gridCol w="560823">
                  <a:extLst>
                    <a:ext uri="{9D8B030D-6E8A-4147-A177-3AD203B41FA5}">
                      <a16:colId xmlns:a16="http://schemas.microsoft.com/office/drawing/2014/main" val="1546371616"/>
                    </a:ext>
                  </a:extLst>
                </a:gridCol>
                <a:gridCol w="906507">
                  <a:extLst>
                    <a:ext uri="{9D8B030D-6E8A-4147-A177-3AD203B41FA5}">
                      <a16:colId xmlns:a16="http://schemas.microsoft.com/office/drawing/2014/main" val="843593020"/>
                    </a:ext>
                  </a:extLst>
                </a:gridCol>
                <a:gridCol w="1426106">
                  <a:extLst>
                    <a:ext uri="{9D8B030D-6E8A-4147-A177-3AD203B41FA5}">
                      <a16:colId xmlns:a16="http://schemas.microsoft.com/office/drawing/2014/main" val="1180340042"/>
                    </a:ext>
                  </a:extLst>
                </a:gridCol>
                <a:gridCol w="1501255">
                  <a:extLst>
                    <a:ext uri="{9D8B030D-6E8A-4147-A177-3AD203B41FA5}">
                      <a16:colId xmlns:a16="http://schemas.microsoft.com/office/drawing/2014/main" val="3429194052"/>
                    </a:ext>
                  </a:extLst>
                </a:gridCol>
                <a:gridCol w="455616">
                  <a:extLst>
                    <a:ext uri="{9D8B030D-6E8A-4147-A177-3AD203B41FA5}">
                      <a16:colId xmlns:a16="http://schemas.microsoft.com/office/drawing/2014/main" val="3104885262"/>
                    </a:ext>
                  </a:extLst>
                </a:gridCol>
                <a:gridCol w="1342369">
                  <a:extLst>
                    <a:ext uri="{9D8B030D-6E8A-4147-A177-3AD203B41FA5}">
                      <a16:colId xmlns:a16="http://schemas.microsoft.com/office/drawing/2014/main" val="3200255700"/>
                    </a:ext>
                  </a:extLst>
                </a:gridCol>
                <a:gridCol w="696090">
                  <a:extLst>
                    <a:ext uri="{9D8B030D-6E8A-4147-A177-3AD203B41FA5}">
                      <a16:colId xmlns:a16="http://schemas.microsoft.com/office/drawing/2014/main" val="2487675995"/>
                    </a:ext>
                  </a:extLst>
                </a:gridCol>
                <a:gridCol w="1527020">
                  <a:extLst>
                    <a:ext uri="{9D8B030D-6E8A-4147-A177-3AD203B41FA5}">
                      <a16:colId xmlns:a16="http://schemas.microsoft.com/office/drawing/2014/main" val="2221779829"/>
                    </a:ext>
                  </a:extLst>
                </a:gridCol>
              </a:tblGrid>
              <a:tr h="171450">
                <a:tc gridSpan="7">
                  <a:txBody>
                    <a:bodyPr/>
                    <a:lstStyle/>
                    <a:p>
                      <a:pPr algn="ctr"/>
                      <a:r>
                        <a:rPr lang="pt-BR" sz="800" b="0">
                          <a:solidFill>
                            <a:srgbClr val="FFFFFF"/>
                          </a:solidFill>
                        </a:rPr>
                        <a:t>Introduction</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tc gridSpan="6">
                  <a:txBody>
                    <a:bodyPr/>
                    <a:lstStyle/>
                    <a:p>
                      <a:pPr algn="ctr"/>
                      <a:r>
                        <a:rPr lang="pt-BR" sz="800" b="0">
                          <a:solidFill>
                            <a:srgbClr val="333399"/>
                          </a:solidFill>
                        </a:rPr>
                        <a:t>DataLake Foundation</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tc hMerge="1">
                  <a:txBody>
                    <a:bodyPr/>
                    <a:lstStyle/>
                    <a:p>
                      <a:endParaRPr/>
                    </a:p>
                  </a:txBody>
                  <a:tcPr anchor="ctr"/>
                </a:tc>
                <a:extLst>
                  <a:ext uri="{0D108BD9-81ED-4DB2-BD59-A6C34878D82A}">
                    <a16:rowId xmlns:a16="http://schemas.microsoft.com/office/drawing/2014/main" val="4108968352"/>
                  </a:ext>
                </a:extLst>
              </a:tr>
              <a:tr h="171450">
                <a:tc>
                  <a:txBody>
                    <a:bodyPr/>
                    <a:lstStyle/>
                    <a:p>
                      <a:pPr algn="ctr"/>
                      <a:r>
                        <a:rPr lang="pt-BR" sz="800" b="0">
                          <a:solidFill>
                            <a:srgbClr val="FFFFFF"/>
                          </a:solidFill>
                        </a:rPr>
                        <a:t>HSDM</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FFFFFF"/>
                          </a:solidFill>
                        </a:rPr>
                        <a:t>Team</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FFFFFF"/>
                          </a:solidFill>
                        </a:rPr>
                        <a:t>Overview</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FFFFFF"/>
                          </a:solidFill>
                        </a:rPr>
                        <a:t>As Is</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FFFFFF"/>
                          </a:solidFill>
                        </a:rPr>
                        <a:t>Strategy</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err="1">
                          <a:solidFill>
                            <a:srgbClr val="FFFFFF"/>
                          </a:solidFill>
                        </a:rPr>
                        <a:t>To</a:t>
                      </a:r>
                      <a:r>
                        <a:rPr lang="pt-BR" sz="800" b="0">
                          <a:solidFill>
                            <a:srgbClr val="FFFFFF"/>
                          </a:solidFill>
                        </a:rPr>
                        <a:t> Be</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97F"/>
                    </a:solidFill>
                  </a:tcPr>
                </a:tc>
                <a:tc>
                  <a:txBody>
                    <a:bodyPr/>
                    <a:lstStyle/>
                    <a:p>
                      <a:pPr algn="ctr"/>
                      <a:r>
                        <a:rPr lang="pt-BR" sz="800" b="0">
                          <a:solidFill>
                            <a:srgbClr val="333399"/>
                          </a:solidFill>
                        </a:rPr>
                        <a:t>Assessment</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Architecture Analysis</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Technical Architecture</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RFP</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Schedulle &amp; Budget</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a:solidFill>
                            <a:srgbClr val="333399"/>
                          </a:solidFill>
                        </a:rPr>
                        <a:t>Security</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tc>
                  <a:txBody>
                    <a:bodyPr/>
                    <a:lstStyle/>
                    <a:p>
                      <a:pPr algn="ctr"/>
                      <a:r>
                        <a:rPr lang="pt-BR" sz="800" b="0" err="1">
                          <a:solidFill>
                            <a:srgbClr val="333399"/>
                          </a:solidFill>
                        </a:rPr>
                        <a:t>Summary</a:t>
                      </a:r>
                      <a:r>
                        <a:rPr lang="pt-BR" sz="800" b="0">
                          <a:solidFill>
                            <a:srgbClr val="333399"/>
                          </a:solidFill>
                        </a:rPr>
                        <a:t> &amp; Next Steps</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FFFFFF"/>
                    </a:solidFill>
                  </a:tcPr>
                </a:tc>
                <a:extLst>
                  <a:ext uri="{0D108BD9-81ED-4DB2-BD59-A6C34878D82A}">
                    <a16:rowId xmlns:a16="http://schemas.microsoft.com/office/drawing/2014/main" val="363457828"/>
                  </a:ext>
                </a:extLst>
              </a:tr>
            </a:tbl>
          </a:graphicData>
        </a:graphic>
      </p:graphicFrame>
      <p:sp>
        <p:nvSpPr>
          <p:cNvPr id="10" name="txtPage">
            <a:extLst>
              <a:ext uri="{FF2B5EF4-FFF2-40B4-BE49-F238E27FC236}">
                <a16:creationId xmlns:a16="http://schemas.microsoft.com/office/drawing/2014/main" id="{134442F2-48F3-0860-BE9A-344F61362227}"/>
              </a:ext>
            </a:extLst>
          </p:cNvPr>
          <p:cNvSpPr txBox="1"/>
          <p:nvPr/>
        </p:nvSpPr>
        <p:spPr>
          <a:xfrm>
            <a:off x="11430000" y="444500"/>
            <a:ext cx="762000" cy="215444"/>
          </a:xfrm>
          <a:prstGeom prst="rect">
            <a:avLst/>
          </a:prstGeom>
          <a:noFill/>
        </p:spPr>
        <p:txBody>
          <a:bodyPr vert="horz" rtlCol="0">
            <a:spAutoFit/>
          </a:bodyPr>
          <a:lstStyle/>
          <a:p>
            <a:pPr algn="r"/>
            <a:r>
              <a:rPr lang="pt-BR" sz="800">
                <a:solidFill>
                  <a:srgbClr val="1F497F"/>
                </a:solidFill>
              </a:rPr>
              <a:t>Page: 6 / 17</a:t>
            </a:r>
          </a:p>
        </p:txBody>
      </p:sp>
      <p:sp>
        <p:nvSpPr>
          <p:cNvPr id="2" name="Retângulo 1">
            <a:extLst>
              <a:ext uri="{FF2B5EF4-FFF2-40B4-BE49-F238E27FC236}">
                <a16:creationId xmlns:a16="http://schemas.microsoft.com/office/drawing/2014/main" id="{52A95EEE-0BFF-E5C2-9CD4-94628B2BCD7D}"/>
              </a:ext>
            </a:extLst>
          </p:cNvPr>
          <p:cNvSpPr/>
          <p:nvPr/>
        </p:nvSpPr>
        <p:spPr>
          <a:xfrm>
            <a:off x="0" y="825623"/>
            <a:ext cx="8908538" cy="5313293"/>
          </a:xfrm>
          <a:prstGeom prst="rect">
            <a:avLst/>
          </a:prstGeom>
          <a:solidFill>
            <a:srgbClr val="FFFFFF">
              <a:alpha val="83137"/>
            </a:srgbClr>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5927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9ECC160-1369-43AC-5D9F-5A732FA580A2}"/>
              </a:ext>
            </a:extLst>
          </p:cNvPr>
          <p:cNvPicPr>
            <a:picLocks noChangeAspect="1"/>
          </p:cNvPicPr>
          <p:nvPr/>
        </p:nvPicPr>
        <p:blipFill>
          <a:blip r:embed="rId2"/>
          <a:stretch>
            <a:fillRect/>
          </a:stretch>
        </p:blipFill>
        <p:spPr>
          <a:xfrm>
            <a:off x="2368" y="469900"/>
            <a:ext cx="10179857" cy="6388100"/>
          </a:xfrm>
          <a:prstGeom prst="rect">
            <a:avLst/>
          </a:prstGeom>
        </p:spPr>
      </p:pic>
      <p:sp>
        <p:nvSpPr>
          <p:cNvPr id="55" name="CaixaDeTexto 54">
            <a:extLst>
              <a:ext uri="{FF2B5EF4-FFF2-40B4-BE49-F238E27FC236}">
                <a16:creationId xmlns:a16="http://schemas.microsoft.com/office/drawing/2014/main" id="{6E698141-2A08-08FE-8DBF-46C1EAE04957}"/>
              </a:ext>
            </a:extLst>
          </p:cNvPr>
          <p:cNvSpPr txBox="1"/>
          <p:nvPr/>
        </p:nvSpPr>
        <p:spPr>
          <a:xfrm>
            <a:off x="0" y="93345"/>
            <a:ext cx="2992039" cy="204311"/>
          </a:xfrm>
          <a:prstGeom prst="roundRect">
            <a:avLst/>
          </a:prstGeom>
          <a:solidFill>
            <a:srgbClr val="002060"/>
          </a:solidFill>
        </p:spPr>
        <p:txBody>
          <a:bodyPr wrap="square" lIns="0" tIns="0" rIns="0" bIns="0" rtlCol="0">
            <a:spAutoFit/>
          </a:bodyPr>
          <a:lstStyle>
            <a:defPPr>
              <a:defRPr lang="pt-BR"/>
            </a:defPPr>
            <a:lvl1pPr>
              <a:defRPr sz="1200" b="1">
                <a:solidFill>
                  <a:schemeClr val="bg1"/>
                </a:solidFill>
                <a:effectLst>
                  <a:outerShdw blurRad="38100" dist="38100" dir="2700000" algn="tl">
                    <a:srgbClr val="000000">
                      <a:alpha val="43137"/>
                    </a:srgbClr>
                  </a:outerShdw>
                </a:effectLst>
                <a:latin typeface="Tenorite" panose="00000500000000000000" pitchFamily="2" charset="0"/>
                <a:cs typeface="Arial" panose="020B0604020202020204" pitchFamily="34" charset="0"/>
              </a:defRPr>
            </a:lvl1pPr>
          </a:lstStyle>
          <a:p>
            <a:r>
              <a:rPr lang="pt-BR" dirty="0"/>
              <a:t>   ESTRUTURA DAS VPC’S AWS (HDA E HSA)</a:t>
            </a:r>
          </a:p>
        </p:txBody>
      </p:sp>
      <p:pic>
        <p:nvPicPr>
          <p:cNvPr id="2" name="Imagem 1">
            <a:extLst>
              <a:ext uri="{FF2B5EF4-FFF2-40B4-BE49-F238E27FC236}">
                <a16:creationId xmlns:a16="http://schemas.microsoft.com/office/drawing/2014/main" id="{482EA50C-778F-9F35-51EC-6B1C1B091CE4}"/>
              </a:ext>
            </a:extLst>
          </p:cNvPr>
          <p:cNvPicPr>
            <a:picLocks noChangeAspect="1"/>
          </p:cNvPicPr>
          <p:nvPr/>
        </p:nvPicPr>
        <p:blipFill>
          <a:blip r:embed="rId3"/>
          <a:stretch>
            <a:fillRect/>
          </a:stretch>
        </p:blipFill>
        <p:spPr>
          <a:xfrm>
            <a:off x="7775" y="469898"/>
            <a:ext cx="10345900" cy="6388101"/>
          </a:xfrm>
          <a:prstGeom prst="rect">
            <a:avLst/>
          </a:prstGeom>
        </p:spPr>
      </p:pic>
      <p:pic>
        <p:nvPicPr>
          <p:cNvPr id="59" name="Imagem 58">
            <a:extLst>
              <a:ext uri="{FF2B5EF4-FFF2-40B4-BE49-F238E27FC236}">
                <a16:creationId xmlns:a16="http://schemas.microsoft.com/office/drawing/2014/main" id="{FEE26111-5239-D72E-1E64-ED1BE5E69D33}"/>
              </a:ext>
            </a:extLst>
          </p:cNvPr>
          <p:cNvPicPr>
            <a:picLocks noChangeAspect="1"/>
          </p:cNvPicPr>
          <p:nvPr/>
        </p:nvPicPr>
        <p:blipFill>
          <a:blip r:embed="rId4"/>
          <a:stretch>
            <a:fillRect/>
          </a:stretch>
        </p:blipFill>
        <p:spPr>
          <a:xfrm>
            <a:off x="-3039" y="376552"/>
            <a:ext cx="12187263" cy="6481448"/>
          </a:xfrm>
          <a:prstGeom prst="rect">
            <a:avLst/>
          </a:prstGeom>
        </p:spPr>
      </p:pic>
      <p:sp>
        <p:nvSpPr>
          <p:cNvPr id="5" name="Botão de Ação: Obter Informações 4">
            <a:hlinkClick r:id="" action="ppaction://noaction" highlightClick="1"/>
            <a:extLst>
              <a:ext uri="{FF2B5EF4-FFF2-40B4-BE49-F238E27FC236}">
                <a16:creationId xmlns:a16="http://schemas.microsoft.com/office/drawing/2014/main" id="{2631F31A-FEFE-DA44-8B5A-329F629C06C7}"/>
              </a:ext>
            </a:extLst>
          </p:cNvPr>
          <p:cNvSpPr/>
          <p:nvPr/>
        </p:nvSpPr>
        <p:spPr>
          <a:xfrm>
            <a:off x="10782215" y="-686920"/>
            <a:ext cx="194734" cy="203200"/>
          </a:xfrm>
          <a:prstGeom prst="actionButtonInform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67B3CD24-F755-F21E-9D0D-4A7147FFC922}"/>
              </a:ext>
            </a:extLst>
          </p:cNvPr>
          <p:cNvSpPr txBox="1"/>
          <p:nvPr/>
        </p:nvSpPr>
        <p:spPr>
          <a:xfrm>
            <a:off x="10942940" y="-686919"/>
            <a:ext cx="1249060" cy="215444"/>
          </a:xfrm>
          <a:prstGeom prst="rect">
            <a:avLst/>
          </a:prstGeom>
          <a:noFill/>
        </p:spPr>
        <p:txBody>
          <a:bodyPr wrap="none" rtlCol="0">
            <a:spAutoFit/>
          </a:bodyPr>
          <a:lstStyle/>
          <a:p>
            <a:r>
              <a:rPr lang="pt-BR" sz="800" dirty="0"/>
              <a:t>Arquitetura de referencia</a:t>
            </a:r>
          </a:p>
        </p:txBody>
      </p:sp>
      <p:sp>
        <p:nvSpPr>
          <p:cNvPr id="7" name="CaixaDeTexto 6">
            <a:extLst>
              <a:ext uri="{FF2B5EF4-FFF2-40B4-BE49-F238E27FC236}">
                <a16:creationId xmlns:a16="http://schemas.microsoft.com/office/drawing/2014/main" id="{E3DE9F52-C31F-2FA7-120C-46042146837C}"/>
              </a:ext>
            </a:extLst>
          </p:cNvPr>
          <p:cNvSpPr txBox="1"/>
          <p:nvPr/>
        </p:nvSpPr>
        <p:spPr>
          <a:xfrm>
            <a:off x="12503151" y="4443830"/>
            <a:ext cx="1791003" cy="523220"/>
          </a:xfrm>
          <a:prstGeom prst="rect">
            <a:avLst/>
          </a:prstGeom>
          <a:noFill/>
        </p:spPr>
        <p:txBody>
          <a:bodyPr wrap="none" rtlCol="0">
            <a:spAutoFit/>
          </a:bodyPr>
          <a:lstStyle/>
          <a:p>
            <a:pPr marL="342900" indent="-342900">
              <a:buAutoNum type="arabicParenR"/>
            </a:pPr>
            <a:r>
              <a:rPr lang="pt-BR" sz="1400" b="1" dirty="0"/>
              <a:t>Custo Recorrente</a:t>
            </a:r>
          </a:p>
          <a:p>
            <a:pPr marL="342900" indent="-342900">
              <a:buAutoNum type="arabicParenR"/>
            </a:pPr>
            <a:r>
              <a:rPr lang="pt-BR" sz="1400" b="1" dirty="0"/>
              <a:t>Custo Setup</a:t>
            </a:r>
          </a:p>
        </p:txBody>
      </p:sp>
      <p:sp>
        <p:nvSpPr>
          <p:cNvPr id="11" name="CaixaDeTexto 10">
            <a:extLst>
              <a:ext uri="{FF2B5EF4-FFF2-40B4-BE49-F238E27FC236}">
                <a16:creationId xmlns:a16="http://schemas.microsoft.com/office/drawing/2014/main" id="{A8604423-1781-7366-5625-CCC6C5D04FD7}"/>
              </a:ext>
            </a:extLst>
          </p:cNvPr>
          <p:cNvSpPr txBox="1"/>
          <p:nvPr/>
        </p:nvSpPr>
        <p:spPr>
          <a:xfrm>
            <a:off x="1238577" y="5256706"/>
            <a:ext cx="5141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C00000"/>
                </a:solidFill>
                <a:effectLst/>
                <a:uLnTx/>
                <a:uFillTx/>
                <a:latin typeface="Aptos" panose="02110004020202020204"/>
                <a:ea typeface="+mn-ea"/>
                <a:cs typeface="+mn-cs"/>
              </a:rPr>
              <a:t>HDA</a:t>
            </a:r>
          </a:p>
        </p:txBody>
      </p:sp>
      <p:sp>
        <p:nvSpPr>
          <p:cNvPr id="12" name="CaixaDeTexto 11">
            <a:extLst>
              <a:ext uri="{FF2B5EF4-FFF2-40B4-BE49-F238E27FC236}">
                <a16:creationId xmlns:a16="http://schemas.microsoft.com/office/drawing/2014/main" id="{88DE34B1-2647-C996-F5C4-88E771D1D5F4}"/>
              </a:ext>
            </a:extLst>
          </p:cNvPr>
          <p:cNvSpPr txBox="1"/>
          <p:nvPr/>
        </p:nvSpPr>
        <p:spPr>
          <a:xfrm>
            <a:off x="1752709" y="6451067"/>
            <a:ext cx="5141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FFB7B7"/>
                </a:solidFill>
                <a:effectLst/>
                <a:uLnTx/>
                <a:uFillTx/>
                <a:latin typeface="Aptos" panose="02110004020202020204"/>
                <a:ea typeface="+mn-ea"/>
                <a:cs typeface="+mn-cs"/>
              </a:rPr>
              <a:t>HSA</a:t>
            </a:r>
          </a:p>
        </p:txBody>
      </p:sp>
      <p:sp>
        <p:nvSpPr>
          <p:cNvPr id="13" name="CaixaDeTexto 12">
            <a:extLst>
              <a:ext uri="{FF2B5EF4-FFF2-40B4-BE49-F238E27FC236}">
                <a16:creationId xmlns:a16="http://schemas.microsoft.com/office/drawing/2014/main" id="{C4B21BF4-2B0C-63E4-E524-85AF3C039891}"/>
              </a:ext>
            </a:extLst>
          </p:cNvPr>
          <p:cNvSpPr txBox="1"/>
          <p:nvPr/>
        </p:nvSpPr>
        <p:spPr>
          <a:xfrm>
            <a:off x="3466630" y="448942"/>
            <a:ext cx="1470274" cy="261610"/>
          </a:xfrm>
          <a:prstGeom prst="rect">
            <a:avLst/>
          </a:prstGeom>
          <a:solidFill>
            <a:srgbClr val="FEFEFE"/>
          </a:solidFill>
        </p:spPr>
        <p:txBody>
          <a:bodyPr wrap="none" rtlCol="0">
            <a:spAutoFit/>
          </a:bodyPr>
          <a:lstStyle/>
          <a:p>
            <a:r>
              <a:rPr lang="pt-BR" sz="1100" b="1" dirty="0"/>
              <a:t>US-EAST(N. VIRGINIA)</a:t>
            </a:r>
          </a:p>
        </p:txBody>
      </p:sp>
      <p:sp>
        <p:nvSpPr>
          <p:cNvPr id="14" name="Retângulo: Cantos Arredondados 13">
            <a:extLst>
              <a:ext uri="{FF2B5EF4-FFF2-40B4-BE49-F238E27FC236}">
                <a16:creationId xmlns:a16="http://schemas.microsoft.com/office/drawing/2014/main" id="{DC745321-DC5E-CCD7-0C7B-A35C3E324D52}"/>
              </a:ext>
            </a:extLst>
          </p:cNvPr>
          <p:cNvSpPr/>
          <p:nvPr/>
        </p:nvSpPr>
        <p:spPr>
          <a:xfrm>
            <a:off x="5619750" y="3600450"/>
            <a:ext cx="698500" cy="374650"/>
          </a:xfrm>
          <a:prstGeom prst="roundRect">
            <a:avLst/>
          </a:prstGeom>
          <a:solidFill>
            <a:schemeClr val="tx1">
              <a:lumMod val="85000"/>
              <a:lumOff val="15000"/>
              <a:alpha val="11000"/>
            </a:schemeClr>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a:extLst>
              <a:ext uri="{FF2B5EF4-FFF2-40B4-BE49-F238E27FC236}">
                <a16:creationId xmlns:a16="http://schemas.microsoft.com/office/drawing/2014/main" id="{B1791174-69C8-DA67-3855-4FD189374FD9}"/>
              </a:ext>
            </a:extLst>
          </p:cNvPr>
          <p:cNvSpPr txBox="1"/>
          <p:nvPr/>
        </p:nvSpPr>
        <p:spPr>
          <a:xfrm>
            <a:off x="5770030" y="3617276"/>
            <a:ext cx="397939" cy="153233"/>
          </a:xfrm>
          <a:prstGeom prst="roundRect">
            <a:avLst/>
          </a:prstGeom>
          <a:solidFill>
            <a:schemeClr val="bg1"/>
          </a:solidFill>
          <a:ln>
            <a:solidFill>
              <a:schemeClr val="tx1"/>
            </a:solidFill>
          </a:ln>
        </p:spPr>
        <p:txBody>
          <a:bodyPr wrap="none" lIns="0" tIns="0" rIns="0" bIns="0" rtlCol="0">
            <a:spAutoFit/>
          </a:bodyPr>
          <a:lstStyle/>
          <a:p>
            <a:r>
              <a:rPr lang="pt-BR" sz="900" b="1" dirty="0">
                <a:solidFill>
                  <a:srgbClr val="7030A0"/>
                </a:solidFill>
              </a:rPr>
              <a:t>WAVE 2</a:t>
            </a:r>
          </a:p>
        </p:txBody>
      </p:sp>
    </p:spTree>
    <p:extLst>
      <p:ext uri="{BB962C8B-B14F-4D97-AF65-F5344CB8AC3E}">
        <p14:creationId xmlns:p14="http://schemas.microsoft.com/office/powerpoint/2010/main" val="3538757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tome">
            <a:extLst>
              <a:ext uri="{FF2B5EF4-FFF2-40B4-BE49-F238E27FC236}">
                <a16:creationId xmlns:a16="http://schemas.microsoft.com/office/drawing/2014/main" id="{91AEE00D-200F-84F5-EAF8-B081E7DAF47B}"/>
              </a:ext>
            </a:extLst>
          </p:cNvPr>
          <p:cNvSpPr/>
          <p:nvPr/>
        </p:nvSpPr>
        <p:spPr>
          <a:xfrm>
            <a:off x="12700" y="6452174"/>
            <a:ext cx="12192000" cy="405825"/>
          </a:xfrm>
          <a:prstGeom prst="rect">
            <a:avLst/>
          </a:prstGeom>
          <a:solidFill>
            <a:srgbClr val="FFFF00"/>
          </a:solidFill>
          <a:ln w="285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b="1" dirty="0">
                <a:solidFill>
                  <a:srgbClr val="000000"/>
                </a:solidFill>
              </a:rPr>
              <a:t>O ambiente Data Warehouse HDA possibilitou, por meio da análise de dados, a criação de uma série de iniciativas para melhoria da eficiência, qualidade e principalmente redução de custos, e ainda há novas oportunidades que podem ser exploradas. O </a:t>
            </a:r>
            <a:r>
              <a:rPr lang="pt-BR" sz="1000" b="1" dirty="0" err="1">
                <a:solidFill>
                  <a:srgbClr val="000000"/>
                </a:solidFill>
              </a:rPr>
              <a:t>Datalake</a:t>
            </a:r>
            <a:r>
              <a:rPr lang="pt-BR" sz="1000" b="1" dirty="0">
                <a:solidFill>
                  <a:srgbClr val="000000"/>
                </a:solidFill>
              </a:rPr>
              <a:t> tem capacidades para ser usado para essa mesma finalidade e para outras especificas, porém, a um custo muito superior.</a:t>
            </a:r>
            <a:endParaRPr lang="en-US" sz="1000" b="1" dirty="0">
              <a:solidFill>
                <a:srgbClr val="000000"/>
              </a:solidFill>
            </a:endParaRPr>
          </a:p>
        </p:txBody>
      </p:sp>
      <p:sp>
        <p:nvSpPr>
          <p:cNvPr id="4" name="CaixaDeTexto 3">
            <a:extLst>
              <a:ext uri="{FF2B5EF4-FFF2-40B4-BE49-F238E27FC236}">
                <a16:creationId xmlns:a16="http://schemas.microsoft.com/office/drawing/2014/main" id="{D9B823D6-F42E-E30A-5168-45A01AC7DA9B}"/>
              </a:ext>
            </a:extLst>
          </p:cNvPr>
          <p:cNvSpPr txBox="1"/>
          <p:nvPr/>
        </p:nvSpPr>
        <p:spPr>
          <a:xfrm>
            <a:off x="4685412" y="381600"/>
            <a:ext cx="2821221" cy="369332"/>
          </a:xfrm>
          <a:prstGeom prst="rect">
            <a:avLst/>
          </a:prstGeom>
          <a:noFill/>
        </p:spPr>
        <p:txBody>
          <a:bodyPr wrap="none" rtlCol="0">
            <a:spAutoFit/>
          </a:bodyPr>
          <a:lstStyle/>
          <a:p>
            <a:pPr algn="ctr"/>
            <a:r>
              <a:rPr lang="en-US" b="1" dirty="0"/>
              <a:t>Architecture Prerequisite</a:t>
            </a:r>
            <a:endParaRPr lang="pt-BR" b="1" dirty="0"/>
          </a:p>
        </p:txBody>
      </p:sp>
      <p:sp>
        <p:nvSpPr>
          <p:cNvPr id="950" name="**MARKS**">
            <a:extLst>
              <a:ext uri="{FF2B5EF4-FFF2-40B4-BE49-F238E27FC236}">
                <a16:creationId xmlns:a16="http://schemas.microsoft.com/office/drawing/2014/main" id="{301AAEBF-F751-4F99-8980-E3583108F501}"/>
              </a:ext>
            </a:extLst>
          </p:cNvPr>
          <p:cNvSpPr txBox="1"/>
          <p:nvPr/>
        </p:nvSpPr>
        <p:spPr>
          <a:xfrm>
            <a:off x="0" y="0"/>
            <a:ext cx="12700" cy="12700"/>
          </a:xfrm>
          <a:prstGeom prst="rect">
            <a:avLst/>
          </a:prstGeom>
          <a:noFill/>
        </p:spPr>
        <p:txBody>
          <a:bodyPr vertOverflow="overflow" vert="horz" wrap="square" rtlCol="0" anchor="t">
            <a:noAutofit/>
          </a:bodyPr>
          <a:lstStyle/>
          <a:p>
            <a:pPr algn="l"/>
            <a:r>
              <a:rPr lang="pt-BR" sz="100"/>
              <a:t>YGHJ-SWXB</a:t>
            </a:r>
          </a:p>
        </p:txBody>
      </p:sp>
      <p:pic>
        <p:nvPicPr>
          <p:cNvPr id="3" name="hspLogo" descr="selo B">
            <a:extLst>
              <a:ext uri="{FF2B5EF4-FFF2-40B4-BE49-F238E27FC236}">
                <a16:creationId xmlns:a16="http://schemas.microsoft.com/office/drawing/2014/main" id="{EE1757AD-D11D-034E-2A10-17545B0FE2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grpSp>
        <p:nvGrpSpPr>
          <p:cNvPr id="940" name="Agrupar 939">
            <a:extLst>
              <a:ext uri="{FF2B5EF4-FFF2-40B4-BE49-F238E27FC236}">
                <a16:creationId xmlns:a16="http://schemas.microsoft.com/office/drawing/2014/main" id="{AA4856CE-BD5A-CD0B-4090-4E4A7563337C}"/>
              </a:ext>
            </a:extLst>
          </p:cNvPr>
          <p:cNvGrpSpPr/>
          <p:nvPr/>
        </p:nvGrpSpPr>
        <p:grpSpPr>
          <a:xfrm>
            <a:off x="11694188" y="381600"/>
            <a:ext cx="555249" cy="365125"/>
            <a:chOff x="11694188" y="545229"/>
            <a:chExt cx="555249" cy="365125"/>
          </a:xfrm>
        </p:grpSpPr>
        <p:sp>
          <p:nvSpPr>
            <p:cNvPr id="941" name="Espaço Reservado para Número de Slide 14">
              <a:extLst>
                <a:ext uri="{FF2B5EF4-FFF2-40B4-BE49-F238E27FC236}">
                  <a16:creationId xmlns:a16="http://schemas.microsoft.com/office/drawing/2014/main" id="{3EFF2867-EC0C-5024-16DC-6CE84985F541}"/>
                </a:ext>
              </a:extLst>
            </p:cNvPr>
            <p:cNvSpPr txBox="1">
              <a:spLocks/>
            </p:cNvSpPr>
            <p:nvPr/>
          </p:nvSpPr>
          <p:spPr>
            <a:xfrm>
              <a:off x="11694188" y="545229"/>
              <a:ext cx="407368" cy="365125"/>
            </a:xfrm>
            <a:prstGeom prst="rect">
              <a:avLst/>
            </a:prstGeom>
          </p:spPr>
          <p:txBody>
            <a:bodyPr/>
            <a:lstStyle>
              <a:defPPr>
                <a:defRPr lang="pt-BR"/>
              </a:defPPr>
              <a:lvl1pPr marL="0" algn="l"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19D8CF-8DEC-4D9F-84EE-ADF04DFF3391}" type="slidenum">
                <a:rPr lang="pt-BR" smtClean="0">
                  <a:solidFill>
                    <a:prstClr val="black">
                      <a:lumMod val="50000"/>
                      <a:lumOff val="50000"/>
                    </a:prstClr>
                  </a:solidFill>
                  <a:latin typeface="Calibri"/>
                </a:rPr>
                <a:pPr/>
                <a:t>4</a:t>
              </a:fld>
              <a:endParaRPr lang="pt-BR" dirty="0">
                <a:solidFill>
                  <a:prstClr val="black">
                    <a:lumMod val="50000"/>
                    <a:lumOff val="50000"/>
                  </a:prstClr>
                </a:solidFill>
                <a:latin typeface="Calibri"/>
              </a:endParaRPr>
            </a:p>
          </p:txBody>
        </p:sp>
        <p:sp>
          <p:nvSpPr>
            <p:cNvPr id="942" name="CaixaDeTexto 941">
              <a:extLst>
                <a:ext uri="{FF2B5EF4-FFF2-40B4-BE49-F238E27FC236}">
                  <a16:creationId xmlns:a16="http://schemas.microsoft.com/office/drawing/2014/main" id="{15F26820-FACB-70C0-F15A-DE3B5837A7C4}"/>
                </a:ext>
              </a:extLst>
            </p:cNvPr>
            <p:cNvSpPr txBox="1"/>
            <p:nvPr/>
          </p:nvSpPr>
          <p:spPr>
            <a:xfrm>
              <a:off x="11842069" y="545229"/>
              <a:ext cx="407368" cy="276999"/>
            </a:xfrm>
            <a:prstGeom prst="rect">
              <a:avLst/>
            </a:prstGeom>
          </p:spPr>
          <p:txBody>
            <a:bodyPr/>
            <a:lstStyle>
              <a:defPPr>
                <a:defRPr lang="pt-BR"/>
              </a:defPPr>
              <a:lvl1pPr>
                <a:defRPr sz="1200">
                  <a:solidFill>
                    <a:schemeClr val="tx1">
                      <a:lumMod val="50000"/>
                      <a:lumOff val="50000"/>
                    </a:schemeClr>
                  </a:solidFill>
                </a:defRPr>
              </a:lvl1pPr>
            </a:lstStyle>
            <a:p>
              <a:r>
                <a:rPr lang="pt-BR" dirty="0">
                  <a:solidFill>
                    <a:prstClr val="black">
                      <a:lumMod val="50000"/>
                      <a:lumOff val="50000"/>
                    </a:prstClr>
                  </a:solidFill>
                  <a:latin typeface="Calibri"/>
                </a:rPr>
                <a:t>/13</a:t>
              </a:r>
            </a:p>
          </p:txBody>
        </p:sp>
      </p:grpSp>
      <p:sp>
        <p:nvSpPr>
          <p:cNvPr id="7" name="CaixaDeTexto 6">
            <a:extLst>
              <a:ext uri="{FF2B5EF4-FFF2-40B4-BE49-F238E27FC236}">
                <a16:creationId xmlns:a16="http://schemas.microsoft.com/office/drawing/2014/main" id="{E2EA37FC-89C8-CC21-7035-7F8EB5C04F5E}"/>
              </a:ext>
            </a:extLst>
          </p:cNvPr>
          <p:cNvSpPr txBox="1"/>
          <p:nvPr/>
        </p:nvSpPr>
        <p:spPr>
          <a:xfrm>
            <a:off x="6008619" y="1796582"/>
            <a:ext cx="4292371" cy="307777"/>
          </a:xfrm>
          <a:prstGeom prst="rect">
            <a:avLst/>
          </a:prstGeom>
          <a:noFill/>
        </p:spPr>
        <p:txBody>
          <a:bodyPr wrap="square" rtlCol="0">
            <a:spAutoFit/>
          </a:bodyPr>
          <a:lstStyle/>
          <a:p>
            <a:r>
              <a:rPr lang="pt-BR" sz="1400" dirty="0" err="1"/>
              <a:t>Storage</a:t>
            </a:r>
            <a:r>
              <a:rPr lang="pt-BR" sz="1400" dirty="0"/>
              <a:t>: </a:t>
            </a:r>
            <a:r>
              <a:rPr lang="pt-BR" sz="1400" dirty="0" err="1"/>
              <a:t>Terabyte</a:t>
            </a:r>
            <a:r>
              <a:rPr lang="pt-BR" sz="1400" dirty="0"/>
              <a:t> – </a:t>
            </a:r>
            <a:r>
              <a:rPr lang="pt-BR" sz="1400" dirty="0" err="1"/>
              <a:t>Petabyte</a:t>
            </a:r>
            <a:endParaRPr lang="pt-BR" sz="1400" dirty="0"/>
          </a:p>
        </p:txBody>
      </p:sp>
      <p:cxnSp>
        <p:nvCxnSpPr>
          <p:cNvPr id="10" name="Conector reto 9">
            <a:extLst>
              <a:ext uri="{FF2B5EF4-FFF2-40B4-BE49-F238E27FC236}">
                <a16:creationId xmlns:a16="http://schemas.microsoft.com/office/drawing/2014/main" id="{279894C5-CF35-74C2-4E69-48A9C751322C}"/>
              </a:ext>
            </a:extLst>
          </p:cNvPr>
          <p:cNvCxnSpPr/>
          <p:nvPr/>
        </p:nvCxnSpPr>
        <p:spPr>
          <a:xfrm>
            <a:off x="5884642" y="768123"/>
            <a:ext cx="0" cy="5618560"/>
          </a:xfrm>
          <a:prstGeom prst="line">
            <a:avLst/>
          </a:prstGeom>
        </p:spPr>
        <p:style>
          <a:lnRef idx="2">
            <a:schemeClr val="dk1"/>
          </a:lnRef>
          <a:fillRef idx="0">
            <a:schemeClr val="dk1"/>
          </a:fillRef>
          <a:effectRef idx="1">
            <a:schemeClr val="dk1"/>
          </a:effectRef>
          <a:fontRef idx="minor">
            <a:schemeClr val="tx1"/>
          </a:fontRef>
        </p:style>
      </p:cxnSp>
      <p:sp>
        <p:nvSpPr>
          <p:cNvPr id="11" name="CaixaDeTexto 10">
            <a:extLst>
              <a:ext uri="{FF2B5EF4-FFF2-40B4-BE49-F238E27FC236}">
                <a16:creationId xmlns:a16="http://schemas.microsoft.com/office/drawing/2014/main" id="{C3419902-8D23-E8C9-6C45-86B8BE5D185D}"/>
              </a:ext>
            </a:extLst>
          </p:cNvPr>
          <p:cNvSpPr txBox="1"/>
          <p:nvPr/>
        </p:nvSpPr>
        <p:spPr>
          <a:xfrm>
            <a:off x="2085974" y="888206"/>
            <a:ext cx="2039455" cy="369332"/>
          </a:xfrm>
          <a:prstGeom prst="rect">
            <a:avLst/>
          </a:prstGeom>
          <a:noFill/>
        </p:spPr>
        <p:txBody>
          <a:bodyPr wrap="square" rtlCol="0">
            <a:spAutoFit/>
          </a:bodyPr>
          <a:lstStyle/>
          <a:p>
            <a:pPr algn="ctr"/>
            <a:r>
              <a:rPr lang="pt-BR" b="1" dirty="0"/>
              <a:t>Data </a:t>
            </a:r>
            <a:r>
              <a:rPr lang="pt-BR" b="1" dirty="0" err="1"/>
              <a:t>WareHouse</a:t>
            </a:r>
            <a:endParaRPr lang="pt-BR" b="1" dirty="0"/>
          </a:p>
        </p:txBody>
      </p:sp>
      <p:sp>
        <p:nvSpPr>
          <p:cNvPr id="12" name="CaixaDeTexto 11">
            <a:extLst>
              <a:ext uri="{FF2B5EF4-FFF2-40B4-BE49-F238E27FC236}">
                <a16:creationId xmlns:a16="http://schemas.microsoft.com/office/drawing/2014/main" id="{67720F67-04CE-EA9E-C1DF-170BA5783142}"/>
              </a:ext>
            </a:extLst>
          </p:cNvPr>
          <p:cNvSpPr txBox="1"/>
          <p:nvPr/>
        </p:nvSpPr>
        <p:spPr>
          <a:xfrm>
            <a:off x="7906585" y="922784"/>
            <a:ext cx="2885187" cy="369332"/>
          </a:xfrm>
          <a:prstGeom prst="rect">
            <a:avLst/>
          </a:prstGeom>
          <a:noFill/>
        </p:spPr>
        <p:txBody>
          <a:bodyPr wrap="square" rtlCol="0">
            <a:spAutoFit/>
          </a:bodyPr>
          <a:lstStyle/>
          <a:p>
            <a:pPr algn="ctr"/>
            <a:r>
              <a:rPr lang="pt-BR" b="1" dirty="0"/>
              <a:t>Data Lake</a:t>
            </a:r>
          </a:p>
        </p:txBody>
      </p:sp>
      <p:sp>
        <p:nvSpPr>
          <p:cNvPr id="5" name="CaixaDeTexto 4">
            <a:extLst>
              <a:ext uri="{FF2B5EF4-FFF2-40B4-BE49-F238E27FC236}">
                <a16:creationId xmlns:a16="http://schemas.microsoft.com/office/drawing/2014/main" id="{1B128324-4B6B-2DDD-FDD2-2F6D16295D9A}"/>
              </a:ext>
            </a:extLst>
          </p:cNvPr>
          <p:cNvSpPr txBox="1"/>
          <p:nvPr/>
        </p:nvSpPr>
        <p:spPr>
          <a:xfrm>
            <a:off x="210541" y="1406229"/>
            <a:ext cx="2039456" cy="307777"/>
          </a:xfrm>
          <a:prstGeom prst="rect">
            <a:avLst/>
          </a:prstGeom>
          <a:noFill/>
        </p:spPr>
        <p:txBody>
          <a:bodyPr wrap="square" rtlCol="0">
            <a:spAutoFit/>
          </a:bodyPr>
          <a:lstStyle/>
          <a:p>
            <a:r>
              <a:rPr lang="en-US" sz="1400" dirty="0"/>
              <a:t>Data Type: Structured</a:t>
            </a:r>
            <a:endParaRPr lang="pt-BR" sz="1400" dirty="0"/>
          </a:p>
        </p:txBody>
      </p:sp>
      <p:sp>
        <p:nvSpPr>
          <p:cNvPr id="9" name="CaixaDeTexto 8">
            <a:extLst>
              <a:ext uri="{FF2B5EF4-FFF2-40B4-BE49-F238E27FC236}">
                <a16:creationId xmlns:a16="http://schemas.microsoft.com/office/drawing/2014/main" id="{DBBEA438-D159-C3DC-4628-6AF385F6B2C9}"/>
              </a:ext>
            </a:extLst>
          </p:cNvPr>
          <p:cNvSpPr txBox="1"/>
          <p:nvPr/>
        </p:nvSpPr>
        <p:spPr>
          <a:xfrm>
            <a:off x="6023251" y="1406228"/>
            <a:ext cx="5874621" cy="307777"/>
          </a:xfrm>
          <a:prstGeom prst="rect">
            <a:avLst/>
          </a:prstGeom>
          <a:noFill/>
        </p:spPr>
        <p:txBody>
          <a:bodyPr wrap="square" rtlCol="0">
            <a:spAutoFit/>
          </a:bodyPr>
          <a:lstStyle/>
          <a:p>
            <a:r>
              <a:rPr lang="en-US" sz="1400" dirty="0"/>
              <a:t>Data Type: Structured, Semi-Structured and Unstructured</a:t>
            </a:r>
            <a:endParaRPr lang="pt-BR" sz="1400" dirty="0"/>
          </a:p>
        </p:txBody>
      </p:sp>
      <p:sp>
        <p:nvSpPr>
          <p:cNvPr id="13" name="CaixaDeTexto 12">
            <a:extLst>
              <a:ext uri="{FF2B5EF4-FFF2-40B4-BE49-F238E27FC236}">
                <a16:creationId xmlns:a16="http://schemas.microsoft.com/office/drawing/2014/main" id="{9B423D59-627D-D5F2-1400-E09BC98A3725}"/>
              </a:ext>
            </a:extLst>
          </p:cNvPr>
          <p:cNvSpPr txBox="1"/>
          <p:nvPr/>
        </p:nvSpPr>
        <p:spPr>
          <a:xfrm>
            <a:off x="189903" y="1785912"/>
            <a:ext cx="2483422" cy="307777"/>
          </a:xfrm>
          <a:prstGeom prst="rect">
            <a:avLst/>
          </a:prstGeom>
          <a:noFill/>
        </p:spPr>
        <p:txBody>
          <a:bodyPr wrap="square" rtlCol="0">
            <a:spAutoFit/>
          </a:bodyPr>
          <a:lstStyle/>
          <a:p>
            <a:r>
              <a:rPr lang="pt-BR" sz="1400" dirty="0" err="1"/>
              <a:t>Storage</a:t>
            </a:r>
            <a:r>
              <a:rPr lang="pt-BR" sz="1400" dirty="0"/>
              <a:t>: Gigabyte – </a:t>
            </a:r>
            <a:r>
              <a:rPr lang="pt-BR" sz="1400" dirty="0" err="1"/>
              <a:t>Terabyte</a:t>
            </a:r>
            <a:endParaRPr lang="pt-BR" sz="1400" dirty="0"/>
          </a:p>
        </p:txBody>
      </p:sp>
      <p:sp>
        <p:nvSpPr>
          <p:cNvPr id="15" name="CaixaDeTexto 14">
            <a:extLst>
              <a:ext uri="{FF2B5EF4-FFF2-40B4-BE49-F238E27FC236}">
                <a16:creationId xmlns:a16="http://schemas.microsoft.com/office/drawing/2014/main" id="{C3BBBE00-401E-00EC-94F4-F65878B3BBD0}"/>
              </a:ext>
            </a:extLst>
          </p:cNvPr>
          <p:cNvSpPr txBox="1"/>
          <p:nvPr/>
        </p:nvSpPr>
        <p:spPr>
          <a:xfrm>
            <a:off x="210540" y="2238217"/>
            <a:ext cx="2953015" cy="307777"/>
          </a:xfrm>
          <a:prstGeom prst="rect">
            <a:avLst/>
          </a:prstGeom>
          <a:noFill/>
        </p:spPr>
        <p:txBody>
          <a:bodyPr wrap="square" rtlCol="0">
            <a:spAutoFit/>
          </a:bodyPr>
          <a:lstStyle/>
          <a:p>
            <a:r>
              <a:rPr lang="pt-BR" sz="1400" dirty="0" err="1"/>
              <a:t>Modelling</a:t>
            </a:r>
            <a:r>
              <a:rPr lang="pt-BR" sz="1400" dirty="0"/>
              <a:t>: Star </a:t>
            </a:r>
            <a:r>
              <a:rPr lang="pt-BR" sz="1400" dirty="0" err="1"/>
              <a:t>Schema</a:t>
            </a:r>
            <a:r>
              <a:rPr lang="pt-BR" sz="1400" dirty="0"/>
              <a:t>, </a:t>
            </a:r>
            <a:r>
              <a:rPr lang="pt-BR" sz="1400" dirty="0" err="1"/>
              <a:t>Snowflake</a:t>
            </a:r>
            <a:r>
              <a:rPr lang="pt-BR" sz="1400" dirty="0"/>
              <a:t> </a:t>
            </a:r>
          </a:p>
        </p:txBody>
      </p:sp>
      <p:sp>
        <p:nvSpPr>
          <p:cNvPr id="16" name="CaixaDeTexto 15">
            <a:extLst>
              <a:ext uri="{FF2B5EF4-FFF2-40B4-BE49-F238E27FC236}">
                <a16:creationId xmlns:a16="http://schemas.microsoft.com/office/drawing/2014/main" id="{71824EFB-E20B-BF18-94A2-96E2F71ABA47}"/>
              </a:ext>
            </a:extLst>
          </p:cNvPr>
          <p:cNvSpPr txBox="1"/>
          <p:nvPr/>
        </p:nvSpPr>
        <p:spPr>
          <a:xfrm>
            <a:off x="6029255" y="2248517"/>
            <a:ext cx="2821221" cy="307777"/>
          </a:xfrm>
          <a:prstGeom prst="rect">
            <a:avLst/>
          </a:prstGeom>
          <a:noFill/>
        </p:spPr>
        <p:txBody>
          <a:bodyPr wrap="square" rtlCol="0">
            <a:spAutoFit/>
          </a:bodyPr>
          <a:lstStyle/>
          <a:p>
            <a:r>
              <a:rPr lang="pt-BR" sz="1400" dirty="0" err="1"/>
              <a:t>Modelling</a:t>
            </a:r>
            <a:r>
              <a:rPr lang="pt-BR" sz="1400" dirty="0"/>
              <a:t> : </a:t>
            </a:r>
          </a:p>
        </p:txBody>
      </p:sp>
      <p:sp>
        <p:nvSpPr>
          <p:cNvPr id="19" name="CaixaDeTexto 18">
            <a:extLst>
              <a:ext uri="{FF2B5EF4-FFF2-40B4-BE49-F238E27FC236}">
                <a16:creationId xmlns:a16="http://schemas.microsoft.com/office/drawing/2014/main" id="{41A0479F-DAFB-2953-6BC8-19C6A5B55716}"/>
              </a:ext>
            </a:extLst>
          </p:cNvPr>
          <p:cNvSpPr txBox="1"/>
          <p:nvPr/>
        </p:nvSpPr>
        <p:spPr>
          <a:xfrm>
            <a:off x="210541" y="2677832"/>
            <a:ext cx="3719658" cy="307777"/>
          </a:xfrm>
          <a:prstGeom prst="rect">
            <a:avLst/>
          </a:prstGeom>
          <a:noFill/>
        </p:spPr>
        <p:txBody>
          <a:bodyPr wrap="square" rtlCol="0">
            <a:spAutoFit/>
          </a:bodyPr>
          <a:lstStyle/>
          <a:p>
            <a:r>
              <a:rPr lang="fr-FR" sz="1400" dirty="0"/>
              <a:t>Destination File Type: Parquet, Avro, Delta Lake</a:t>
            </a:r>
            <a:endParaRPr lang="pt-BR" sz="1400" dirty="0"/>
          </a:p>
        </p:txBody>
      </p:sp>
      <p:sp>
        <p:nvSpPr>
          <p:cNvPr id="20" name="CaixaDeTexto 19">
            <a:extLst>
              <a:ext uri="{FF2B5EF4-FFF2-40B4-BE49-F238E27FC236}">
                <a16:creationId xmlns:a16="http://schemas.microsoft.com/office/drawing/2014/main" id="{FC725CC6-29F5-020A-8BDB-119BA56D0B8A}"/>
              </a:ext>
            </a:extLst>
          </p:cNvPr>
          <p:cNvSpPr txBox="1"/>
          <p:nvPr/>
        </p:nvSpPr>
        <p:spPr>
          <a:xfrm>
            <a:off x="6043887" y="2654041"/>
            <a:ext cx="5460962" cy="307777"/>
          </a:xfrm>
          <a:prstGeom prst="rect">
            <a:avLst/>
          </a:prstGeom>
          <a:noFill/>
        </p:spPr>
        <p:txBody>
          <a:bodyPr wrap="square" rtlCol="0">
            <a:spAutoFit/>
          </a:bodyPr>
          <a:lstStyle/>
          <a:p>
            <a:r>
              <a:rPr lang="fr-FR" sz="1400" dirty="0"/>
              <a:t>Destination File Type: Parquet, Avro, Delta Lake</a:t>
            </a:r>
            <a:endParaRPr lang="pt-BR" sz="1400" dirty="0"/>
          </a:p>
        </p:txBody>
      </p:sp>
      <p:sp>
        <p:nvSpPr>
          <p:cNvPr id="25" name="CaixaDeTexto 24">
            <a:extLst>
              <a:ext uri="{FF2B5EF4-FFF2-40B4-BE49-F238E27FC236}">
                <a16:creationId xmlns:a16="http://schemas.microsoft.com/office/drawing/2014/main" id="{ABEB2001-0CD6-1FC8-1F96-363776B479E4}"/>
              </a:ext>
            </a:extLst>
          </p:cNvPr>
          <p:cNvSpPr txBox="1"/>
          <p:nvPr/>
        </p:nvSpPr>
        <p:spPr>
          <a:xfrm>
            <a:off x="227874" y="3061310"/>
            <a:ext cx="3663390" cy="307777"/>
          </a:xfrm>
          <a:prstGeom prst="rect">
            <a:avLst/>
          </a:prstGeom>
          <a:noFill/>
        </p:spPr>
        <p:txBody>
          <a:bodyPr wrap="square" rtlCol="0">
            <a:spAutoFit/>
          </a:bodyPr>
          <a:lstStyle/>
          <a:p>
            <a:r>
              <a:rPr lang="pt-BR" sz="1400" dirty="0" err="1"/>
              <a:t>Scalability</a:t>
            </a:r>
            <a:r>
              <a:rPr lang="pt-BR" sz="1400" dirty="0"/>
              <a:t>: High</a:t>
            </a:r>
          </a:p>
        </p:txBody>
      </p:sp>
      <p:sp>
        <p:nvSpPr>
          <p:cNvPr id="26" name="CaixaDeTexto 25">
            <a:extLst>
              <a:ext uri="{FF2B5EF4-FFF2-40B4-BE49-F238E27FC236}">
                <a16:creationId xmlns:a16="http://schemas.microsoft.com/office/drawing/2014/main" id="{480223D0-A288-B6EB-F82A-2A022D230159}"/>
              </a:ext>
            </a:extLst>
          </p:cNvPr>
          <p:cNvSpPr txBox="1"/>
          <p:nvPr/>
        </p:nvSpPr>
        <p:spPr>
          <a:xfrm>
            <a:off x="6056587" y="3037636"/>
            <a:ext cx="3663390" cy="307777"/>
          </a:xfrm>
          <a:prstGeom prst="rect">
            <a:avLst/>
          </a:prstGeom>
          <a:noFill/>
        </p:spPr>
        <p:txBody>
          <a:bodyPr wrap="square" rtlCol="0">
            <a:spAutoFit/>
          </a:bodyPr>
          <a:lstStyle/>
          <a:p>
            <a:r>
              <a:rPr lang="pt-BR" sz="1400" dirty="0" err="1"/>
              <a:t>Scalability</a:t>
            </a:r>
            <a:r>
              <a:rPr lang="pt-BR" sz="1400" dirty="0"/>
              <a:t>: High</a:t>
            </a:r>
          </a:p>
        </p:txBody>
      </p:sp>
      <p:sp>
        <p:nvSpPr>
          <p:cNvPr id="27" name="CaixaDeTexto 26">
            <a:extLst>
              <a:ext uri="{FF2B5EF4-FFF2-40B4-BE49-F238E27FC236}">
                <a16:creationId xmlns:a16="http://schemas.microsoft.com/office/drawing/2014/main" id="{9945405B-6162-C890-8673-EE80A345A316}"/>
              </a:ext>
            </a:extLst>
          </p:cNvPr>
          <p:cNvSpPr txBox="1"/>
          <p:nvPr/>
        </p:nvSpPr>
        <p:spPr>
          <a:xfrm>
            <a:off x="228105" y="3458827"/>
            <a:ext cx="2770489" cy="307777"/>
          </a:xfrm>
          <a:prstGeom prst="rect">
            <a:avLst/>
          </a:prstGeom>
          <a:noFill/>
        </p:spPr>
        <p:txBody>
          <a:bodyPr wrap="square" rtlCol="0">
            <a:spAutoFit/>
          </a:bodyPr>
          <a:lstStyle/>
          <a:p>
            <a:r>
              <a:rPr lang="pt-BR" sz="1400" dirty="0"/>
              <a:t>Cargo </a:t>
            </a:r>
            <a:r>
              <a:rPr lang="pt-BR" sz="1400" dirty="0" err="1"/>
              <a:t>Type</a:t>
            </a:r>
            <a:r>
              <a:rPr lang="pt-BR" sz="1400" dirty="0"/>
              <a:t>: Batch, Real-time</a:t>
            </a:r>
          </a:p>
        </p:txBody>
      </p:sp>
      <p:sp>
        <p:nvSpPr>
          <p:cNvPr id="28" name="CaixaDeTexto 27">
            <a:extLst>
              <a:ext uri="{FF2B5EF4-FFF2-40B4-BE49-F238E27FC236}">
                <a16:creationId xmlns:a16="http://schemas.microsoft.com/office/drawing/2014/main" id="{D99EAA89-09F7-B6FB-DADA-1FA9F8C658DD}"/>
              </a:ext>
            </a:extLst>
          </p:cNvPr>
          <p:cNvSpPr txBox="1"/>
          <p:nvPr/>
        </p:nvSpPr>
        <p:spPr>
          <a:xfrm>
            <a:off x="6043887" y="3432625"/>
            <a:ext cx="3663390" cy="307777"/>
          </a:xfrm>
          <a:prstGeom prst="rect">
            <a:avLst/>
          </a:prstGeom>
          <a:noFill/>
        </p:spPr>
        <p:txBody>
          <a:bodyPr wrap="square" rtlCol="0">
            <a:spAutoFit/>
          </a:bodyPr>
          <a:lstStyle/>
          <a:p>
            <a:r>
              <a:rPr lang="pt-BR" sz="1400" dirty="0"/>
              <a:t>Cargo </a:t>
            </a:r>
            <a:r>
              <a:rPr lang="pt-BR" sz="1400" dirty="0" err="1"/>
              <a:t>Type</a:t>
            </a:r>
            <a:r>
              <a:rPr lang="pt-BR" sz="1400" dirty="0"/>
              <a:t>: Batch, Real-time</a:t>
            </a:r>
          </a:p>
        </p:txBody>
      </p:sp>
      <p:sp>
        <p:nvSpPr>
          <p:cNvPr id="29" name="CaixaDeTexto 28">
            <a:extLst>
              <a:ext uri="{FF2B5EF4-FFF2-40B4-BE49-F238E27FC236}">
                <a16:creationId xmlns:a16="http://schemas.microsoft.com/office/drawing/2014/main" id="{75ADF3B7-B90A-C887-28A9-4674BFF5C1A2}"/>
              </a:ext>
            </a:extLst>
          </p:cNvPr>
          <p:cNvSpPr txBox="1"/>
          <p:nvPr/>
        </p:nvSpPr>
        <p:spPr>
          <a:xfrm>
            <a:off x="210540" y="3855630"/>
            <a:ext cx="2770489" cy="307777"/>
          </a:xfrm>
          <a:prstGeom prst="rect">
            <a:avLst/>
          </a:prstGeom>
          <a:noFill/>
        </p:spPr>
        <p:txBody>
          <a:bodyPr wrap="square" rtlCol="0">
            <a:spAutoFit/>
          </a:bodyPr>
          <a:lstStyle/>
          <a:p>
            <a:r>
              <a:rPr lang="pt-BR" sz="1400" dirty="0"/>
              <a:t>Performance: High</a:t>
            </a:r>
          </a:p>
        </p:txBody>
      </p:sp>
      <p:sp>
        <p:nvSpPr>
          <p:cNvPr id="30" name="CaixaDeTexto 29">
            <a:extLst>
              <a:ext uri="{FF2B5EF4-FFF2-40B4-BE49-F238E27FC236}">
                <a16:creationId xmlns:a16="http://schemas.microsoft.com/office/drawing/2014/main" id="{99433283-AADD-6594-0E75-130345E23AD0}"/>
              </a:ext>
            </a:extLst>
          </p:cNvPr>
          <p:cNvSpPr txBox="1"/>
          <p:nvPr/>
        </p:nvSpPr>
        <p:spPr>
          <a:xfrm>
            <a:off x="6063660" y="3842339"/>
            <a:ext cx="3663390" cy="307777"/>
          </a:xfrm>
          <a:prstGeom prst="rect">
            <a:avLst/>
          </a:prstGeom>
          <a:noFill/>
        </p:spPr>
        <p:txBody>
          <a:bodyPr wrap="square" rtlCol="0">
            <a:spAutoFit/>
          </a:bodyPr>
          <a:lstStyle/>
          <a:p>
            <a:r>
              <a:rPr lang="pt-BR" sz="1400" dirty="0"/>
              <a:t>Performance: </a:t>
            </a:r>
            <a:r>
              <a:rPr lang="pt-BR" sz="1400" dirty="0" err="1"/>
              <a:t>Medium</a:t>
            </a:r>
            <a:r>
              <a:rPr lang="pt-BR" sz="1400" dirty="0"/>
              <a:t> ~ High</a:t>
            </a:r>
          </a:p>
        </p:txBody>
      </p:sp>
      <p:sp>
        <p:nvSpPr>
          <p:cNvPr id="6" name="CaixaDeTexto 5">
            <a:extLst>
              <a:ext uri="{FF2B5EF4-FFF2-40B4-BE49-F238E27FC236}">
                <a16:creationId xmlns:a16="http://schemas.microsoft.com/office/drawing/2014/main" id="{9B830625-219D-79A9-9B7C-33073007A616}"/>
              </a:ext>
            </a:extLst>
          </p:cNvPr>
          <p:cNvSpPr txBox="1"/>
          <p:nvPr/>
        </p:nvSpPr>
        <p:spPr>
          <a:xfrm>
            <a:off x="169170" y="4438516"/>
            <a:ext cx="2360242" cy="738664"/>
          </a:xfrm>
          <a:prstGeom prst="rect">
            <a:avLst/>
          </a:prstGeom>
          <a:noFill/>
        </p:spPr>
        <p:txBody>
          <a:bodyPr wrap="square" rtlCol="0">
            <a:spAutoFit/>
          </a:bodyPr>
          <a:lstStyle/>
          <a:p>
            <a:r>
              <a:rPr lang="pt-BR" sz="1400" dirty="0"/>
              <a:t>Orçamento HDA: </a:t>
            </a:r>
          </a:p>
          <a:p>
            <a:pPr marL="285750" indent="-285750">
              <a:buFontTx/>
              <a:buChar char="-"/>
            </a:pPr>
            <a:r>
              <a:rPr lang="pt-BR" sz="1400" dirty="0" err="1"/>
              <a:t>OnPremises</a:t>
            </a:r>
            <a:r>
              <a:rPr lang="pt-BR" sz="1400" dirty="0"/>
              <a:t>: R$ 0,00</a:t>
            </a:r>
          </a:p>
          <a:p>
            <a:pPr marL="285750" indent="-285750">
              <a:buFontTx/>
              <a:buChar char="-"/>
            </a:pPr>
            <a:r>
              <a:rPr lang="pt-BR" sz="1400" dirty="0"/>
              <a:t>Cloud: ~ R$ 200k;</a:t>
            </a:r>
          </a:p>
        </p:txBody>
      </p:sp>
      <p:sp>
        <p:nvSpPr>
          <p:cNvPr id="8" name="CaixaDeTexto 7">
            <a:extLst>
              <a:ext uri="{FF2B5EF4-FFF2-40B4-BE49-F238E27FC236}">
                <a16:creationId xmlns:a16="http://schemas.microsoft.com/office/drawing/2014/main" id="{43174E5B-C913-E90F-AB4D-C77794D7EFE9}"/>
              </a:ext>
            </a:extLst>
          </p:cNvPr>
          <p:cNvSpPr txBox="1"/>
          <p:nvPr/>
        </p:nvSpPr>
        <p:spPr>
          <a:xfrm>
            <a:off x="6203133" y="4467710"/>
            <a:ext cx="2423282" cy="738664"/>
          </a:xfrm>
          <a:prstGeom prst="rect">
            <a:avLst/>
          </a:prstGeom>
          <a:noFill/>
        </p:spPr>
        <p:txBody>
          <a:bodyPr wrap="square" rtlCol="0">
            <a:spAutoFit/>
          </a:bodyPr>
          <a:lstStyle/>
          <a:p>
            <a:r>
              <a:rPr lang="pt-BR" sz="1400" dirty="0"/>
              <a:t>Orçamento HDA: </a:t>
            </a:r>
          </a:p>
          <a:p>
            <a:pPr marL="285750" indent="-285750">
              <a:buFontTx/>
              <a:buChar char="-"/>
            </a:pPr>
            <a:r>
              <a:rPr lang="pt-BR" sz="1400" dirty="0" err="1"/>
              <a:t>OnPremises</a:t>
            </a:r>
            <a:r>
              <a:rPr lang="pt-BR" sz="1400" dirty="0"/>
              <a:t>: N/A;</a:t>
            </a:r>
          </a:p>
          <a:p>
            <a:pPr marL="285750" indent="-285750">
              <a:buFontTx/>
              <a:buChar char="-"/>
            </a:pPr>
            <a:r>
              <a:rPr lang="pt-BR" sz="1400" dirty="0"/>
              <a:t>Cloud: ~ R$ 780k;</a:t>
            </a:r>
          </a:p>
        </p:txBody>
      </p:sp>
      <p:graphicFrame>
        <p:nvGraphicFramePr>
          <p:cNvPr id="17" name="Tabela 16">
            <a:extLst>
              <a:ext uri="{FF2B5EF4-FFF2-40B4-BE49-F238E27FC236}">
                <a16:creationId xmlns:a16="http://schemas.microsoft.com/office/drawing/2014/main" id="{F8D95D3C-4D9C-6D11-AC93-797C190193C2}"/>
              </a:ext>
            </a:extLst>
          </p:cNvPr>
          <p:cNvGraphicFramePr>
            <a:graphicFrameLocks noGrp="1"/>
          </p:cNvGraphicFramePr>
          <p:nvPr>
            <p:extLst>
              <p:ext uri="{D42A27DB-BD31-4B8C-83A1-F6EECF244321}">
                <p14:modId xmlns:p14="http://schemas.microsoft.com/office/powerpoint/2010/main" val="1219570928"/>
              </p:ext>
            </p:extLst>
          </p:nvPr>
        </p:nvGraphicFramePr>
        <p:xfrm>
          <a:off x="2673324" y="4726299"/>
          <a:ext cx="3067406" cy="1005783"/>
        </p:xfrm>
        <a:graphic>
          <a:graphicData uri="http://schemas.openxmlformats.org/drawingml/2006/table">
            <a:tbl>
              <a:tblPr firstRow="1" bandRow="1"/>
              <a:tblGrid>
                <a:gridCol w="1533703">
                  <a:extLst>
                    <a:ext uri="{9D8B030D-6E8A-4147-A177-3AD203B41FA5}">
                      <a16:colId xmlns:a16="http://schemas.microsoft.com/office/drawing/2014/main" val="645947575"/>
                    </a:ext>
                  </a:extLst>
                </a:gridCol>
                <a:gridCol w="1533703">
                  <a:extLst>
                    <a:ext uri="{9D8B030D-6E8A-4147-A177-3AD203B41FA5}">
                      <a16:colId xmlns:a16="http://schemas.microsoft.com/office/drawing/2014/main" val="2917799609"/>
                    </a:ext>
                  </a:extLst>
                </a:gridCol>
              </a:tblGrid>
              <a:tr h="146148">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pt-BR" sz="900" dirty="0"/>
                        <a:t>Use Case</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pt-BR" sz="900" dirty="0" err="1"/>
                        <a:t>Resource</a:t>
                      </a:r>
                      <a:endParaRPr lang="pt-B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379466871"/>
                  </a:ext>
                </a:extLst>
              </a:tr>
              <a:tr h="409214">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algn="ctr"/>
                      <a:r>
                        <a:rPr lang="pt-BR" sz="900" dirty="0"/>
                        <a:t>Painéis Monitoramento e de BI (Dashboard)</a:t>
                      </a:r>
                    </a:p>
                  </a:txBody>
                  <a:tcPr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algn="ctr"/>
                      <a:r>
                        <a:rPr lang="en-US" sz="900" kern="1200" dirty="0">
                          <a:solidFill>
                            <a:schemeClr val="dk1"/>
                          </a:solidFill>
                          <a:effectLst/>
                          <a:latin typeface="+mn-lt"/>
                          <a:ea typeface="+mn-ea"/>
                          <a:cs typeface="+mn-cs"/>
                        </a:rPr>
                        <a:t>Grafana, Web Applications, </a:t>
                      </a:r>
                      <a:r>
                        <a:rPr lang="en-US" sz="900" kern="1200" dirty="0" err="1">
                          <a:solidFill>
                            <a:schemeClr val="dk1"/>
                          </a:solidFill>
                          <a:effectLst/>
                          <a:latin typeface="+mn-lt"/>
                          <a:ea typeface="+mn-ea"/>
                          <a:cs typeface="+mn-cs"/>
                        </a:rPr>
                        <a:t>PowerBI</a:t>
                      </a:r>
                      <a:endParaRPr lang="pt-BR" sz="9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13742774"/>
                  </a:ext>
                </a:extLst>
              </a:tr>
              <a:tr h="367969">
                <a:tc>
                  <a:txBody>
                    <a:bodyPr/>
                    <a:lstStyle/>
                    <a:p>
                      <a:pPr algn="ctr"/>
                      <a:r>
                        <a:rPr lang="pt-BR" sz="900" dirty="0" err="1"/>
                        <a:t>SelfService</a:t>
                      </a:r>
                      <a:r>
                        <a:rPr lang="pt-BR" sz="900" dirty="0"/>
                        <a:t> BI &amp; </a:t>
                      </a:r>
                      <a:r>
                        <a:rPr lang="pt-BR" sz="900" dirty="0" err="1"/>
                        <a:t>Analytics</a:t>
                      </a:r>
                      <a:endParaRPr lang="pt-BR" sz="900" dirty="0"/>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p>
                      <a:pPr algn="ctr"/>
                      <a:r>
                        <a:rPr lang="pt-BR" sz="900" dirty="0" err="1"/>
                        <a:t>PowerBI</a:t>
                      </a:r>
                      <a:r>
                        <a:rPr lang="pt-BR" sz="900" dirty="0"/>
                        <a:t> e Ferramentas OLAP</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2627548133"/>
                  </a:ext>
                </a:extLst>
              </a:tr>
            </a:tbl>
          </a:graphicData>
        </a:graphic>
      </p:graphicFrame>
      <p:graphicFrame>
        <p:nvGraphicFramePr>
          <p:cNvPr id="18" name="Tabela 17">
            <a:extLst>
              <a:ext uri="{FF2B5EF4-FFF2-40B4-BE49-F238E27FC236}">
                <a16:creationId xmlns:a16="http://schemas.microsoft.com/office/drawing/2014/main" id="{8CA2383B-618A-1404-D57E-954820A4AE12}"/>
              </a:ext>
            </a:extLst>
          </p:cNvPr>
          <p:cNvGraphicFramePr>
            <a:graphicFrameLocks noGrp="1"/>
          </p:cNvGraphicFramePr>
          <p:nvPr>
            <p:extLst>
              <p:ext uri="{D42A27DB-BD31-4B8C-83A1-F6EECF244321}">
                <p14:modId xmlns:p14="http://schemas.microsoft.com/office/powerpoint/2010/main" val="2349783618"/>
              </p:ext>
            </p:extLst>
          </p:nvPr>
        </p:nvGraphicFramePr>
        <p:xfrm>
          <a:off x="8978347" y="4570716"/>
          <a:ext cx="3151300" cy="1325880"/>
        </p:xfrm>
        <a:graphic>
          <a:graphicData uri="http://schemas.openxmlformats.org/drawingml/2006/table">
            <a:tbl>
              <a:tblPr firstRow="1" bandRow="1"/>
              <a:tblGrid>
                <a:gridCol w="1575650">
                  <a:extLst>
                    <a:ext uri="{9D8B030D-6E8A-4147-A177-3AD203B41FA5}">
                      <a16:colId xmlns:a16="http://schemas.microsoft.com/office/drawing/2014/main" val="645947575"/>
                    </a:ext>
                  </a:extLst>
                </a:gridCol>
                <a:gridCol w="1575650">
                  <a:extLst>
                    <a:ext uri="{9D8B030D-6E8A-4147-A177-3AD203B41FA5}">
                      <a16:colId xmlns:a16="http://schemas.microsoft.com/office/drawing/2014/main" val="2917799609"/>
                    </a:ext>
                  </a:extLst>
                </a:gridCol>
              </a:tblGrid>
              <a:tr h="119256">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pt-BR" sz="900" dirty="0"/>
                        <a:t>Use Case</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pt-BR" sz="900" dirty="0" err="1"/>
                        <a:t>Resource</a:t>
                      </a:r>
                      <a:endParaRPr lang="pt-B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379466871"/>
                  </a:ext>
                </a:extLst>
              </a:tr>
              <a:tr h="19803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algn="ctr"/>
                      <a:r>
                        <a:rPr lang="pt-BR" sz="900" dirty="0"/>
                        <a:t>Painéis Monitoramento e de BI (Dashboard)</a:t>
                      </a:r>
                    </a:p>
                  </a:txBody>
                  <a:tcPr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algn="ctr"/>
                      <a:r>
                        <a:rPr lang="en-US" sz="900" kern="1200" dirty="0" err="1">
                          <a:solidFill>
                            <a:schemeClr val="dk1"/>
                          </a:solidFill>
                          <a:effectLst/>
                          <a:latin typeface="+mn-lt"/>
                          <a:ea typeface="+mn-ea"/>
                          <a:cs typeface="+mn-cs"/>
                        </a:rPr>
                        <a:t>PowerBI</a:t>
                      </a:r>
                      <a:endParaRPr lang="pt-BR" sz="9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13742774"/>
                  </a:ext>
                </a:extLst>
              </a:tr>
              <a:tr h="198030">
                <a:tc>
                  <a:txBody>
                    <a:bodyPr/>
                    <a:lstStyle/>
                    <a:p>
                      <a:pPr algn="ctr"/>
                      <a:r>
                        <a:rPr lang="pt-BR" sz="900" dirty="0" err="1"/>
                        <a:t>SelfService</a:t>
                      </a:r>
                      <a:r>
                        <a:rPr lang="pt-BR" sz="900" dirty="0"/>
                        <a:t> BI &amp; </a:t>
                      </a:r>
                      <a:r>
                        <a:rPr lang="pt-BR" sz="900" dirty="0" err="1"/>
                        <a:t>Analytics</a:t>
                      </a:r>
                      <a:endParaRPr lang="pt-BR" sz="900" dirty="0"/>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96B24">
                        <a:tint val="40000"/>
                      </a:srgbClr>
                    </a:solidFill>
                  </a:tcPr>
                </a:tc>
                <a:tc>
                  <a:txBody>
                    <a:bodyPr/>
                    <a:lstStyle/>
                    <a:p>
                      <a:pPr algn="ctr"/>
                      <a:r>
                        <a:rPr lang="pt-BR" sz="900" dirty="0" err="1"/>
                        <a:t>PowerBI</a:t>
                      </a:r>
                      <a:r>
                        <a:rPr lang="pt-BR" sz="900" dirty="0"/>
                        <a:t> e </a:t>
                      </a:r>
                      <a:r>
                        <a:rPr lang="pt-BR" sz="900" dirty="0" err="1"/>
                        <a:t>Databricks</a:t>
                      </a:r>
                      <a:endParaRPr lang="pt-BR" sz="9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678388804"/>
                  </a:ext>
                </a:extLst>
              </a:tr>
              <a:tr h="19803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algn="ctr"/>
                      <a:r>
                        <a:rPr lang="pt-BR" sz="900" dirty="0"/>
                        <a:t>Diversos: ML, DL, DC, processamento de streaming, </a:t>
                      </a:r>
                      <a:r>
                        <a:rPr lang="pt-BR" sz="900" dirty="0" err="1"/>
                        <a:t>etc</a:t>
                      </a:r>
                      <a:endParaRPr lang="pt-BR" sz="900" dirty="0"/>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algn="ctr"/>
                      <a:r>
                        <a:rPr lang="pt-BR" sz="900" dirty="0"/>
                        <a:t>(Pendente Definição na HDA)</a:t>
                      </a:r>
                      <a:endParaRPr lang="pt-BR" sz="7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3316629821"/>
                  </a:ext>
                </a:extLst>
              </a:tr>
            </a:tbl>
          </a:graphicData>
        </a:graphic>
      </p:graphicFrame>
      <p:pic>
        <p:nvPicPr>
          <p:cNvPr id="21" name="Picture 4" descr="A importância de Data Lake e Data Warehouse em instituições do  agronegocio👨🌾👩🌾">
            <a:extLst>
              <a:ext uri="{FF2B5EF4-FFF2-40B4-BE49-F238E27FC236}">
                <a16:creationId xmlns:a16="http://schemas.microsoft.com/office/drawing/2014/main" id="{247AE1B0-7A6E-5432-63A3-0D50836EC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7612" y="2132196"/>
            <a:ext cx="2163944" cy="131499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Agrupar 21">
            <a:extLst>
              <a:ext uri="{FF2B5EF4-FFF2-40B4-BE49-F238E27FC236}">
                <a16:creationId xmlns:a16="http://schemas.microsoft.com/office/drawing/2014/main" id="{C7D28CE5-9FD0-0232-4CCB-DC9A26B393D0}"/>
              </a:ext>
            </a:extLst>
          </p:cNvPr>
          <p:cNvGrpSpPr/>
          <p:nvPr/>
        </p:nvGrpSpPr>
        <p:grpSpPr>
          <a:xfrm>
            <a:off x="3317084" y="3740402"/>
            <a:ext cx="1912501" cy="819251"/>
            <a:chOff x="8336082" y="1486169"/>
            <a:chExt cx="1070431" cy="579894"/>
          </a:xfrm>
        </p:grpSpPr>
        <p:sp>
          <p:nvSpPr>
            <p:cNvPr id="23" name="Retângulo: Cantos Arredondados 22">
              <a:extLst>
                <a:ext uri="{FF2B5EF4-FFF2-40B4-BE49-F238E27FC236}">
                  <a16:creationId xmlns:a16="http://schemas.microsoft.com/office/drawing/2014/main" id="{6DC4E54E-4846-2D01-0648-D27860208888}"/>
                </a:ext>
              </a:extLst>
            </p:cNvPr>
            <p:cNvSpPr/>
            <p:nvPr/>
          </p:nvSpPr>
          <p:spPr>
            <a:xfrm>
              <a:off x="8336082" y="1486169"/>
              <a:ext cx="1070431" cy="574969"/>
            </a:xfrm>
            <a:prstGeom prst="roundRect">
              <a:avLst/>
            </a:prstGeom>
            <a:solidFill>
              <a:schemeClr val="bg1">
                <a:lumMod val="95000"/>
              </a:schemeClr>
            </a:solidFill>
            <a:ln w="952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solidFill>
              </a:endParaRPr>
            </a:p>
          </p:txBody>
        </p:sp>
        <p:pic>
          <p:nvPicPr>
            <p:cNvPr id="31" name="Picture 8" descr="Visualização de dados - ícones de computador grátis">
              <a:extLst>
                <a:ext uri="{FF2B5EF4-FFF2-40B4-BE49-F238E27FC236}">
                  <a16:creationId xmlns:a16="http://schemas.microsoft.com/office/drawing/2014/main" id="{11BA137D-0040-9457-DA8C-F6141CC87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7728" y="1563903"/>
              <a:ext cx="404622" cy="502160"/>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12" descr="Database Generic Blue icon">
            <a:extLst>
              <a:ext uri="{FF2B5EF4-FFF2-40B4-BE49-F238E27FC236}">
                <a16:creationId xmlns:a16="http://schemas.microsoft.com/office/drawing/2014/main" id="{537CC379-0012-70D8-D4C7-5ABB306DF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2619" y="3824794"/>
            <a:ext cx="647404" cy="691276"/>
          </a:xfrm>
          <a:prstGeom prst="rect">
            <a:avLst/>
          </a:prstGeom>
          <a:noFill/>
          <a:extLst>
            <a:ext uri="{909E8E84-426E-40DD-AFC4-6F175D3DCCD1}">
              <a14:hiddenFill xmlns:a14="http://schemas.microsoft.com/office/drawing/2010/main">
                <a:solidFill>
                  <a:srgbClr val="FFFFFF"/>
                </a:solidFill>
              </a14:hiddenFill>
            </a:ext>
          </a:extLst>
        </p:spPr>
      </p:pic>
      <p:sp>
        <p:nvSpPr>
          <p:cNvPr id="34" name="CaixaDeTexto 33">
            <a:extLst>
              <a:ext uri="{FF2B5EF4-FFF2-40B4-BE49-F238E27FC236}">
                <a16:creationId xmlns:a16="http://schemas.microsoft.com/office/drawing/2014/main" id="{2DB97142-56FB-9253-D294-FEBC60FE98A0}"/>
              </a:ext>
            </a:extLst>
          </p:cNvPr>
          <p:cNvSpPr txBox="1"/>
          <p:nvPr/>
        </p:nvSpPr>
        <p:spPr>
          <a:xfrm>
            <a:off x="3930198" y="3694897"/>
            <a:ext cx="570819" cy="369332"/>
          </a:xfrm>
          <a:prstGeom prst="rect">
            <a:avLst/>
          </a:prstGeom>
          <a:noFill/>
        </p:spPr>
        <p:txBody>
          <a:bodyPr wrap="square" rtlCol="0">
            <a:spAutoFit/>
          </a:bodyPr>
          <a:lstStyle/>
          <a:p>
            <a:pPr algn="ctr"/>
            <a:r>
              <a:rPr lang="pt-BR" b="1" dirty="0">
                <a:solidFill>
                  <a:schemeClr val="accent5">
                    <a:lumMod val="75000"/>
                  </a:schemeClr>
                </a:solidFill>
              </a:rPr>
              <a:t>DW</a:t>
            </a:r>
          </a:p>
        </p:txBody>
      </p:sp>
      <p:sp>
        <p:nvSpPr>
          <p:cNvPr id="35" name="Triângulo isósceles 34">
            <a:extLst>
              <a:ext uri="{FF2B5EF4-FFF2-40B4-BE49-F238E27FC236}">
                <a16:creationId xmlns:a16="http://schemas.microsoft.com/office/drawing/2014/main" id="{B0954C69-990E-8AB2-456D-F7FB6CC0A54A}"/>
              </a:ext>
            </a:extLst>
          </p:cNvPr>
          <p:cNvSpPr/>
          <p:nvPr/>
        </p:nvSpPr>
        <p:spPr>
          <a:xfrm rot="5400000">
            <a:off x="4009245" y="4146409"/>
            <a:ext cx="450361" cy="149997"/>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5 V's do Big Data: conceito, importância e como aplicá-lo!">
            <a:extLst>
              <a:ext uri="{FF2B5EF4-FFF2-40B4-BE49-F238E27FC236}">
                <a16:creationId xmlns:a16="http://schemas.microsoft.com/office/drawing/2014/main" id="{2EBACDC5-297F-F79A-31C1-07F15FE7C3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4828" y="3480013"/>
            <a:ext cx="3134819" cy="1057931"/>
          </a:xfrm>
          <a:prstGeom prst="rect">
            <a:avLst/>
          </a:prstGeom>
          <a:noFill/>
          <a:extLst>
            <a:ext uri="{909E8E84-426E-40DD-AFC4-6F175D3DCCD1}">
              <a14:hiddenFill xmlns:a14="http://schemas.microsoft.com/office/drawing/2010/main">
                <a:solidFill>
                  <a:srgbClr val="FFFFFF"/>
                </a:solidFill>
              </a14:hiddenFill>
            </a:ext>
          </a:extLst>
        </p:spPr>
      </p:pic>
      <p:sp>
        <p:nvSpPr>
          <p:cNvPr id="60" name="CaixaDeTexto 59">
            <a:extLst>
              <a:ext uri="{FF2B5EF4-FFF2-40B4-BE49-F238E27FC236}">
                <a16:creationId xmlns:a16="http://schemas.microsoft.com/office/drawing/2014/main" id="{EE69CC3A-11FE-EBB7-9836-B62D5370B035}"/>
              </a:ext>
            </a:extLst>
          </p:cNvPr>
          <p:cNvSpPr txBox="1"/>
          <p:nvPr/>
        </p:nvSpPr>
        <p:spPr>
          <a:xfrm>
            <a:off x="5967717" y="5988398"/>
            <a:ext cx="6115050" cy="461665"/>
          </a:xfrm>
          <a:prstGeom prst="rect">
            <a:avLst/>
          </a:prstGeom>
          <a:noFill/>
        </p:spPr>
        <p:txBody>
          <a:bodyPr wrap="square">
            <a:spAutoFit/>
          </a:bodyPr>
          <a:lstStyle/>
          <a:p>
            <a:r>
              <a:rPr lang="pt-BR" sz="800" dirty="0"/>
              <a:t>O </a:t>
            </a:r>
            <a:r>
              <a:rPr lang="pt-BR" sz="800" dirty="0" err="1"/>
              <a:t>Datalake</a:t>
            </a:r>
            <a:r>
              <a:rPr lang="pt-BR" sz="800" dirty="0"/>
              <a:t> pode armazenar qualquer tipo de dado. Sendo assim, a premissa para utilizá-lo é extrair e armazenar dados verdadeiros de diversos locais e variedade de formatos, processar com velocidade, para gerar valor para o negócio.  Para isso, necessita de uma estrutura de armazenamento e processamento </a:t>
            </a:r>
          </a:p>
        </p:txBody>
      </p:sp>
      <p:sp>
        <p:nvSpPr>
          <p:cNvPr id="37" name="CaixaDeTexto 36">
            <a:extLst>
              <a:ext uri="{FF2B5EF4-FFF2-40B4-BE49-F238E27FC236}">
                <a16:creationId xmlns:a16="http://schemas.microsoft.com/office/drawing/2014/main" id="{BD855385-04CD-C600-D5A6-B72BB0C4358F}"/>
              </a:ext>
            </a:extLst>
          </p:cNvPr>
          <p:cNvSpPr txBox="1"/>
          <p:nvPr/>
        </p:nvSpPr>
        <p:spPr>
          <a:xfrm>
            <a:off x="0" y="6135565"/>
            <a:ext cx="5740730" cy="215444"/>
          </a:xfrm>
          <a:prstGeom prst="rect">
            <a:avLst/>
          </a:prstGeom>
          <a:noFill/>
        </p:spPr>
        <p:txBody>
          <a:bodyPr wrap="square">
            <a:spAutoFit/>
          </a:bodyPr>
          <a:lstStyle/>
          <a:p>
            <a:r>
              <a:rPr lang="pt-BR" sz="800" dirty="0"/>
              <a:t>o DW deve ser feito pensando no que o negócio precisa e nas informações necessárias para a tomada de decisão. </a:t>
            </a:r>
          </a:p>
        </p:txBody>
      </p:sp>
      <p:sp>
        <p:nvSpPr>
          <p:cNvPr id="39" name="CaixaDeTexto 38">
            <a:extLst>
              <a:ext uri="{FF2B5EF4-FFF2-40B4-BE49-F238E27FC236}">
                <a16:creationId xmlns:a16="http://schemas.microsoft.com/office/drawing/2014/main" id="{B5EFDBE3-A2E1-6869-F71E-45B186BBC3A9}"/>
              </a:ext>
            </a:extLst>
          </p:cNvPr>
          <p:cNvSpPr txBox="1"/>
          <p:nvPr/>
        </p:nvSpPr>
        <p:spPr>
          <a:xfrm>
            <a:off x="-388336" y="6893809"/>
            <a:ext cx="6129066" cy="338554"/>
          </a:xfrm>
          <a:prstGeom prst="rect">
            <a:avLst/>
          </a:prstGeom>
          <a:noFill/>
        </p:spPr>
        <p:txBody>
          <a:bodyPr wrap="square">
            <a:spAutoFit/>
          </a:bodyPr>
          <a:lstStyle/>
          <a:p>
            <a:r>
              <a:rPr lang="pt-BR" sz="800" dirty="0" err="1"/>
              <a:t>Modelgem</a:t>
            </a:r>
            <a:r>
              <a:rPr lang="pt-BR" sz="800" dirty="0"/>
              <a:t> Dimensional deve </a:t>
            </a:r>
            <a:r>
              <a:rPr lang="pt-BR" sz="800" dirty="0" err="1"/>
              <a:t>reflitir</a:t>
            </a:r>
            <a:r>
              <a:rPr lang="pt-BR" sz="800" dirty="0"/>
              <a:t> a forma de pensar dos analistas de negócio e gerentes da empresa e possa ser usado eficazmente para atender os seus requisitos de negócio. </a:t>
            </a:r>
          </a:p>
        </p:txBody>
      </p:sp>
      <p:sp>
        <p:nvSpPr>
          <p:cNvPr id="41" name="CaixaDeTexto 40">
            <a:extLst>
              <a:ext uri="{FF2B5EF4-FFF2-40B4-BE49-F238E27FC236}">
                <a16:creationId xmlns:a16="http://schemas.microsoft.com/office/drawing/2014/main" id="{42149ED2-C184-5F41-8F89-DC4EDB30BD0D}"/>
              </a:ext>
            </a:extLst>
          </p:cNvPr>
          <p:cNvSpPr txBox="1"/>
          <p:nvPr/>
        </p:nvSpPr>
        <p:spPr>
          <a:xfrm>
            <a:off x="6023251" y="6925628"/>
            <a:ext cx="6318848" cy="338554"/>
          </a:xfrm>
          <a:prstGeom prst="rect">
            <a:avLst/>
          </a:prstGeom>
          <a:noFill/>
        </p:spPr>
        <p:txBody>
          <a:bodyPr wrap="square">
            <a:spAutoFit/>
          </a:bodyPr>
          <a:lstStyle/>
          <a:p>
            <a:r>
              <a:rPr lang="pt-BR" sz="800" dirty="0"/>
              <a:t>- O DW é um </a:t>
            </a:r>
            <a:r>
              <a:rPr lang="pt-BR" sz="800" dirty="0" err="1"/>
              <a:t>repositorio</a:t>
            </a:r>
            <a:r>
              <a:rPr lang="pt-BR" sz="800" dirty="0"/>
              <a:t> onde eu vou armazenar dados consolidados de uma forma que tenha um ambiente </a:t>
            </a:r>
            <a:r>
              <a:rPr lang="pt-BR" sz="800" dirty="0" err="1"/>
              <a:t>rapido</a:t>
            </a:r>
            <a:r>
              <a:rPr lang="pt-BR" sz="800" dirty="0"/>
              <a:t> para leitura com a desvantagem da escrita mais lenta e aumento de consumo de espaço em disco.</a:t>
            </a:r>
          </a:p>
        </p:txBody>
      </p:sp>
      <p:sp>
        <p:nvSpPr>
          <p:cNvPr id="43" name="CaixaDeTexto 42">
            <a:extLst>
              <a:ext uri="{FF2B5EF4-FFF2-40B4-BE49-F238E27FC236}">
                <a16:creationId xmlns:a16="http://schemas.microsoft.com/office/drawing/2014/main" id="{ECD7C8E6-22CB-FF75-0A50-6E5073254BA5}"/>
              </a:ext>
            </a:extLst>
          </p:cNvPr>
          <p:cNvSpPr txBox="1"/>
          <p:nvPr/>
        </p:nvSpPr>
        <p:spPr>
          <a:xfrm>
            <a:off x="6126094" y="7331811"/>
            <a:ext cx="6367462" cy="338554"/>
          </a:xfrm>
          <a:prstGeom prst="rect">
            <a:avLst/>
          </a:prstGeom>
          <a:noFill/>
        </p:spPr>
        <p:txBody>
          <a:bodyPr wrap="square">
            <a:spAutoFit/>
          </a:bodyPr>
          <a:lstStyle/>
          <a:p>
            <a:r>
              <a:rPr lang="pt-BR" sz="800" dirty="0"/>
              <a:t>Este modelo é fácil de ser entendido por uma pessoa da área de negócios, já que “as coisas que eu avalio” estão na parte central do diagrama e “as formas de se olhar para elas” estão nos quadros em volta.</a:t>
            </a:r>
          </a:p>
        </p:txBody>
      </p:sp>
      <p:sp>
        <p:nvSpPr>
          <p:cNvPr id="44" name="Seta: para Baixo 43">
            <a:extLst>
              <a:ext uri="{FF2B5EF4-FFF2-40B4-BE49-F238E27FC236}">
                <a16:creationId xmlns:a16="http://schemas.microsoft.com/office/drawing/2014/main" id="{101483AF-EB3C-CE0B-CDB1-84D7720BEC48}"/>
              </a:ext>
            </a:extLst>
          </p:cNvPr>
          <p:cNvSpPr/>
          <p:nvPr/>
        </p:nvSpPr>
        <p:spPr>
          <a:xfrm>
            <a:off x="1827062" y="4952470"/>
            <a:ext cx="161924" cy="1592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a Direita 45">
            <a:extLst>
              <a:ext uri="{FF2B5EF4-FFF2-40B4-BE49-F238E27FC236}">
                <a16:creationId xmlns:a16="http://schemas.microsoft.com/office/drawing/2014/main" id="{2527AA55-777B-BD95-DD23-448C7C491CAB}"/>
              </a:ext>
            </a:extLst>
          </p:cNvPr>
          <p:cNvSpPr/>
          <p:nvPr/>
        </p:nvSpPr>
        <p:spPr>
          <a:xfrm rot="16200000">
            <a:off x="7850368" y="4975048"/>
            <a:ext cx="188539" cy="1532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6847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Balão de Fala: Retângulo com Cantos Arredondados 6">
            <a:extLst>
              <a:ext uri="{FF2B5EF4-FFF2-40B4-BE49-F238E27FC236}">
                <a16:creationId xmlns:a16="http://schemas.microsoft.com/office/drawing/2014/main" id="{EC666EC2-0C03-738F-E2B1-D85D5BA3347C}"/>
              </a:ext>
            </a:extLst>
          </p:cNvPr>
          <p:cNvSpPr/>
          <p:nvPr/>
        </p:nvSpPr>
        <p:spPr>
          <a:xfrm>
            <a:off x="10602916" y="1616733"/>
            <a:ext cx="1555300" cy="1198447"/>
          </a:xfrm>
          <a:prstGeom prst="wedgeRoundRectCallout">
            <a:avLst>
              <a:gd name="adj1" fmla="val -55945"/>
              <a:gd name="adj2" fmla="val 7780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bg1">
                  <a:lumMod val="50000"/>
                </a:schemeClr>
              </a:solidFill>
            </a:endParaRPr>
          </a:p>
        </p:txBody>
      </p:sp>
      <p:sp>
        <p:nvSpPr>
          <p:cNvPr id="23" name="Triângulo isósceles 22">
            <a:extLst>
              <a:ext uri="{FF2B5EF4-FFF2-40B4-BE49-F238E27FC236}">
                <a16:creationId xmlns:a16="http://schemas.microsoft.com/office/drawing/2014/main" id="{3892C7FB-1B3F-CE4C-24D8-E4F61B8643C6}"/>
              </a:ext>
            </a:extLst>
          </p:cNvPr>
          <p:cNvSpPr/>
          <p:nvPr/>
        </p:nvSpPr>
        <p:spPr>
          <a:xfrm rot="16200000">
            <a:off x="476315" y="3172522"/>
            <a:ext cx="2461792" cy="3347649"/>
          </a:xfrm>
          <a:prstGeom prst="triangle">
            <a:avLst/>
          </a:prstGeom>
          <a:solidFill>
            <a:srgbClr val="B4C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Espaço Reservado para Conteúdo 4" descr="Interface gráfica do usuário, Tabela&#10;&#10;Descrição gerada automaticamente">
            <a:extLst>
              <a:ext uri="{FF2B5EF4-FFF2-40B4-BE49-F238E27FC236}">
                <a16:creationId xmlns:a16="http://schemas.microsoft.com/office/drawing/2014/main" id="{7AE973D7-6DD5-296A-77F5-CE1F8E87C2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18" y="3429000"/>
            <a:ext cx="9756182" cy="2858973"/>
          </a:xfrm>
          <a:ln>
            <a:solidFill>
              <a:schemeClr val="tx1"/>
            </a:solidFill>
          </a:ln>
        </p:spPr>
      </p:pic>
      <p:sp>
        <p:nvSpPr>
          <p:cNvPr id="20" name="CaixaDeTexto 19">
            <a:extLst>
              <a:ext uri="{FF2B5EF4-FFF2-40B4-BE49-F238E27FC236}">
                <a16:creationId xmlns:a16="http://schemas.microsoft.com/office/drawing/2014/main" id="{14727186-F73B-5634-C270-87DDA10293C8}"/>
              </a:ext>
            </a:extLst>
          </p:cNvPr>
          <p:cNvSpPr txBox="1"/>
          <p:nvPr/>
        </p:nvSpPr>
        <p:spPr>
          <a:xfrm>
            <a:off x="49608" y="4668111"/>
            <a:ext cx="610488" cy="369332"/>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HDA</a:t>
            </a:r>
          </a:p>
        </p:txBody>
      </p:sp>
      <p:pic>
        <p:nvPicPr>
          <p:cNvPr id="28" name="Imagem 27">
            <a:extLst>
              <a:ext uri="{FF2B5EF4-FFF2-40B4-BE49-F238E27FC236}">
                <a16:creationId xmlns:a16="http://schemas.microsoft.com/office/drawing/2014/main" id="{1CFF8FF0-46C8-8AD4-91DE-5F6F6067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19" y="3402704"/>
            <a:ext cx="9756182" cy="2900145"/>
          </a:xfrm>
          <a:prstGeom prst="rect">
            <a:avLst/>
          </a:prstGeom>
          <a:ln>
            <a:solidFill>
              <a:schemeClr val="tx1"/>
            </a:solidFill>
          </a:ln>
        </p:spPr>
      </p:pic>
      <p:sp>
        <p:nvSpPr>
          <p:cNvPr id="4" name="Balão de Fala: Retângulo com Cantos Arredondados 3">
            <a:extLst>
              <a:ext uri="{FF2B5EF4-FFF2-40B4-BE49-F238E27FC236}">
                <a16:creationId xmlns:a16="http://schemas.microsoft.com/office/drawing/2014/main" id="{2E4C9886-F106-5AB8-D3AE-15F8E290856B}"/>
              </a:ext>
            </a:extLst>
          </p:cNvPr>
          <p:cNvSpPr/>
          <p:nvPr/>
        </p:nvSpPr>
        <p:spPr>
          <a:xfrm>
            <a:off x="10654500" y="4154031"/>
            <a:ext cx="1487892" cy="1198447"/>
          </a:xfrm>
          <a:prstGeom prst="wedgeRoundRectCallout">
            <a:avLst>
              <a:gd name="adj1" fmla="val -58062"/>
              <a:gd name="adj2" fmla="val 12167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bg1">
                  <a:lumMod val="50000"/>
                </a:schemeClr>
              </a:solidFill>
            </a:endParaRPr>
          </a:p>
        </p:txBody>
      </p:sp>
      <p:sp>
        <p:nvSpPr>
          <p:cNvPr id="24" name="Triângulo isósceles 23">
            <a:extLst>
              <a:ext uri="{FF2B5EF4-FFF2-40B4-BE49-F238E27FC236}">
                <a16:creationId xmlns:a16="http://schemas.microsoft.com/office/drawing/2014/main" id="{C6958766-ED20-DE19-1241-C72583ADB8F0}"/>
              </a:ext>
            </a:extLst>
          </p:cNvPr>
          <p:cNvSpPr/>
          <p:nvPr/>
        </p:nvSpPr>
        <p:spPr>
          <a:xfrm rot="16200000">
            <a:off x="229197" y="882332"/>
            <a:ext cx="2191180" cy="2550358"/>
          </a:xfrm>
          <a:prstGeom prst="triangle">
            <a:avLst>
              <a:gd name="adj" fmla="val 49305"/>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74F32FF1-71FA-06A5-BFC1-E95DFDFB96EA}"/>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hspLogo" descr="selo B">
            <a:extLst>
              <a:ext uri="{FF2B5EF4-FFF2-40B4-BE49-F238E27FC236}">
                <a16:creationId xmlns:a16="http://schemas.microsoft.com/office/drawing/2014/main" id="{C027C2B8-48D9-3D43-AF57-26D70E252E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F337F403-33BC-DF53-9DE8-488A6A77FBA5}"/>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dirty="0">
                <a:solidFill>
                  <a:schemeClr val="bg1"/>
                </a:solidFill>
              </a:rPr>
              <a:t>PROJETO LAKEHOUSE AWS DA HDA</a:t>
            </a:r>
            <a:endParaRPr lang="pt-BR" b="1" u="sng" dirty="0">
              <a:solidFill>
                <a:schemeClr val="bg1"/>
              </a:solidFill>
            </a:endParaRPr>
          </a:p>
        </p:txBody>
      </p:sp>
      <p:pic>
        <p:nvPicPr>
          <p:cNvPr id="18" name="Imagem 17" descr="Interface gráfica do usuário, Aplicativo, Tabela, Excel&#10;&#10;Descrição gerada automaticamente">
            <a:extLst>
              <a:ext uri="{FF2B5EF4-FFF2-40B4-BE49-F238E27FC236}">
                <a16:creationId xmlns:a16="http://schemas.microsoft.com/office/drawing/2014/main" id="{7A1A7709-B6E7-EE38-7837-4A4B986D2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19" y="961809"/>
            <a:ext cx="9710788" cy="2303913"/>
          </a:xfrm>
          <a:prstGeom prst="rect">
            <a:avLst/>
          </a:prstGeom>
          <a:ln>
            <a:solidFill>
              <a:schemeClr val="tx1"/>
            </a:solidFill>
          </a:ln>
        </p:spPr>
      </p:pic>
      <p:sp>
        <p:nvSpPr>
          <p:cNvPr id="19" name="CaixaDeTexto 18">
            <a:extLst>
              <a:ext uri="{FF2B5EF4-FFF2-40B4-BE49-F238E27FC236}">
                <a16:creationId xmlns:a16="http://schemas.microsoft.com/office/drawing/2014/main" id="{943F62B9-9FAC-F766-8C44-B86087CBB12E}"/>
              </a:ext>
            </a:extLst>
          </p:cNvPr>
          <p:cNvSpPr txBox="1"/>
          <p:nvPr/>
        </p:nvSpPr>
        <p:spPr>
          <a:xfrm>
            <a:off x="51376" y="1977637"/>
            <a:ext cx="576183"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HSA</a:t>
            </a:r>
          </a:p>
        </p:txBody>
      </p:sp>
      <p:sp>
        <p:nvSpPr>
          <p:cNvPr id="25" name="CaixaDeTexto 13">
            <a:extLst>
              <a:ext uri="{FF2B5EF4-FFF2-40B4-BE49-F238E27FC236}">
                <a16:creationId xmlns:a16="http://schemas.microsoft.com/office/drawing/2014/main" id="{8C9029A3-8FCE-CFEE-D791-CA65AB614F1D}"/>
              </a:ext>
            </a:extLst>
          </p:cNvPr>
          <p:cNvSpPr txBox="1"/>
          <p:nvPr/>
        </p:nvSpPr>
        <p:spPr>
          <a:xfrm>
            <a:off x="0" y="6462861"/>
            <a:ext cx="12192000" cy="398677"/>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Custo Recorrente HDA é 40 % menor que o da HSA</a:t>
            </a:r>
          </a:p>
        </p:txBody>
      </p:sp>
      <p:sp>
        <p:nvSpPr>
          <p:cNvPr id="14" name="Google Shape;239;p38">
            <a:extLst>
              <a:ext uri="{FF2B5EF4-FFF2-40B4-BE49-F238E27FC236}">
                <a16:creationId xmlns:a16="http://schemas.microsoft.com/office/drawing/2014/main" id="{EA0BF53F-A9AF-DC5A-DBDC-BAACCAAC0665}"/>
              </a:ext>
            </a:extLst>
          </p:cNvPr>
          <p:cNvSpPr txBox="1">
            <a:spLocks/>
          </p:cNvSpPr>
          <p:nvPr/>
        </p:nvSpPr>
        <p:spPr>
          <a:xfrm>
            <a:off x="4061012" y="406008"/>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Calculadora</a:t>
            </a:r>
            <a:r>
              <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de </a:t>
            </a:r>
            <a:r>
              <a:rPr kumimoji="0" lang="en-US" sz="1800" b="0" i="0" u="none" strike="noStrike" kern="0" cap="none" spc="0" normalizeH="0" baseline="0" noProof="0" dirty="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Custo</a:t>
            </a:r>
            <a:r>
              <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 </a:t>
            </a:r>
            <a:r>
              <a:rPr kumimoji="0" lang="en-US" sz="1800" b="0" i="0" u="none" strike="noStrike" kern="0" cap="none" spc="0" normalizeH="0" baseline="0" noProof="0" dirty="0" err="1">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Recorrente</a:t>
            </a:r>
            <a:endPar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endParaRPr>
          </a:p>
        </p:txBody>
      </p:sp>
      <p:sp>
        <p:nvSpPr>
          <p:cNvPr id="26" name="txtPage">
            <a:extLst>
              <a:ext uri="{FF2B5EF4-FFF2-40B4-BE49-F238E27FC236}">
                <a16:creationId xmlns:a16="http://schemas.microsoft.com/office/drawing/2014/main" id="{1EF11F03-6D39-C4D1-A080-F069AECBF474}"/>
              </a:ext>
            </a:extLst>
          </p:cNvPr>
          <p:cNvSpPr txBox="1"/>
          <p:nvPr/>
        </p:nvSpPr>
        <p:spPr>
          <a:xfrm>
            <a:off x="11430000" y="387350"/>
            <a:ext cx="762000" cy="215444"/>
          </a:xfrm>
          <a:prstGeom prst="rect">
            <a:avLst/>
          </a:prstGeom>
          <a:noFill/>
        </p:spPr>
        <p:txBody>
          <a:bodyPr vert="horz" rtlCol="0">
            <a:spAutoFit/>
          </a:bodyPr>
          <a:lstStyle/>
          <a:p>
            <a:pPr algn="r"/>
            <a:r>
              <a:rPr lang="pt-BR" sz="800" dirty="0">
                <a:solidFill>
                  <a:srgbClr val="1F497F"/>
                </a:solidFill>
              </a:rPr>
              <a:t>Page: 1 / 4</a:t>
            </a:r>
          </a:p>
        </p:txBody>
      </p:sp>
      <p:graphicFrame>
        <p:nvGraphicFramePr>
          <p:cNvPr id="29" name="Tabela 28">
            <a:extLst>
              <a:ext uri="{FF2B5EF4-FFF2-40B4-BE49-F238E27FC236}">
                <a16:creationId xmlns:a16="http://schemas.microsoft.com/office/drawing/2014/main" id="{030CD31F-C0E4-8471-5BA6-F77A25CDFF65}"/>
              </a:ext>
            </a:extLst>
          </p:cNvPr>
          <p:cNvGraphicFramePr>
            <a:graphicFrameLocks noGrp="1"/>
          </p:cNvGraphicFramePr>
          <p:nvPr>
            <p:extLst>
              <p:ext uri="{D42A27DB-BD31-4B8C-83A1-F6EECF244321}">
                <p14:modId xmlns:p14="http://schemas.microsoft.com/office/powerpoint/2010/main" val="4226341928"/>
              </p:ext>
            </p:extLst>
          </p:nvPr>
        </p:nvGraphicFramePr>
        <p:xfrm>
          <a:off x="10695533" y="1681478"/>
          <a:ext cx="1370065" cy="987147"/>
        </p:xfrm>
        <a:graphic>
          <a:graphicData uri="http://schemas.openxmlformats.org/drawingml/2006/table">
            <a:tbl>
              <a:tblPr>
                <a:tableStyleId>{793D81CF-94F2-401A-BA57-92F5A7B2D0C5}</a:tableStyleId>
              </a:tblPr>
              <a:tblGrid>
                <a:gridCol w="461247">
                  <a:extLst>
                    <a:ext uri="{9D8B030D-6E8A-4147-A177-3AD203B41FA5}">
                      <a16:colId xmlns:a16="http://schemas.microsoft.com/office/drawing/2014/main" val="2632301312"/>
                    </a:ext>
                  </a:extLst>
                </a:gridCol>
                <a:gridCol w="908818">
                  <a:extLst>
                    <a:ext uri="{9D8B030D-6E8A-4147-A177-3AD203B41FA5}">
                      <a16:colId xmlns:a16="http://schemas.microsoft.com/office/drawing/2014/main" val="2550539012"/>
                    </a:ext>
                  </a:extLst>
                </a:gridCol>
              </a:tblGrid>
              <a:tr h="298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Período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dirty="0">
                          <a:solidFill>
                            <a:srgbClr val="FFFFFF"/>
                          </a:solidFill>
                          <a:effectLst/>
                          <a:latin typeface="Bahnschrift" panose="020B0502040204020203" pitchFamily="34" charset="0"/>
                        </a:rPr>
                        <a:t>R$</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Mensal</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dirty="0">
                          <a:solidFill>
                            <a:schemeClr val="tx1"/>
                          </a:solidFill>
                          <a:effectLst/>
                        </a:rPr>
                        <a:t>R$ 61.882,36</a:t>
                      </a:r>
                      <a:endParaRPr lang="pt-BR" sz="900" b="1" i="0" u="none" strike="noStrike" kern="1200" dirty="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Anual</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dirty="0">
                          <a:solidFill>
                            <a:schemeClr val="tx1"/>
                          </a:solidFill>
                          <a:effectLst/>
                        </a:rPr>
                        <a:t>R$ 742.588,37</a:t>
                      </a:r>
                      <a:endParaRPr lang="pt-BR" sz="900" b="1" i="0" u="none" strike="noStrike" kern="1200" dirty="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bl>
          </a:graphicData>
        </a:graphic>
      </p:graphicFrame>
      <p:graphicFrame>
        <p:nvGraphicFramePr>
          <p:cNvPr id="30" name="Tabela 29">
            <a:extLst>
              <a:ext uri="{FF2B5EF4-FFF2-40B4-BE49-F238E27FC236}">
                <a16:creationId xmlns:a16="http://schemas.microsoft.com/office/drawing/2014/main" id="{AB791CE4-5B63-E0E3-968B-B185E5E111C8}"/>
              </a:ext>
            </a:extLst>
          </p:cNvPr>
          <p:cNvGraphicFramePr>
            <a:graphicFrameLocks noGrp="1"/>
          </p:cNvGraphicFramePr>
          <p:nvPr>
            <p:extLst>
              <p:ext uri="{D42A27DB-BD31-4B8C-83A1-F6EECF244321}">
                <p14:modId xmlns:p14="http://schemas.microsoft.com/office/powerpoint/2010/main" val="686773124"/>
              </p:ext>
            </p:extLst>
          </p:nvPr>
        </p:nvGraphicFramePr>
        <p:xfrm>
          <a:off x="10704517" y="4259680"/>
          <a:ext cx="1367920" cy="987147"/>
        </p:xfrm>
        <a:graphic>
          <a:graphicData uri="http://schemas.openxmlformats.org/drawingml/2006/table">
            <a:tbl>
              <a:tblPr>
                <a:tableStyleId>{793D81CF-94F2-401A-BA57-92F5A7B2D0C5}</a:tableStyleId>
              </a:tblPr>
              <a:tblGrid>
                <a:gridCol w="460525">
                  <a:extLst>
                    <a:ext uri="{9D8B030D-6E8A-4147-A177-3AD203B41FA5}">
                      <a16:colId xmlns:a16="http://schemas.microsoft.com/office/drawing/2014/main" val="2632301312"/>
                    </a:ext>
                  </a:extLst>
                </a:gridCol>
                <a:gridCol w="907395">
                  <a:extLst>
                    <a:ext uri="{9D8B030D-6E8A-4147-A177-3AD203B41FA5}">
                      <a16:colId xmlns:a16="http://schemas.microsoft.com/office/drawing/2014/main" val="2550539012"/>
                    </a:ext>
                  </a:extLst>
                </a:gridCol>
              </a:tblGrid>
              <a:tr h="298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u="none" strike="noStrike" dirty="0">
                          <a:solidFill>
                            <a:srgbClr val="FFFFFF"/>
                          </a:solidFill>
                          <a:effectLst/>
                        </a:rPr>
                        <a:t>Período</a:t>
                      </a:r>
                      <a:endParaRPr lang="pt-BR" sz="105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dirty="0">
                          <a:solidFill>
                            <a:srgbClr val="FFFFFF"/>
                          </a:solidFill>
                          <a:effectLst/>
                          <a:latin typeface="Bahnschrift" panose="020B0502040204020203" pitchFamily="34" charset="0"/>
                        </a:rPr>
                        <a:t>R$</a:t>
                      </a:r>
                    </a:p>
                  </a:txBody>
                  <a:tcPr marL="6350" marR="6350" marT="6350" marB="0" anchor="ctr">
                    <a:solidFill>
                      <a:schemeClr val="accent1">
                        <a:lumMod val="50000"/>
                      </a:schemeClr>
                    </a:solidFill>
                  </a:tcPr>
                </a:tc>
                <a:extLst>
                  <a:ext uri="{0D108BD9-81ED-4DB2-BD59-A6C34878D82A}">
                    <a16:rowId xmlns:a16="http://schemas.microsoft.com/office/drawing/2014/main" val="1914976965"/>
                  </a:ext>
                </a:extLst>
              </a:tr>
              <a:tr h="3462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Mensal</a:t>
                      </a:r>
                      <a:endParaRPr lang="pt-BR" sz="8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900" b="1" u="none" strike="noStrike" kern="1200" dirty="0">
                          <a:solidFill>
                            <a:schemeClr val="tx1"/>
                          </a:solidFill>
                          <a:effectLst/>
                        </a:rPr>
                        <a:t>R$ 37.886,15</a:t>
                      </a:r>
                      <a:endParaRPr lang="pt-BR" sz="900" b="1" i="0" u="none" strike="noStrike" kern="1200" dirty="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459528664"/>
                  </a:ext>
                </a:extLst>
              </a:tr>
              <a:tr h="34248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1" u="none" strike="noStrike" dirty="0">
                          <a:solidFill>
                            <a:srgbClr val="000000"/>
                          </a:solidFill>
                          <a:effectLst/>
                        </a:rPr>
                        <a:t>Anual</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900" b="1" u="none" strike="noStrike" kern="1200" dirty="0">
                          <a:solidFill>
                            <a:schemeClr val="tx1"/>
                          </a:solidFill>
                          <a:effectLst/>
                        </a:rPr>
                        <a:t>R</a:t>
                      </a:r>
                      <a:r>
                        <a:rPr lang="pt-BR" sz="900" b="1" u="none" strike="noStrike" kern="1200">
                          <a:solidFill>
                            <a:schemeClr val="tx1"/>
                          </a:solidFill>
                          <a:effectLst/>
                        </a:rPr>
                        <a:t>$ 454.663,83</a:t>
                      </a:r>
                      <a:endParaRPr lang="pt-BR" sz="900" b="1" i="0" u="none" strike="noStrike" kern="1200" dirty="0">
                        <a:solidFill>
                          <a:schemeClr val="tx1"/>
                        </a:solidFill>
                        <a:effectLst/>
                        <a:latin typeface="Arial" panose="020B0604020202020204" pitchFamily="34" charset="0"/>
                        <a:ea typeface="+mn-ea"/>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70773536"/>
                  </a:ext>
                </a:extLst>
              </a:tr>
            </a:tbl>
          </a:graphicData>
        </a:graphic>
      </p:graphicFrame>
      <p:cxnSp>
        <p:nvCxnSpPr>
          <p:cNvPr id="38" name="Conector reto 37">
            <a:extLst>
              <a:ext uri="{FF2B5EF4-FFF2-40B4-BE49-F238E27FC236}">
                <a16:creationId xmlns:a16="http://schemas.microsoft.com/office/drawing/2014/main" id="{E9CAE22A-F1E4-A4FF-80FA-594ECC6D9994}"/>
              </a:ext>
            </a:extLst>
          </p:cNvPr>
          <p:cNvCxnSpPr>
            <a:cxnSpLocks/>
          </p:cNvCxnSpPr>
          <p:nvPr/>
        </p:nvCxnSpPr>
        <p:spPr>
          <a:xfrm>
            <a:off x="-114300" y="3318344"/>
            <a:ext cx="1247556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41" name="Imagem 40">
            <a:extLst>
              <a:ext uri="{FF2B5EF4-FFF2-40B4-BE49-F238E27FC236}">
                <a16:creationId xmlns:a16="http://schemas.microsoft.com/office/drawing/2014/main" id="{E3E02C9F-505D-C21A-FA1F-C0D79D1DD422}"/>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45713"/>
          <a:stretch/>
        </p:blipFill>
        <p:spPr>
          <a:xfrm>
            <a:off x="5701009" y="770237"/>
            <a:ext cx="871688" cy="107213"/>
          </a:xfrm>
          <a:prstGeom prst="rect">
            <a:avLst/>
          </a:prstGeom>
        </p:spPr>
      </p:pic>
      <p:sp>
        <p:nvSpPr>
          <p:cNvPr id="42" name="CaixaDeTexto 41">
            <a:extLst>
              <a:ext uri="{FF2B5EF4-FFF2-40B4-BE49-F238E27FC236}">
                <a16:creationId xmlns:a16="http://schemas.microsoft.com/office/drawing/2014/main" id="{10195088-3F7E-C7DA-0E59-4B6C9A4782BA}"/>
              </a:ext>
            </a:extLst>
          </p:cNvPr>
          <p:cNvSpPr txBox="1"/>
          <p:nvPr/>
        </p:nvSpPr>
        <p:spPr>
          <a:xfrm>
            <a:off x="4784900" y="631298"/>
            <a:ext cx="818429" cy="369332"/>
          </a:xfrm>
          <a:prstGeom prst="rect">
            <a:avLst/>
          </a:prstGeom>
          <a:noFill/>
        </p:spPr>
        <p:txBody>
          <a:bodyPr wrap="none" rtlCol="0">
            <a:spAutoFit/>
          </a:bodyPr>
          <a:lstStyle/>
          <a:p>
            <a:r>
              <a:rPr lang="pt-BR" dirty="0"/>
              <a:t>Versão</a:t>
            </a:r>
          </a:p>
        </p:txBody>
      </p:sp>
      <p:sp>
        <p:nvSpPr>
          <p:cNvPr id="2" name="Botão de Ação: Obter Informações 1">
            <a:hlinkClick r:id="" action="ppaction://customshow?id=0&amp;return=true" highlightClick="1"/>
            <a:extLst>
              <a:ext uri="{FF2B5EF4-FFF2-40B4-BE49-F238E27FC236}">
                <a16:creationId xmlns:a16="http://schemas.microsoft.com/office/drawing/2014/main" id="{7C1BF659-1CB8-8D52-ACA7-AC39227FF267}"/>
              </a:ext>
            </a:extLst>
          </p:cNvPr>
          <p:cNvSpPr/>
          <p:nvPr/>
        </p:nvSpPr>
        <p:spPr>
          <a:xfrm>
            <a:off x="11814504" y="6122326"/>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EEAC468F-EBA0-43CB-7FB1-3BBF5B2A7BB3}"/>
              </a:ext>
            </a:extLst>
          </p:cNvPr>
          <p:cNvSpPr txBox="1"/>
          <p:nvPr/>
        </p:nvSpPr>
        <p:spPr>
          <a:xfrm>
            <a:off x="10602916" y="6084612"/>
            <a:ext cx="1229824" cy="246221"/>
          </a:xfrm>
          <a:prstGeom prst="rect">
            <a:avLst/>
          </a:prstGeom>
          <a:noFill/>
        </p:spPr>
        <p:txBody>
          <a:bodyPr wrap="none" rtlCol="0">
            <a:spAutoFit/>
          </a:bodyPr>
          <a:lstStyle/>
          <a:p>
            <a:r>
              <a:rPr lang="pt-BR" sz="1000" i="1" dirty="0">
                <a:solidFill>
                  <a:schemeClr val="bg1">
                    <a:lumMod val="65000"/>
                  </a:schemeClr>
                </a:solidFill>
              </a:rPr>
              <a:t>Variação sem ML =&gt;</a:t>
            </a:r>
          </a:p>
        </p:txBody>
      </p:sp>
      <p:sp>
        <p:nvSpPr>
          <p:cNvPr id="5" name="Botão de Ação: Obter Informações 4">
            <a:hlinkClick r:id="" action="ppaction://customshow?id=3&amp;return=true" highlightClick="1"/>
            <a:extLst>
              <a:ext uri="{FF2B5EF4-FFF2-40B4-BE49-F238E27FC236}">
                <a16:creationId xmlns:a16="http://schemas.microsoft.com/office/drawing/2014/main" id="{02916A3C-DC2B-2FCD-5AAD-387727E07126}"/>
              </a:ext>
            </a:extLst>
          </p:cNvPr>
          <p:cNvSpPr/>
          <p:nvPr/>
        </p:nvSpPr>
        <p:spPr>
          <a:xfrm>
            <a:off x="11950342" y="3024158"/>
            <a:ext cx="146649" cy="157863"/>
          </a:xfrm>
          <a:prstGeom prst="actionButtonInforma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823541F2-B5CA-A4AF-82EB-EEABAABB64B7}"/>
              </a:ext>
            </a:extLst>
          </p:cNvPr>
          <p:cNvSpPr txBox="1"/>
          <p:nvPr/>
        </p:nvSpPr>
        <p:spPr>
          <a:xfrm>
            <a:off x="10808064" y="2860824"/>
            <a:ext cx="997908" cy="400110"/>
          </a:xfrm>
          <a:prstGeom prst="rect">
            <a:avLst/>
          </a:prstGeom>
          <a:noFill/>
        </p:spPr>
        <p:txBody>
          <a:bodyPr wrap="square" rtlCol="0">
            <a:spAutoFit/>
          </a:bodyPr>
          <a:lstStyle/>
          <a:p>
            <a:pPr algn="ctr"/>
            <a:r>
              <a:rPr lang="pt-BR" sz="1000" b="1" i="1" dirty="0">
                <a:solidFill>
                  <a:schemeClr val="bg1">
                    <a:lumMod val="65000"/>
                  </a:schemeClr>
                </a:solidFill>
              </a:rPr>
              <a:t>Recorrente aprovado no J0</a:t>
            </a:r>
          </a:p>
        </p:txBody>
      </p:sp>
      <p:sp>
        <p:nvSpPr>
          <p:cNvPr id="6" name="Triângulo isósceles 5">
            <a:extLst>
              <a:ext uri="{FF2B5EF4-FFF2-40B4-BE49-F238E27FC236}">
                <a16:creationId xmlns:a16="http://schemas.microsoft.com/office/drawing/2014/main" id="{8EAAE4A2-24FB-DCA2-DD39-F264C4EA0052}"/>
              </a:ext>
            </a:extLst>
          </p:cNvPr>
          <p:cNvSpPr/>
          <p:nvPr/>
        </p:nvSpPr>
        <p:spPr>
          <a:xfrm rot="5400000">
            <a:off x="11645320" y="3019580"/>
            <a:ext cx="374838" cy="157449"/>
          </a:xfrm>
          <a:prstGeom prst="triangl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3868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00" fill="hold"/>
                                        <p:tgtEl>
                                          <p:spTgt spid="11"/>
                                        </p:tgtEl>
                                        <p:attrNameLst>
                                          <p:attrName>ppt_x</p:attrName>
                                        </p:attrNameLst>
                                      </p:cBhvr>
                                      <p:tavLst>
                                        <p:tav tm="0">
                                          <p:val>
                                            <p:strVal val="0-#ppt_w/2"/>
                                          </p:val>
                                        </p:tav>
                                        <p:tav tm="100000">
                                          <p:val>
                                            <p:strVal val="#ppt_x"/>
                                          </p:val>
                                        </p:tav>
                                      </p:tavLst>
                                    </p:anim>
                                    <p:anim calcmode="lin" valueType="num">
                                      <p:cBhvr additive="base">
                                        <p:cTn id="8" dur="120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CaixaDeTexto 13">
            <a:extLst>
              <a:ext uri="{FF2B5EF4-FFF2-40B4-BE49-F238E27FC236}">
                <a16:creationId xmlns:a16="http://schemas.microsoft.com/office/drawing/2014/main" id="{4C51F37A-6290-65F2-906F-6F341677FCC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Custo do Setup HDA está entre 5% e 60% menor em relação ao custo do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HSA</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dirty="0">
                <a:solidFill>
                  <a:schemeClr val="bg1"/>
                </a:solidFill>
              </a:rPr>
              <a:t>PROJETO LAKEHOUSE AWS DA HDA</a:t>
            </a:r>
            <a:endParaRPr lang="pt-BR" b="1" u="sng" dirty="0">
              <a:solidFill>
                <a:schemeClr val="bg1"/>
              </a:solidFill>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3856415" y="432752"/>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Custos de Setup</a:t>
            </a:r>
          </a:p>
        </p:txBody>
      </p:sp>
      <p:graphicFrame>
        <p:nvGraphicFramePr>
          <p:cNvPr id="3" name="Tabela 2">
            <a:extLst>
              <a:ext uri="{FF2B5EF4-FFF2-40B4-BE49-F238E27FC236}">
                <a16:creationId xmlns:a16="http://schemas.microsoft.com/office/drawing/2014/main" id="{2CBF7B33-9D85-8ABB-FAAF-7F8B0791870C}"/>
              </a:ext>
            </a:extLst>
          </p:cNvPr>
          <p:cNvGraphicFramePr>
            <a:graphicFrameLocks noGrp="1"/>
          </p:cNvGraphicFramePr>
          <p:nvPr>
            <p:extLst>
              <p:ext uri="{D42A27DB-BD31-4B8C-83A1-F6EECF244321}">
                <p14:modId xmlns:p14="http://schemas.microsoft.com/office/powerpoint/2010/main" val="3559796903"/>
              </p:ext>
            </p:extLst>
          </p:nvPr>
        </p:nvGraphicFramePr>
        <p:xfrm>
          <a:off x="1575353" y="1961383"/>
          <a:ext cx="6299452" cy="2349731"/>
        </p:xfrm>
        <a:graphic>
          <a:graphicData uri="http://schemas.openxmlformats.org/drawingml/2006/table">
            <a:tbl>
              <a:tblPr>
                <a:tableStyleId>{793D81CF-94F2-401A-BA57-92F5A7B2D0C5}</a:tableStyleId>
              </a:tblPr>
              <a:tblGrid>
                <a:gridCol w="403285">
                  <a:extLst>
                    <a:ext uri="{9D8B030D-6E8A-4147-A177-3AD203B41FA5}">
                      <a16:colId xmlns:a16="http://schemas.microsoft.com/office/drawing/2014/main" val="297675976"/>
                    </a:ext>
                  </a:extLst>
                </a:gridCol>
                <a:gridCol w="2455253">
                  <a:extLst>
                    <a:ext uri="{9D8B030D-6E8A-4147-A177-3AD203B41FA5}">
                      <a16:colId xmlns:a16="http://schemas.microsoft.com/office/drawing/2014/main" val="2632301312"/>
                    </a:ext>
                  </a:extLst>
                </a:gridCol>
                <a:gridCol w="1799657">
                  <a:extLst>
                    <a:ext uri="{9D8B030D-6E8A-4147-A177-3AD203B41FA5}">
                      <a16:colId xmlns:a16="http://schemas.microsoft.com/office/drawing/2014/main" val="587737362"/>
                    </a:ext>
                  </a:extLst>
                </a:gridCol>
                <a:gridCol w="1641257">
                  <a:extLst>
                    <a:ext uri="{9D8B030D-6E8A-4147-A177-3AD203B41FA5}">
                      <a16:colId xmlns:a16="http://schemas.microsoft.com/office/drawing/2014/main" val="2087169233"/>
                    </a:ext>
                  </a:extLst>
                </a:gridCol>
              </a:tblGrid>
              <a:tr h="694964">
                <a:tc>
                  <a:txBody>
                    <a:bodyPr/>
                    <a:lstStyle/>
                    <a:p>
                      <a:pPr algn="ctr" rtl="0" fontAlgn="ctr"/>
                      <a:r>
                        <a:rPr lang="pt-BR" sz="1400" b="1" i="0" u="none" strike="noStrike" dirty="0">
                          <a:solidFill>
                            <a:srgbClr val="FFFFFF"/>
                          </a:solidFill>
                          <a:effectLst/>
                          <a:latin typeface="Bahnschrift" panose="020B0502040204020203" pitchFamily="34" charset="0"/>
                        </a:rPr>
                        <a:t>IT</a:t>
                      </a:r>
                    </a:p>
                  </a:txBody>
                  <a:tcPr marL="6350" marR="6350" marT="6350" marB="0" anchor="ctr">
                    <a:solidFill>
                      <a:schemeClr val="accent1">
                        <a:lumMod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400" b="1" u="none" strike="noStrike" dirty="0">
                          <a:solidFill>
                            <a:srgbClr val="FFFFFF"/>
                          </a:solidFill>
                          <a:effectLst/>
                        </a:rPr>
                        <a:t>DESCRIÇÃO DO SERVIÇO</a:t>
                      </a:r>
                      <a:endParaRPr lang="pt-BR" sz="1400" b="1" i="0" u="none" strike="noStrike" dirty="0">
                        <a:solidFill>
                          <a:srgbClr val="FFFFFF"/>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400" b="1" u="none" strike="noStrike" dirty="0">
                          <a:solidFill>
                            <a:srgbClr val="FFFFFF"/>
                          </a:solidFill>
                          <a:effectLst/>
                        </a:rPr>
                        <a:t>HDA DATABRICKS </a:t>
                      </a:r>
                      <a:r>
                        <a:rPr lang="pt-BR" sz="1400" b="1" u="none" strike="noStrike" dirty="0">
                          <a:solidFill>
                            <a:schemeClr val="accent4">
                              <a:lumMod val="75000"/>
                            </a:schemeClr>
                          </a:solidFill>
                          <a:effectLst/>
                        </a:rPr>
                        <a:t>(IPSENSE)</a:t>
                      </a:r>
                      <a:endParaRPr lang="pt-BR" sz="1400" b="1" i="0" u="none" strike="noStrike" dirty="0">
                        <a:solidFill>
                          <a:schemeClr val="accent4">
                            <a:lumMod val="75000"/>
                          </a:schemeClr>
                        </a:solidFill>
                        <a:effectLst/>
                        <a:latin typeface="Bahnschrift" panose="020B0502040204020203" pitchFamily="34" charset="0"/>
                      </a:endParaRPr>
                    </a:p>
                  </a:txBody>
                  <a:tcPr marL="6350" marR="6350" marT="6350" marB="0" anchor="ctr">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400" b="1" u="none" strike="noStrike" dirty="0">
                          <a:solidFill>
                            <a:srgbClr val="FFFFFF"/>
                          </a:solidFill>
                          <a:effectLst/>
                        </a:rPr>
                        <a:t>HDA DATABRICKS </a:t>
                      </a:r>
                      <a:r>
                        <a:rPr lang="pt-BR" sz="1400" b="1" u="none" strike="noStrike" dirty="0">
                          <a:solidFill>
                            <a:schemeClr val="accent4">
                              <a:lumMod val="75000"/>
                            </a:schemeClr>
                          </a:solidFill>
                          <a:effectLst/>
                        </a:rPr>
                        <a:t>(</a:t>
                      </a:r>
                      <a:r>
                        <a:rPr lang="pt-BR" sz="1400" b="1" u="none" strike="noStrike" dirty="0" err="1">
                          <a:solidFill>
                            <a:schemeClr val="accent4">
                              <a:lumMod val="75000"/>
                            </a:schemeClr>
                          </a:solidFill>
                          <a:effectLst/>
                        </a:rPr>
                        <a:t>Keyrus</a:t>
                      </a:r>
                      <a:r>
                        <a:rPr lang="pt-BR" sz="1400" b="1" u="none" strike="noStrike" dirty="0">
                          <a:solidFill>
                            <a:schemeClr val="accent4">
                              <a:lumMod val="75000"/>
                            </a:schemeClr>
                          </a:solidFill>
                          <a:effectLst/>
                        </a:rPr>
                        <a:t>)</a:t>
                      </a:r>
                      <a:endParaRPr lang="pt-BR" sz="1400" b="1" i="0" u="none" strike="noStrike" dirty="0">
                        <a:solidFill>
                          <a:schemeClr val="accent4">
                            <a:lumMod val="75000"/>
                          </a:schemeClr>
                        </a:solidFill>
                        <a:effectLst/>
                        <a:latin typeface="Bahnschrift" panose="020B0502040204020203"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1">
                        <a:lumMod val="50000"/>
                      </a:schemeClr>
                    </a:solidFill>
                  </a:tcPr>
                </a:tc>
                <a:extLst>
                  <a:ext uri="{0D108BD9-81ED-4DB2-BD59-A6C34878D82A}">
                    <a16:rowId xmlns:a16="http://schemas.microsoft.com/office/drawing/2014/main" val="1914976965"/>
                  </a:ext>
                </a:extLst>
              </a:tr>
              <a:tr h="55556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i="0" u="none" strike="noStrike" dirty="0">
                          <a:solidFill>
                            <a:srgbClr val="000000"/>
                          </a:solidFill>
                          <a:effectLst/>
                          <a:latin typeface="Arial" panose="020B0604020202020204" pitchFamily="34" charset="0"/>
                          <a:cs typeface="Arial" panose="020B0604020202020204" pitchFamily="34" charset="0"/>
                        </a:rPr>
                        <a:t>1</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dirty="0">
                          <a:solidFill>
                            <a:srgbClr val="000000"/>
                          </a:solidFill>
                          <a:effectLst/>
                        </a:rPr>
                        <a:t>Setup AWS</a:t>
                      </a:r>
                      <a:endParaRPr lang="pt-BR" sz="12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200" b="1" u="none" strike="noStrike" dirty="0">
                          <a:solidFill>
                            <a:schemeClr val="tx1">
                              <a:lumMod val="75000"/>
                              <a:lumOff val="25000"/>
                            </a:schemeClr>
                          </a:solidFill>
                          <a:effectLst/>
                        </a:rPr>
                        <a:t>R$ 35.000,00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(2 semanas)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200" b="1" u="none" strike="noStrike" dirty="0">
                          <a:solidFill>
                            <a:schemeClr val="tx1">
                              <a:lumMod val="75000"/>
                              <a:lumOff val="25000"/>
                            </a:schemeClr>
                          </a:solidFill>
                          <a:effectLst/>
                        </a:rPr>
                        <a:t>R$ 7.145,31</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(1 semanas)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459528664"/>
                  </a:ext>
                </a:extLst>
              </a:tr>
              <a:tr h="5496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i="0" u="none" strike="noStrike" dirty="0">
                          <a:solidFill>
                            <a:srgbClr val="000000"/>
                          </a:solidFill>
                          <a:effectLst/>
                          <a:latin typeface="Arial" panose="020B0604020202020204" pitchFamily="34" charset="0"/>
                          <a:cs typeface="Arial" panose="020B0604020202020204" pitchFamily="34" charset="0"/>
                        </a:rPr>
                        <a:t>2</a:t>
                      </a:r>
                    </a:p>
                  </a:txBody>
                  <a:tcPr marL="6350" marR="6350" marT="6350" marB="0" anchor="ctr">
                    <a:lnR w="12700" cap="flat" cmpd="sng" algn="ctr">
                      <a:solidFill>
                        <a:schemeClr val="bg1">
                          <a:lumMod val="65000"/>
                        </a:schemeClr>
                      </a:solidFill>
                      <a:prstDash val="solid"/>
                      <a:round/>
                      <a:headEnd type="none" w="med" len="med"/>
                      <a:tailEnd type="none" w="med" len="med"/>
                    </a:ln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dirty="0">
                          <a:solidFill>
                            <a:srgbClr val="000000"/>
                          </a:solidFill>
                          <a:effectLst/>
                        </a:rPr>
                        <a:t>Setup </a:t>
                      </a:r>
                      <a:r>
                        <a:rPr lang="pt-BR" sz="1200" b="1" u="none" strike="noStrike" dirty="0" err="1">
                          <a:solidFill>
                            <a:srgbClr val="000000"/>
                          </a:solidFill>
                          <a:effectLst/>
                        </a:rPr>
                        <a:t>Databricks</a:t>
                      </a:r>
                      <a:endParaRPr lang="pt-BR" sz="1200" b="1" u="none" strike="noStrike" dirty="0">
                        <a:solidFill>
                          <a:srgbClr val="000000"/>
                        </a:solidFill>
                        <a:effectLst/>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200" b="1" u="none" strike="noStrike" dirty="0">
                          <a:solidFill>
                            <a:srgbClr val="002060"/>
                          </a:solidFill>
                          <a:effectLst/>
                        </a:rPr>
                        <a:t>R$ 74.500,00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(8 semanas)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tc>
                  <a:txBody>
                    <a:bodyPr/>
                    <a:lstStyle/>
                    <a:p>
                      <a:pPr algn="ctr" rtl="0" fontAlgn="ctr"/>
                      <a:r>
                        <a:rPr lang="pt-BR" sz="1200" b="1" u="none" strike="noStrike" dirty="0">
                          <a:solidFill>
                            <a:srgbClr val="002060"/>
                          </a:solidFill>
                          <a:effectLst/>
                        </a:rPr>
                        <a:t>R$ 38.093,00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(4 semanas)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noFill/>
                  </a:tcPr>
                </a:tc>
                <a:extLst>
                  <a:ext uri="{0D108BD9-81ED-4DB2-BD59-A6C34878D82A}">
                    <a16:rowId xmlns:a16="http://schemas.microsoft.com/office/drawing/2014/main" val="270773536"/>
                  </a:ext>
                </a:extLst>
              </a:tr>
              <a:tr h="549602">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dirty="0">
                          <a:solidFill>
                            <a:schemeClr val="tx1">
                              <a:lumMod val="75000"/>
                              <a:lumOff val="25000"/>
                            </a:schemeClr>
                          </a:solidFill>
                          <a:effectLst/>
                        </a:rPr>
                        <a:t>TOTAL GERAL INVESTIMENTO</a:t>
                      </a:r>
                      <a:endParaRPr lang="pt-BR" sz="1200" b="1" i="0" u="none" strike="noStrike" dirty="0">
                        <a:solidFill>
                          <a:schemeClr val="tx1">
                            <a:lumMod val="75000"/>
                            <a:lumOff val="25000"/>
                          </a:schemeClr>
                        </a:solidFill>
                        <a:effectLst/>
                        <a:latin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hMerge="1">
                  <a:txBody>
                    <a:bodyPr/>
                    <a:lstStyle/>
                    <a:p>
                      <a:endParaRPr dirty="0"/>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200" b="1" u="sng" strike="noStrike" dirty="0">
                          <a:solidFill>
                            <a:srgbClr val="002060"/>
                          </a:solidFill>
                          <a:effectLst/>
                        </a:rPr>
                        <a:t>R$ 109.500,00</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(10 semanas)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tc>
                  <a:txBody>
                    <a:bodyPr/>
                    <a:lstStyle/>
                    <a:p>
                      <a:pPr algn="ctr" rtl="0" fontAlgn="ctr"/>
                      <a:r>
                        <a:rPr lang="pt-BR" sz="1200" b="1" u="sng" strike="noStrike" dirty="0">
                          <a:solidFill>
                            <a:srgbClr val="002060"/>
                          </a:solidFill>
                          <a:effectLst/>
                        </a:rPr>
                        <a:t>R$ 45.238,31</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u="none" strike="noStrike" dirty="0">
                          <a:solidFill>
                            <a:schemeClr val="tx1">
                              <a:lumMod val="75000"/>
                              <a:lumOff val="25000"/>
                            </a:schemeClr>
                          </a:solidFill>
                          <a:effectLst/>
                        </a:rPr>
                        <a:t>(5 semanas)</a:t>
                      </a:r>
                      <a:endParaRPr lang="pt-BR" sz="1000" b="1" i="0" u="none" strike="noStrike" dirty="0">
                        <a:solidFill>
                          <a:schemeClr val="tx1">
                            <a:lumMod val="75000"/>
                            <a:lumOff val="2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4259201946"/>
                  </a:ext>
                </a:extLst>
              </a:tr>
            </a:tbl>
          </a:graphicData>
        </a:graphic>
      </p:graphicFrame>
      <p:pic>
        <p:nvPicPr>
          <p:cNvPr id="21" name="Imagem 20">
            <a:extLst>
              <a:ext uri="{FF2B5EF4-FFF2-40B4-BE49-F238E27FC236}">
                <a16:creationId xmlns:a16="http://schemas.microsoft.com/office/drawing/2014/main" id="{3710D0E8-E031-CEF1-B421-3118FE88CE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822756" y="1160821"/>
            <a:ext cx="536427" cy="478355"/>
          </a:xfrm>
          <a:prstGeom prst="rect">
            <a:avLst/>
          </a:prstGeom>
        </p:spPr>
      </p:pic>
      <p:sp>
        <p:nvSpPr>
          <p:cNvPr id="139" name="Retângulo 138">
            <a:extLst>
              <a:ext uri="{FF2B5EF4-FFF2-40B4-BE49-F238E27FC236}">
                <a16:creationId xmlns:a16="http://schemas.microsoft.com/office/drawing/2014/main" id="{EAE6C3A4-E1A2-5A97-EED9-7B3FDAAA324D}"/>
              </a:ext>
            </a:extLst>
          </p:cNvPr>
          <p:cNvSpPr/>
          <p:nvPr/>
        </p:nvSpPr>
        <p:spPr>
          <a:xfrm>
            <a:off x="-572018" y="4958042"/>
            <a:ext cx="469233" cy="264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HDA</a:t>
            </a:r>
          </a:p>
        </p:txBody>
      </p:sp>
      <p:pic>
        <p:nvPicPr>
          <p:cNvPr id="2" name="Imagem 1">
            <a:extLst>
              <a:ext uri="{FF2B5EF4-FFF2-40B4-BE49-F238E27FC236}">
                <a16:creationId xmlns:a16="http://schemas.microsoft.com/office/drawing/2014/main" id="{39EFA681-70ED-0B91-0755-779F8C0A72B7}"/>
              </a:ext>
            </a:extLst>
          </p:cNvPr>
          <p:cNvPicPr>
            <a:picLocks noChangeAspect="1"/>
          </p:cNvPicPr>
          <p:nvPr/>
        </p:nvPicPr>
        <p:blipFill>
          <a:blip r:embed="rId6"/>
          <a:stretch>
            <a:fillRect/>
          </a:stretch>
        </p:blipFill>
        <p:spPr>
          <a:xfrm>
            <a:off x="4992383" y="2296891"/>
            <a:ext cx="795913" cy="240793"/>
          </a:xfrm>
          <a:prstGeom prst="rect">
            <a:avLst/>
          </a:prstGeom>
        </p:spPr>
      </p:pic>
      <p:grpSp>
        <p:nvGrpSpPr>
          <p:cNvPr id="5" name="Agrupar 4">
            <a:extLst>
              <a:ext uri="{FF2B5EF4-FFF2-40B4-BE49-F238E27FC236}">
                <a16:creationId xmlns:a16="http://schemas.microsoft.com/office/drawing/2014/main" id="{0747EFFD-75C3-8A79-F61C-8DAC3D90F43F}"/>
              </a:ext>
            </a:extLst>
          </p:cNvPr>
          <p:cNvGrpSpPr/>
          <p:nvPr/>
        </p:nvGrpSpPr>
        <p:grpSpPr>
          <a:xfrm>
            <a:off x="6742438" y="2354545"/>
            <a:ext cx="654545" cy="191844"/>
            <a:chOff x="10462983" y="1089829"/>
            <a:chExt cx="654545" cy="191844"/>
          </a:xfrm>
        </p:grpSpPr>
        <p:sp>
          <p:nvSpPr>
            <p:cNvPr id="8" name="Retângulo 7">
              <a:extLst>
                <a:ext uri="{FF2B5EF4-FFF2-40B4-BE49-F238E27FC236}">
                  <a16:creationId xmlns:a16="http://schemas.microsoft.com/office/drawing/2014/main" id="{8BE93789-9F00-339E-9DAC-B1C57819CF14}"/>
                </a:ext>
              </a:extLst>
            </p:cNvPr>
            <p:cNvSpPr/>
            <p:nvPr/>
          </p:nvSpPr>
          <p:spPr>
            <a:xfrm>
              <a:off x="10462983" y="1089829"/>
              <a:ext cx="654545" cy="189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C82F0274-948F-82C5-5091-A30D0DD3C2C8}"/>
                </a:ext>
              </a:extLst>
            </p:cNvPr>
            <p:cNvPicPr>
              <a:picLocks noChangeAspect="1"/>
            </p:cNvPicPr>
            <p:nvPr/>
          </p:nvPicPr>
          <p:blipFill>
            <a:blip r:embed="rId7"/>
            <a:stretch>
              <a:fillRect/>
            </a:stretch>
          </p:blipFill>
          <p:spPr>
            <a:xfrm>
              <a:off x="10485412" y="1090307"/>
              <a:ext cx="613395" cy="191366"/>
            </a:xfrm>
            <a:prstGeom prst="rect">
              <a:avLst/>
            </a:prstGeom>
          </p:spPr>
        </p:pic>
      </p:grpSp>
      <p:graphicFrame>
        <p:nvGraphicFramePr>
          <p:cNvPr id="15" name="Tabela 14">
            <a:extLst>
              <a:ext uri="{FF2B5EF4-FFF2-40B4-BE49-F238E27FC236}">
                <a16:creationId xmlns:a16="http://schemas.microsoft.com/office/drawing/2014/main" id="{FAEFD905-2BCA-D03A-FC64-4CB1137C3E24}"/>
              </a:ext>
            </a:extLst>
          </p:cNvPr>
          <p:cNvGraphicFramePr>
            <a:graphicFrameLocks noGrp="1"/>
          </p:cNvGraphicFramePr>
          <p:nvPr>
            <p:extLst>
              <p:ext uri="{D42A27DB-BD31-4B8C-83A1-F6EECF244321}">
                <p14:modId xmlns:p14="http://schemas.microsoft.com/office/powerpoint/2010/main" val="2008198297"/>
              </p:ext>
            </p:extLst>
          </p:nvPr>
        </p:nvGraphicFramePr>
        <p:xfrm>
          <a:off x="9323731" y="1961383"/>
          <a:ext cx="1625348" cy="2349731"/>
        </p:xfrm>
        <a:graphic>
          <a:graphicData uri="http://schemas.openxmlformats.org/drawingml/2006/table">
            <a:tbl>
              <a:tblPr>
                <a:tableStyleId>{793D81CF-94F2-401A-BA57-92F5A7B2D0C5}</a:tableStyleId>
              </a:tblPr>
              <a:tblGrid>
                <a:gridCol w="1625348">
                  <a:extLst>
                    <a:ext uri="{9D8B030D-6E8A-4147-A177-3AD203B41FA5}">
                      <a16:colId xmlns:a16="http://schemas.microsoft.com/office/drawing/2014/main" val="711308857"/>
                    </a:ext>
                  </a:extLst>
                </a:gridCol>
              </a:tblGrid>
              <a:tr h="69496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400" b="1" u="none" strike="noStrike" dirty="0">
                          <a:solidFill>
                            <a:srgbClr val="FFFFFF"/>
                          </a:solidFill>
                          <a:effectLst/>
                        </a:rPr>
                        <a:t>HSA DATABRICKS</a:t>
                      </a:r>
                      <a:endParaRPr lang="pt-BR" sz="1400" b="1" i="0" u="none" strike="noStrike" dirty="0">
                        <a:solidFill>
                          <a:srgbClr val="FFFFFF"/>
                        </a:solidFill>
                        <a:effectLst/>
                        <a:latin typeface="Bahnschrift" panose="020B0502040204020203"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50000"/>
                      </a:schemeClr>
                    </a:solidFill>
                  </a:tcPr>
                </a:tc>
                <a:extLst>
                  <a:ext uri="{0D108BD9-81ED-4DB2-BD59-A6C34878D82A}">
                    <a16:rowId xmlns:a16="http://schemas.microsoft.com/office/drawing/2014/main" val="1645619474"/>
                  </a:ext>
                </a:extLst>
              </a:tr>
              <a:tr h="55556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none" strike="noStrike" kern="1200" dirty="0">
                          <a:solidFill>
                            <a:schemeClr val="accent4">
                              <a:lumMod val="75000"/>
                            </a:schemeClr>
                          </a:solidFill>
                          <a:effectLst/>
                          <a:latin typeface="+mn-lt"/>
                          <a:ea typeface="+mn-ea"/>
                          <a:cs typeface="+mn-cs"/>
                        </a:rPr>
                        <a:t>R$ 36.200,00</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2905993485"/>
                  </a:ext>
                </a:extLst>
              </a:tr>
              <a:tr h="549602">
                <a:tc>
                  <a:txBody>
                    <a:bodyPr/>
                    <a:lstStyle/>
                    <a:p>
                      <a:pPr algn="ctr" rtl="0" fontAlgn="ctr"/>
                      <a:r>
                        <a:rPr lang="pt-BR" sz="1200" b="1" u="none" strike="noStrike" kern="1200" dirty="0">
                          <a:solidFill>
                            <a:schemeClr val="accent4">
                              <a:lumMod val="75000"/>
                            </a:schemeClr>
                          </a:solidFill>
                          <a:effectLst/>
                          <a:latin typeface="+mn-lt"/>
                          <a:ea typeface="+mn-ea"/>
                          <a:cs typeface="+mn-cs"/>
                        </a:rPr>
                        <a:t>R$ 79.599,00</a:t>
                      </a: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3885694330"/>
                  </a:ext>
                </a:extLst>
              </a:tr>
              <a:tr h="5496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1" u="sng" strike="noStrike" dirty="0">
                          <a:solidFill>
                            <a:schemeClr val="accent4">
                              <a:lumMod val="75000"/>
                            </a:schemeClr>
                          </a:solidFill>
                          <a:effectLst/>
                        </a:rPr>
                        <a:t>R$ 115.799,00</a:t>
                      </a:r>
                      <a:endParaRPr lang="pt-BR" sz="1200" b="1" i="0" u="sng" strike="noStrike" dirty="0">
                        <a:solidFill>
                          <a:schemeClr val="accent4">
                            <a:lumMod val="75000"/>
                          </a:schemeClr>
                        </a:solidFill>
                        <a:effectLst/>
                        <a:latin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1674352749"/>
                  </a:ext>
                </a:extLst>
              </a:tr>
            </a:tbl>
          </a:graphicData>
        </a:graphic>
      </p:graphicFrame>
      <p:sp>
        <p:nvSpPr>
          <p:cNvPr id="16" name="txtPage">
            <a:extLst>
              <a:ext uri="{FF2B5EF4-FFF2-40B4-BE49-F238E27FC236}">
                <a16:creationId xmlns:a16="http://schemas.microsoft.com/office/drawing/2014/main" id="{B6CD6B0B-D9F0-CB19-C878-DA445411C078}"/>
              </a:ext>
            </a:extLst>
          </p:cNvPr>
          <p:cNvSpPr txBox="1"/>
          <p:nvPr/>
        </p:nvSpPr>
        <p:spPr>
          <a:xfrm>
            <a:off x="11430000" y="387350"/>
            <a:ext cx="762000" cy="215444"/>
          </a:xfrm>
          <a:prstGeom prst="rect">
            <a:avLst/>
          </a:prstGeom>
          <a:noFill/>
        </p:spPr>
        <p:txBody>
          <a:bodyPr vert="horz" rtlCol="0">
            <a:spAutoFit/>
          </a:bodyPr>
          <a:lstStyle/>
          <a:p>
            <a:pPr algn="r"/>
            <a:r>
              <a:rPr lang="pt-BR" sz="800" dirty="0">
                <a:solidFill>
                  <a:srgbClr val="1F497F"/>
                </a:solidFill>
              </a:rPr>
              <a:t>Page: 2 / 4</a:t>
            </a:r>
          </a:p>
        </p:txBody>
      </p:sp>
      <p:cxnSp>
        <p:nvCxnSpPr>
          <p:cNvPr id="17" name="Conector reto 16">
            <a:extLst>
              <a:ext uri="{FF2B5EF4-FFF2-40B4-BE49-F238E27FC236}">
                <a16:creationId xmlns:a16="http://schemas.microsoft.com/office/drawing/2014/main" id="{15D5077A-C3A4-1831-D70A-D4111E221463}"/>
              </a:ext>
            </a:extLst>
          </p:cNvPr>
          <p:cNvCxnSpPr>
            <a:cxnSpLocks/>
          </p:cNvCxnSpPr>
          <p:nvPr/>
        </p:nvCxnSpPr>
        <p:spPr>
          <a:xfrm>
            <a:off x="8679543" y="1160821"/>
            <a:ext cx="0" cy="503677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1567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tângulo 33">
            <a:extLst>
              <a:ext uri="{FF2B5EF4-FFF2-40B4-BE49-F238E27FC236}">
                <a16:creationId xmlns:a16="http://schemas.microsoft.com/office/drawing/2014/main" id="{FBD4EAFD-656A-8600-53B6-7DBB6ADB2AAB}"/>
              </a:ext>
            </a:extLst>
          </p:cNvPr>
          <p:cNvSpPr/>
          <p:nvPr/>
        </p:nvSpPr>
        <p:spPr>
          <a:xfrm>
            <a:off x="11207183" y="1498085"/>
            <a:ext cx="936000" cy="4002657"/>
          </a:xfrm>
          <a:prstGeom prst="rect">
            <a:avLst/>
          </a:prstGeom>
          <a:solidFill>
            <a:srgbClr val="F3E7FD">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2" name="Retângulo 11">
            <a:extLst>
              <a:ext uri="{FF2B5EF4-FFF2-40B4-BE49-F238E27FC236}">
                <a16:creationId xmlns:a16="http://schemas.microsoft.com/office/drawing/2014/main" id="{6C522469-D2F6-615D-EC7F-F77CE49FB8B2}"/>
              </a:ext>
            </a:extLst>
          </p:cNvPr>
          <p:cNvSpPr/>
          <p:nvPr/>
        </p:nvSpPr>
        <p:spPr>
          <a:xfrm>
            <a:off x="4009955" y="1512886"/>
            <a:ext cx="1602000" cy="400265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3" name="Retângulo 12">
            <a:extLst>
              <a:ext uri="{FF2B5EF4-FFF2-40B4-BE49-F238E27FC236}">
                <a16:creationId xmlns:a16="http://schemas.microsoft.com/office/drawing/2014/main" id="{236B0889-1B4D-F24D-4A3C-290E55714A03}"/>
              </a:ext>
            </a:extLst>
          </p:cNvPr>
          <p:cNvSpPr/>
          <p:nvPr/>
        </p:nvSpPr>
        <p:spPr>
          <a:xfrm>
            <a:off x="5838904" y="1498087"/>
            <a:ext cx="1602000" cy="400265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4" name="Retângulo 13">
            <a:extLst>
              <a:ext uri="{FF2B5EF4-FFF2-40B4-BE49-F238E27FC236}">
                <a16:creationId xmlns:a16="http://schemas.microsoft.com/office/drawing/2014/main" id="{6F2A4E8D-8C65-5239-0612-B15E92349314}"/>
              </a:ext>
            </a:extLst>
          </p:cNvPr>
          <p:cNvSpPr/>
          <p:nvPr/>
        </p:nvSpPr>
        <p:spPr>
          <a:xfrm>
            <a:off x="7667704" y="1498086"/>
            <a:ext cx="1602000" cy="400265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5" name="Retângulo 14">
            <a:extLst>
              <a:ext uri="{FF2B5EF4-FFF2-40B4-BE49-F238E27FC236}">
                <a16:creationId xmlns:a16="http://schemas.microsoft.com/office/drawing/2014/main" id="{B06C3A75-51C6-E9AD-C0AA-B02D67A28848}"/>
              </a:ext>
            </a:extLst>
          </p:cNvPr>
          <p:cNvSpPr/>
          <p:nvPr/>
        </p:nvSpPr>
        <p:spPr>
          <a:xfrm>
            <a:off x="9496504" y="1512886"/>
            <a:ext cx="1602000" cy="40026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1" name="Retângulo 10">
            <a:extLst>
              <a:ext uri="{FF2B5EF4-FFF2-40B4-BE49-F238E27FC236}">
                <a16:creationId xmlns:a16="http://schemas.microsoft.com/office/drawing/2014/main" id="{166F0CFA-FB4F-E150-E5FF-C8136E016C2B}"/>
              </a:ext>
            </a:extLst>
          </p:cNvPr>
          <p:cNvSpPr/>
          <p:nvPr/>
        </p:nvSpPr>
        <p:spPr>
          <a:xfrm>
            <a:off x="2050054" y="1498088"/>
            <a:ext cx="1602000" cy="400265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0" name="Retângulo 9">
            <a:extLst>
              <a:ext uri="{FF2B5EF4-FFF2-40B4-BE49-F238E27FC236}">
                <a16:creationId xmlns:a16="http://schemas.microsoft.com/office/drawing/2014/main" id="{3952A5BE-D5C7-1E1C-8D54-3E21D2042267}"/>
              </a:ext>
            </a:extLst>
          </p:cNvPr>
          <p:cNvSpPr/>
          <p:nvPr/>
        </p:nvSpPr>
        <p:spPr>
          <a:xfrm>
            <a:off x="204000" y="1679243"/>
            <a:ext cx="11951597" cy="38363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4" name="Retângulo 3">
            <a:extLst>
              <a:ext uri="{FF2B5EF4-FFF2-40B4-BE49-F238E27FC236}">
                <a16:creationId xmlns:a16="http://schemas.microsoft.com/office/drawing/2014/main" id="{45A82A05-A999-F077-EFCB-374063C168E6}"/>
              </a:ext>
            </a:extLst>
          </p:cNvPr>
          <p:cNvSpPr/>
          <p:nvPr/>
        </p:nvSpPr>
        <p:spPr>
          <a:xfrm>
            <a:off x="254801" y="1371541"/>
            <a:ext cx="1602297" cy="2936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DEZ</a:t>
            </a:r>
          </a:p>
        </p:txBody>
      </p:sp>
      <p:sp>
        <p:nvSpPr>
          <p:cNvPr id="5" name="Retângulo 4">
            <a:extLst>
              <a:ext uri="{FF2B5EF4-FFF2-40B4-BE49-F238E27FC236}">
                <a16:creationId xmlns:a16="http://schemas.microsoft.com/office/drawing/2014/main" id="{7ECF9AF8-158D-C02A-E4F1-0B6CA2C72E3F}"/>
              </a:ext>
            </a:extLst>
          </p:cNvPr>
          <p:cNvSpPr/>
          <p:nvPr/>
        </p:nvSpPr>
        <p:spPr>
          <a:xfrm>
            <a:off x="2050054" y="1371541"/>
            <a:ext cx="1602297" cy="29361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JAN</a:t>
            </a:r>
          </a:p>
        </p:txBody>
      </p:sp>
      <p:sp>
        <p:nvSpPr>
          <p:cNvPr id="6" name="Retângulo 5">
            <a:extLst>
              <a:ext uri="{FF2B5EF4-FFF2-40B4-BE49-F238E27FC236}">
                <a16:creationId xmlns:a16="http://schemas.microsoft.com/office/drawing/2014/main" id="{74F309F8-3686-3D1B-C1CC-699B584A3B1F}"/>
              </a:ext>
            </a:extLst>
          </p:cNvPr>
          <p:cNvSpPr/>
          <p:nvPr/>
        </p:nvSpPr>
        <p:spPr>
          <a:xfrm>
            <a:off x="4009807" y="1371541"/>
            <a:ext cx="1602297" cy="29361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FEV</a:t>
            </a:r>
          </a:p>
        </p:txBody>
      </p:sp>
      <p:sp>
        <p:nvSpPr>
          <p:cNvPr id="7" name="Retângulo 6">
            <a:extLst>
              <a:ext uri="{FF2B5EF4-FFF2-40B4-BE49-F238E27FC236}">
                <a16:creationId xmlns:a16="http://schemas.microsoft.com/office/drawing/2014/main" id="{30885870-0CE4-8F5F-F73D-86732632D948}"/>
              </a:ext>
            </a:extLst>
          </p:cNvPr>
          <p:cNvSpPr/>
          <p:nvPr/>
        </p:nvSpPr>
        <p:spPr>
          <a:xfrm>
            <a:off x="5838607" y="1366080"/>
            <a:ext cx="1602297" cy="2936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MAR</a:t>
            </a:r>
          </a:p>
        </p:txBody>
      </p:sp>
      <p:sp>
        <p:nvSpPr>
          <p:cNvPr id="8" name="Retângulo 7">
            <a:extLst>
              <a:ext uri="{FF2B5EF4-FFF2-40B4-BE49-F238E27FC236}">
                <a16:creationId xmlns:a16="http://schemas.microsoft.com/office/drawing/2014/main" id="{AA7F1AD5-7615-4082-4FDF-3C08453F6E2F}"/>
              </a:ext>
            </a:extLst>
          </p:cNvPr>
          <p:cNvSpPr/>
          <p:nvPr/>
        </p:nvSpPr>
        <p:spPr>
          <a:xfrm>
            <a:off x="7667407" y="1366080"/>
            <a:ext cx="1602297" cy="29361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ABR</a:t>
            </a:r>
          </a:p>
        </p:txBody>
      </p:sp>
      <p:sp>
        <p:nvSpPr>
          <p:cNvPr id="9" name="Retângulo 8">
            <a:extLst>
              <a:ext uri="{FF2B5EF4-FFF2-40B4-BE49-F238E27FC236}">
                <a16:creationId xmlns:a16="http://schemas.microsoft.com/office/drawing/2014/main" id="{7BF2DFF6-3E13-76B2-B925-61B273D0DE66}"/>
              </a:ext>
            </a:extLst>
          </p:cNvPr>
          <p:cNvSpPr/>
          <p:nvPr/>
        </p:nvSpPr>
        <p:spPr>
          <a:xfrm>
            <a:off x="9496207" y="1366079"/>
            <a:ext cx="1602297" cy="29361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MAI</a:t>
            </a:r>
          </a:p>
        </p:txBody>
      </p:sp>
      <p:cxnSp>
        <p:nvCxnSpPr>
          <p:cNvPr id="17" name="Conector reto 16">
            <a:extLst>
              <a:ext uri="{FF2B5EF4-FFF2-40B4-BE49-F238E27FC236}">
                <a16:creationId xmlns:a16="http://schemas.microsoft.com/office/drawing/2014/main" id="{9AA83CFB-5076-4C0D-AB66-F0687F75F91D}"/>
              </a:ext>
            </a:extLst>
          </p:cNvPr>
          <p:cNvCxnSpPr>
            <a:cxnSpLocks/>
          </p:cNvCxnSpPr>
          <p:nvPr/>
        </p:nvCxnSpPr>
        <p:spPr>
          <a:xfrm>
            <a:off x="1931500" y="1366079"/>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E6FE342B-5DAA-6D94-2EFB-1ADA585D55E4}"/>
              </a:ext>
            </a:extLst>
          </p:cNvPr>
          <p:cNvCxnSpPr>
            <a:cxnSpLocks/>
          </p:cNvCxnSpPr>
          <p:nvPr/>
        </p:nvCxnSpPr>
        <p:spPr>
          <a:xfrm>
            <a:off x="3799373" y="1366079"/>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C672B4C5-6E0B-FD14-8B54-A4D91665A358}"/>
              </a:ext>
            </a:extLst>
          </p:cNvPr>
          <p:cNvCxnSpPr>
            <a:cxnSpLocks/>
          </p:cNvCxnSpPr>
          <p:nvPr/>
        </p:nvCxnSpPr>
        <p:spPr>
          <a:xfrm>
            <a:off x="5741647" y="1351990"/>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E70DA172-C3D2-C630-58CE-EF1FE78C5E0D}"/>
              </a:ext>
            </a:extLst>
          </p:cNvPr>
          <p:cNvCxnSpPr>
            <a:cxnSpLocks/>
          </p:cNvCxnSpPr>
          <p:nvPr/>
        </p:nvCxnSpPr>
        <p:spPr>
          <a:xfrm>
            <a:off x="7559534" y="1351989"/>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5AB29732-94D0-221D-C4F8-18647FD60814}"/>
              </a:ext>
            </a:extLst>
          </p:cNvPr>
          <p:cNvCxnSpPr>
            <a:cxnSpLocks/>
          </p:cNvCxnSpPr>
          <p:nvPr/>
        </p:nvCxnSpPr>
        <p:spPr>
          <a:xfrm>
            <a:off x="9371528" y="1351989"/>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Seta: Pentágono 22">
            <a:extLst>
              <a:ext uri="{FF2B5EF4-FFF2-40B4-BE49-F238E27FC236}">
                <a16:creationId xmlns:a16="http://schemas.microsoft.com/office/drawing/2014/main" id="{22400D36-771F-DA6E-9B96-D9414FCB10CB}"/>
              </a:ext>
            </a:extLst>
          </p:cNvPr>
          <p:cNvSpPr/>
          <p:nvPr/>
        </p:nvSpPr>
        <p:spPr>
          <a:xfrm>
            <a:off x="309607" y="1906696"/>
            <a:ext cx="1685565" cy="462660"/>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Definições Arquitetura HSA</a:t>
            </a:r>
          </a:p>
          <a:p>
            <a:r>
              <a:rPr lang="pt-BR" sz="800" dirty="0">
                <a:solidFill>
                  <a:schemeClr val="tx1"/>
                </a:solidFill>
              </a:rPr>
              <a:t>      - 14 a 18: </a:t>
            </a:r>
            <a:r>
              <a:rPr lang="pt-BR" sz="800" dirty="0" err="1">
                <a:solidFill>
                  <a:schemeClr val="tx1"/>
                </a:solidFill>
              </a:rPr>
              <a:t>datamesh</a:t>
            </a:r>
            <a:r>
              <a:rPr lang="pt-BR" sz="800" dirty="0">
                <a:solidFill>
                  <a:schemeClr val="tx1"/>
                </a:solidFill>
              </a:rPr>
              <a:t>;</a:t>
            </a:r>
          </a:p>
          <a:p>
            <a:r>
              <a:rPr lang="pt-BR" sz="800" dirty="0">
                <a:solidFill>
                  <a:schemeClr val="tx1"/>
                </a:solidFill>
              </a:rPr>
              <a:t>      - 21 a 25: </a:t>
            </a:r>
            <a:r>
              <a:rPr lang="pt-BR" sz="800" dirty="0" err="1">
                <a:solidFill>
                  <a:schemeClr val="tx1"/>
                </a:solidFill>
              </a:rPr>
              <a:t>datavis</a:t>
            </a:r>
            <a:r>
              <a:rPr lang="pt-BR" sz="800" dirty="0">
                <a:solidFill>
                  <a:schemeClr val="tx1"/>
                </a:solidFill>
              </a:rPr>
              <a:t>, </a:t>
            </a:r>
            <a:r>
              <a:rPr lang="pt-BR" sz="800" dirty="0" err="1">
                <a:solidFill>
                  <a:schemeClr val="tx1"/>
                </a:solidFill>
              </a:rPr>
              <a:t>catalog</a:t>
            </a:r>
            <a:r>
              <a:rPr lang="pt-BR" sz="800" dirty="0">
                <a:solidFill>
                  <a:schemeClr val="tx1"/>
                </a:solidFill>
              </a:rPr>
              <a:t> e </a:t>
            </a:r>
            <a:r>
              <a:rPr lang="pt-BR" sz="800" dirty="0" err="1">
                <a:solidFill>
                  <a:schemeClr val="tx1"/>
                </a:solidFill>
              </a:rPr>
              <a:t>lake</a:t>
            </a:r>
            <a:r>
              <a:rPr lang="pt-BR" sz="800" dirty="0">
                <a:solidFill>
                  <a:schemeClr val="tx1"/>
                </a:solidFill>
              </a:rPr>
              <a:t>;</a:t>
            </a:r>
          </a:p>
        </p:txBody>
      </p:sp>
      <p:sp>
        <p:nvSpPr>
          <p:cNvPr id="24" name="Seta: Pentágono 23">
            <a:extLst>
              <a:ext uri="{FF2B5EF4-FFF2-40B4-BE49-F238E27FC236}">
                <a16:creationId xmlns:a16="http://schemas.microsoft.com/office/drawing/2014/main" id="{6299138F-EB47-DC59-28E7-8B4360AC1D5A}"/>
              </a:ext>
            </a:extLst>
          </p:cNvPr>
          <p:cNvSpPr/>
          <p:nvPr/>
        </p:nvSpPr>
        <p:spPr>
          <a:xfrm>
            <a:off x="2047107" y="1906696"/>
            <a:ext cx="2325668" cy="462660"/>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Confirmar solução HDA e esforço migração</a:t>
            </a:r>
          </a:p>
          <a:p>
            <a:r>
              <a:rPr lang="pt-BR" sz="800" dirty="0">
                <a:solidFill>
                  <a:schemeClr val="tx1"/>
                </a:solidFill>
              </a:rPr>
              <a:t>      - Reuniões arquitetura HSA;</a:t>
            </a:r>
          </a:p>
          <a:p>
            <a:r>
              <a:rPr lang="pt-BR" sz="800" dirty="0">
                <a:solidFill>
                  <a:schemeClr val="tx1"/>
                </a:solidFill>
              </a:rPr>
              <a:t>      - Criação de nova proposta;</a:t>
            </a:r>
          </a:p>
        </p:txBody>
      </p:sp>
      <p:sp>
        <p:nvSpPr>
          <p:cNvPr id="25" name="Seta: Pentágono 24">
            <a:extLst>
              <a:ext uri="{FF2B5EF4-FFF2-40B4-BE49-F238E27FC236}">
                <a16:creationId xmlns:a16="http://schemas.microsoft.com/office/drawing/2014/main" id="{22736456-3737-BEED-6E73-54DF32583D64}"/>
              </a:ext>
            </a:extLst>
          </p:cNvPr>
          <p:cNvSpPr/>
          <p:nvPr/>
        </p:nvSpPr>
        <p:spPr>
          <a:xfrm>
            <a:off x="3699348" y="3182323"/>
            <a:ext cx="1162582" cy="465116"/>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Aprovação</a:t>
            </a:r>
          </a:p>
          <a:p>
            <a:r>
              <a:rPr lang="pt-BR" sz="800" dirty="0">
                <a:solidFill>
                  <a:schemeClr val="tx1"/>
                </a:solidFill>
              </a:rPr>
              <a:t>      - HSDM;</a:t>
            </a:r>
          </a:p>
          <a:p>
            <a:r>
              <a:rPr lang="pt-BR" sz="800" dirty="0">
                <a:solidFill>
                  <a:schemeClr val="tx1"/>
                </a:solidFill>
              </a:rPr>
              <a:t>      - S.A.;</a:t>
            </a:r>
          </a:p>
        </p:txBody>
      </p:sp>
      <p:sp>
        <p:nvSpPr>
          <p:cNvPr id="27" name="Seta: Pentágono 26">
            <a:extLst>
              <a:ext uri="{FF2B5EF4-FFF2-40B4-BE49-F238E27FC236}">
                <a16:creationId xmlns:a16="http://schemas.microsoft.com/office/drawing/2014/main" id="{99CFE069-2BE9-666D-40EA-129DF7439E7D}"/>
              </a:ext>
            </a:extLst>
          </p:cNvPr>
          <p:cNvSpPr/>
          <p:nvPr/>
        </p:nvSpPr>
        <p:spPr>
          <a:xfrm>
            <a:off x="2840518" y="2535259"/>
            <a:ext cx="1794295" cy="531671"/>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Proposta Comercial</a:t>
            </a:r>
          </a:p>
          <a:p>
            <a:r>
              <a:rPr lang="pt-BR" sz="800" dirty="0">
                <a:solidFill>
                  <a:schemeClr val="tx1"/>
                </a:solidFill>
              </a:rPr>
              <a:t>      - Obter nova calculadora;</a:t>
            </a:r>
          </a:p>
          <a:p>
            <a:r>
              <a:rPr lang="pt-BR" sz="800" dirty="0">
                <a:solidFill>
                  <a:schemeClr val="tx1"/>
                </a:solidFill>
              </a:rPr>
              <a:t>      - Fazer orçamentos </a:t>
            </a:r>
            <a:r>
              <a:rPr lang="pt-BR" sz="800" dirty="0" err="1">
                <a:solidFill>
                  <a:schemeClr val="tx1"/>
                </a:solidFill>
              </a:rPr>
              <a:t>Keyrus</a:t>
            </a:r>
            <a:r>
              <a:rPr lang="pt-BR" sz="800" dirty="0">
                <a:solidFill>
                  <a:schemeClr val="tx1"/>
                </a:solidFill>
              </a:rPr>
              <a:t>, IP Sense, Outros;</a:t>
            </a:r>
          </a:p>
        </p:txBody>
      </p:sp>
      <p:sp>
        <p:nvSpPr>
          <p:cNvPr id="28" name="Seta: Pentágono 27">
            <a:extLst>
              <a:ext uri="{FF2B5EF4-FFF2-40B4-BE49-F238E27FC236}">
                <a16:creationId xmlns:a16="http://schemas.microsoft.com/office/drawing/2014/main" id="{F4B97BE6-AC0D-3055-F627-7654D6CB823F}"/>
              </a:ext>
            </a:extLst>
          </p:cNvPr>
          <p:cNvSpPr/>
          <p:nvPr/>
        </p:nvSpPr>
        <p:spPr>
          <a:xfrm>
            <a:off x="4636959" y="3788784"/>
            <a:ext cx="3152511" cy="457203"/>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Liberação do Desenvolvimento</a:t>
            </a:r>
          </a:p>
          <a:p>
            <a:r>
              <a:rPr lang="pt-BR" sz="800" dirty="0">
                <a:solidFill>
                  <a:schemeClr val="tx1"/>
                </a:solidFill>
              </a:rPr>
              <a:t>      - Criação Estrutura </a:t>
            </a:r>
            <a:r>
              <a:rPr lang="pt-BR" sz="800" dirty="0" err="1">
                <a:solidFill>
                  <a:schemeClr val="tx1"/>
                </a:solidFill>
              </a:rPr>
              <a:t>Databricks</a:t>
            </a:r>
            <a:r>
              <a:rPr lang="pt-BR" sz="800" dirty="0">
                <a:solidFill>
                  <a:schemeClr val="tx1"/>
                </a:solidFill>
              </a:rPr>
              <a:t> HDA;</a:t>
            </a:r>
          </a:p>
          <a:p>
            <a:r>
              <a:rPr lang="pt-BR" sz="800" dirty="0">
                <a:solidFill>
                  <a:schemeClr val="tx1"/>
                </a:solidFill>
              </a:rPr>
              <a:t>      - Configurações DTI HDA e HSA.;</a:t>
            </a:r>
          </a:p>
        </p:txBody>
      </p:sp>
      <p:sp>
        <p:nvSpPr>
          <p:cNvPr id="29" name="Seta: Pentágono 28">
            <a:extLst>
              <a:ext uri="{FF2B5EF4-FFF2-40B4-BE49-F238E27FC236}">
                <a16:creationId xmlns:a16="http://schemas.microsoft.com/office/drawing/2014/main" id="{C86099C6-CE51-84C4-F5F7-B7EBBF33AF95}"/>
              </a:ext>
            </a:extLst>
          </p:cNvPr>
          <p:cNvSpPr/>
          <p:nvPr/>
        </p:nvSpPr>
        <p:spPr>
          <a:xfrm>
            <a:off x="7789470" y="4317225"/>
            <a:ext cx="4421009" cy="545166"/>
          </a:xfrm>
          <a:prstGeom prst="homePlate">
            <a:avLst/>
          </a:prstGeom>
          <a:solidFill>
            <a:schemeClr val="accent5">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Migração Soluções HDA</a:t>
            </a:r>
          </a:p>
          <a:p>
            <a:r>
              <a:rPr lang="pt-BR" sz="800" dirty="0">
                <a:solidFill>
                  <a:schemeClr val="tx1"/>
                </a:solidFill>
              </a:rPr>
              <a:t>      - Criação de DW no </a:t>
            </a:r>
            <a:r>
              <a:rPr lang="pt-BR" sz="800" dirty="0" err="1">
                <a:solidFill>
                  <a:schemeClr val="tx1"/>
                </a:solidFill>
              </a:rPr>
              <a:t>databricks</a:t>
            </a:r>
            <a:r>
              <a:rPr lang="pt-BR" sz="800" dirty="0">
                <a:solidFill>
                  <a:schemeClr val="tx1"/>
                </a:solidFill>
              </a:rPr>
              <a:t>;</a:t>
            </a:r>
            <a:endParaRPr lang="pt-BR" sz="800" b="1" dirty="0">
              <a:solidFill>
                <a:schemeClr val="tx1"/>
              </a:solidFill>
            </a:endParaRPr>
          </a:p>
          <a:p>
            <a:r>
              <a:rPr lang="pt-BR" sz="800" dirty="0">
                <a:solidFill>
                  <a:schemeClr val="tx1"/>
                </a:solidFill>
              </a:rPr>
              <a:t>      - Desenvolvimento dos Jobs de Ingestão </a:t>
            </a:r>
            <a:r>
              <a:rPr lang="pt-BR" sz="800" dirty="0" err="1">
                <a:solidFill>
                  <a:schemeClr val="tx1"/>
                </a:solidFill>
              </a:rPr>
              <a:t>Databricks</a:t>
            </a:r>
            <a:r>
              <a:rPr lang="pt-BR" sz="800" dirty="0">
                <a:solidFill>
                  <a:schemeClr val="tx1"/>
                </a:solidFill>
              </a:rPr>
              <a:t>;</a:t>
            </a:r>
          </a:p>
          <a:p>
            <a:r>
              <a:rPr lang="pt-BR" sz="800" dirty="0">
                <a:solidFill>
                  <a:schemeClr val="tx1"/>
                </a:solidFill>
              </a:rPr>
              <a:t>      - Ajustes dashboards do </a:t>
            </a:r>
            <a:r>
              <a:rPr lang="pt-BR" sz="800" dirty="0" err="1">
                <a:solidFill>
                  <a:schemeClr val="tx1"/>
                </a:solidFill>
              </a:rPr>
              <a:t>powerbi</a:t>
            </a:r>
            <a:r>
              <a:rPr lang="pt-BR" sz="800" dirty="0">
                <a:solidFill>
                  <a:schemeClr val="tx1"/>
                </a:solidFill>
              </a:rPr>
              <a:t> p/ data model </a:t>
            </a:r>
            <a:r>
              <a:rPr lang="pt-BR" sz="800" dirty="0" err="1">
                <a:solidFill>
                  <a:schemeClr val="tx1"/>
                </a:solidFill>
              </a:rPr>
              <a:t>Databricks</a:t>
            </a:r>
            <a:r>
              <a:rPr lang="pt-BR" sz="800" dirty="0">
                <a:solidFill>
                  <a:schemeClr val="tx1"/>
                </a:solidFill>
              </a:rPr>
              <a:t>;</a:t>
            </a:r>
          </a:p>
        </p:txBody>
      </p:sp>
      <p:sp>
        <p:nvSpPr>
          <p:cNvPr id="30" name="Retângulo 29">
            <a:extLst>
              <a:ext uri="{FF2B5EF4-FFF2-40B4-BE49-F238E27FC236}">
                <a16:creationId xmlns:a16="http://schemas.microsoft.com/office/drawing/2014/main" id="{172F0F23-22EB-ACB0-48F9-5A6B0DF2701D}"/>
              </a:ext>
            </a:extLst>
          </p:cNvPr>
          <p:cNvSpPr/>
          <p:nvPr/>
        </p:nvSpPr>
        <p:spPr>
          <a:xfrm>
            <a:off x="11194198" y="1366079"/>
            <a:ext cx="936000" cy="29361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JUN ~ SET</a:t>
            </a:r>
          </a:p>
        </p:txBody>
      </p:sp>
      <p:sp>
        <p:nvSpPr>
          <p:cNvPr id="32" name="Estrela: 5 Pontas 31">
            <a:extLst>
              <a:ext uri="{FF2B5EF4-FFF2-40B4-BE49-F238E27FC236}">
                <a16:creationId xmlns:a16="http://schemas.microsoft.com/office/drawing/2014/main" id="{08A7A4BB-6818-5BBC-8F12-D28A3D94B7D4}"/>
              </a:ext>
            </a:extLst>
          </p:cNvPr>
          <p:cNvSpPr/>
          <p:nvPr/>
        </p:nvSpPr>
        <p:spPr>
          <a:xfrm>
            <a:off x="11518877" y="5020142"/>
            <a:ext cx="368300" cy="29361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C898855C-49C0-E088-B968-FE09D7B6CC53}"/>
              </a:ext>
            </a:extLst>
          </p:cNvPr>
          <p:cNvSpPr txBox="1"/>
          <p:nvPr/>
        </p:nvSpPr>
        <p:spPr>
          <a:xfrm>
            <a:off x="11466641" y="5313757"/>
            <a:ext cx="471604" cy="215444"/>
          </a:xfrm>
          <a:prstGeom prst="rect">
            <a:avLst/>
          </a:prstGeom>
          <a:noFill/>
        </p:spPr>
        <p:txBody>
          <a:bodyPr wrap="none" rtlCol="0">
            <a:spAutoFit/>
          </a:bodyPr>
          <a:lstStyle/>
          <a:p>
            <a:r>
              <a:rPr lang="pt-BR" sz="800" dirty="0"/>
              <a:t>Go live</a:t>
            </a:r>
          </a:p>
        </p:txBody>
      </p:sp>
      <p:cxnSp>
        <p:nvCxnSpPr>
          <p:cNvPr id="35" name="Conector reto 34">
            <a:extLst>
              <a:ext uri="{FF2B5EF4-FFF2-40B4-BE49-F238E27FC236}">
                <a16:creationId xmlns:a16="http://schemas.microsoft.com/office/drawing/2014/main" id="{82B9BD1A-3D17-D610-8AC3-98B9461443A0}"/>
              </a:ext>
            </a:extLst>
          </p:cNvPr>
          <p:cNvCxnSpPr>
            <a:cxnSpLocks/>
          </p:cNvCxnSpPr>
          <p:nvPr/>
        </p:nvCxnSpPr>
        <p:spPr>
          <a:xfrm>
            <a:off x="11147908" y="134488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6" name="Retângulo 35">
            <a:extLst>
              <a:ext uri="{FF2B5EF4-FFF2-40B4-BE49-F238E27FC236}">
                <a16:creationId xmlns:a16="http://schemas.microsoft.com/office/drawing/2014/main" id="{97E78235-B659-7541-3FDA-E53892A0E54E}"/>
              </a:ext>
            </a:extLst>
          </p:cNvPr>
          <p:cNvSpPr/>
          <p:nvPr/>
        </p:nvSpPr>
        <p:spPr>
          <a:xfrm>
            <a:off x="204000" y="987347"/>
            <a:ext cx="11988000" cy="293615"/>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b="1" dirty="0"/>
              <a:t>DATALAKE</a:t>
            </a:r>
          </a:p>
        </p:txBody>
      </p:sp>
      <p:sp>
        <p:nvSpPr>
          <p:cNvPr id="37" name="CaixaDeTexto 36">
            <a:extLst>
              <a:ext uri="{FF2B5EF4-FFF2-40B4-BE49-F238E27FC236}">
                <a16:creationId xmlns:a16="http://schemas.microsoft.com/office/drawing/2014/main" id="{5EF24479-13FF-FDE8-4AA5-443BB3FB38EA}"/>
              </a:ext>
            </a:extLst>
          </p:cNvPr>
          <p:cNvSpPr txBox="1"/>
          <p:nvPr/>
        </p:nvSpPr>
        <p:spPr>
          <a:xfrm>
            <a:off x="5502756" y="73063"/>
            <a:ext cx="112652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1A5AB9"/>
                </a:solidFill>
                <a:effectLst/>
                <a:uLnTx/>
                <a:uFillTx/>
                <a:latin typeface="Tenorite" panose="00000500000000000000" pitchFamily="2" charset="0"/>
                <a:ea typeface="+mn-ea"/>
                <a:cs typeface="+mn-cs"/>
              </a:rPr>
              <a:t>ROADMAP</a:t>
            </a:r>
          </a:p>
        </p:txBody>
      </p:sp>
      <p:pic>
        <p:nvPicPr>
          <p:cNvPr id="1026" name="Picture 2">
            <a:extLst>
              <a:ext uri="{FF2B5EF4-FFF2-40B4-BE49-F238E27FC236}">
                <a16:creationId xmlns:a16="http://schemas.microsoft.com/office/drawing/2014/main" id="{A1809A52-EB30-2DFA-6F9C-CF1DB5C86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400" y="267257"/>
            <a:ext cx="1371600" cy="720090"/>
          </a:xfrm>
          <a:prstGeom prst="rect">
            <a:avLst/>
          </a:prstGeom>
          <a:noFill/>
          <a:extLst>
            <a:ext uri="{909E8E84-426E-40DD-AFC4-6F175D3DCCD1}">
              <a14:hiddenFill xmlns:a14="http://schemas.microsoft.com/office/drawing/2010/main">
                <a:solidFill>
                  <a:srgbClr val="FFFFFF"/>
                </a:solidFill>
              </a14:hiddenFill>
            </a:ext>
          </a:extLst>
        </p:spPr>
      </p:pic>
      <p:sp>
        <p:nvSpPr>
          <p:cNvPr id="38" name="CaixaDeTexto 37">
            <a:extLst>
              <a:ext uri="{FF2B5EF4-FFF2-40B4-BE49-F238E27FC236}">
                <a16:creationId xmlns:a16="http://schemas.microsoft.com/office/drawing/2014/main" id="{02FF7A5C-BCA3-93E2-3A0D-152F1C740399}"/>
              </a:ext>
            </a:extLst>
          </p:cNvPr>
          <p:cNvSpPr txBox="1"/>
          <p:nvPr/>
        </p:nvSpPr>
        <p:spPr>
          <a:xfrm>
            <a:off x="11037670" y="53737"/>
            <a:ext cx="91352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effectLst/>
                <a:uLnTx/>
                <a:uFillTx/>
                <a:latin typeface="Tenorite" panose="00000500000000000000" pitchFamily="2" charset="0"/>
                <a:ea typeface="+mn-ea"/>
                <a:cs typeface="+mn-cs"/>
              </a:rPr>
              <a:t>Tecnologia</a:t>
            </a:r>
          </a:p>
        </p:txBody>
      </p:sp>
      <p:sp>
        <p:nvSpPr>
          <p:cNvPr id="39" name="CaixaDeTexto 38">
            <a:extLst>
              <a:ext uri="{FF2B5EF4-FFF2-40B4-BE49-F238E27FC236}">
                <a16:creationId xmlns:a16="http://schemas.microsoft.com/office/drawing/2014/main" id="{4B96798A-F02F-6548-CFD2-5BD0A20E36AE}"/>
              </a:ext>
            </a:extLst>
          </p:cNvPr>
          <p:cNvSpPr txBox="1"/>
          <p:nvPr/>
        </p:nvSpPr>
        <p:spPr>
          <a:xfrm>
            <a:off x="6462521" y="135072"/>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dirty="0">
                <a:ln>
                  <a:noFill/>
                </a:ln>
                <a:solidFill>
                  <a:srgbClr val="1A5AB9"/>
                </a:solidFill>
                <a:effectLst/>
                <a:uLnTx/>
                <a:uFillTx/>
                <a:latin typeface="Tenorite" panose="00000500000000000000" pitchFamily="2" charset="0"/>
                <a:ea typeface="+mn-ea"/>
                <a:cs typeface="+mn-cs"/>
              </a:rPr>
              <a:t>(Estimativa)</a:t>
            </a:r>
          </a:p>
        </p:txBody>
      </p:sp>
      <p:sp>
        <p:nvSpPr>
          <p:cNvPr id="3" name="CaixaDeTexto 2">
            <a:extLst>
              <a:ext uri="{FF2B5EF4-FFF2-40B4-BE49-F238E27FC236}">
                <a16:creationId xmlns:a16="http://schemas.microsoft.com/office/drawing/2014/main" id="{871E5DB0-8DE1-D129-55B9-2CC45790968B}"/>
              </a:ext>
            </a:extLst>
          </p:cNvPr>
          <p:cNvSpPr txBox="1"/>
          <p:nvPr/>
        </p:nvSpPr>
        <p:spPr>
          <a:xfrm>
            <a:off x="12545265" y="411617"/>
            <a:ext cx="6094602" cy="1169551"/>
          </a:xfrm>
          <a:prstGeom prst="rect">
            <a:avLst/>
          </a:prstGeom>
          <a:noFill/>
        </p:spPr>
        <p:txBody>
          <a:bodyPr wrap="square">
            <a:spAutoFit/>
          </a:bodyPr>
          <a:lstStyle/>
          <a:p>
            <a:pPr rtl="0"/>
            <a:r>
              <a:rPr lang="pt-BR" sz="1000" dirty="0">
                <a:effectLst/>
                <a:latin typeface="-apple-system"/>
              </a:rPr>
              <a:t>VPC </a:t>
            </a:r>
            <a:r>
              <a:rPr lang="pt-BR" sz="1000" dirty="0" err="1">
                <a:effectLst/>
                <a:latin typeface="-apple-system"/>
              </a:rPr>
              <a:t>peering</a:t>
            </a:r>
            <a:r>
              <a:rPr lang="pt-BR" sz="1000" dirty="0">
                <a:effectLst/>
                <a:latin typeface="-apple-system"/>
              </a:rPr>
              <a:t> será modificada, quando infra finalizar o Direct Connect que substituirá a VPN</a:t>
            </a:r>
          </a:p>
          <a:p>
            <a:pPr rtl="0"/>
            <a:r>
              <a:rPr lang="pt-BR" sz="1000" dirty="0">
                <a:effectLst/>
                <a:latin typeface="-apple-system"/>
              </a:rPr>
              <a:t> Solução de VPC </a:t>
            </a:r>
            <a:r>
              <a:rPr lang="pt-BR" sz="1000" dirty="0" err="1">
                <a:effectLst/>
                <a:latin typeface="-apple-system"/>
              </a:rPr>
              <a:t>Peering</a:t>
            </a:r>
            <a:r>
              <a:rPr lang="pt-BR" sz="1000" dirty="0">
                <a:effectLst/>
                <a:latin typeface="-apple-system"/>
              </a:rPr>
              <a:t> é baseada na solução de VPN</a:t>
            </a:r>
          </a:p>
          <a:p>
            <a:pPr rtl="0"/>
            <a:r>
              <a:rPr lang="pt-BR" sz="1000" dirty="0">
                <a:effectLst/>
                <a:latin typeface="-apple-system"/>
              </a:rPr>
              <a:t> posteriormente o VPC </a:t>
            </a:r>
            <a:r>
              <a:rPr lang="pt-BR" sz="1000" dirty="0" err="1">
                <a:effectLst/>
                <a:latin typeface="-apple-system"/>
              </a:rPr>
              <a:t>Peering</a:t>
            </a:r>
            <a:r>
              <a:rPr lang="pt-BR" sz="1000" dirty="0">
                <a:effectLst/>
                <a:latin typeface="-apple-system"/>
              </a:rPr>
              <a:t> será baseado em Connect Direct, além de Transit Gateway entre as </a:t>
            </a:r>
            <a:r>
              <a:rPr lang="pt-BR" sz="1000" dirty="0" err="1">
                <a:effectLst/>
                <a:latin typeface="-apple-system"/>
              </a:rPr>
              <a:t>VPCs</a:t>
            </a:r>
            <a:r>
              <a:rPr lang="pt-BR" sz="1000" dirty="0">
                <a:effectLst/>
                <a:latin typeface="-apple-system"/>
              </a:rPr>
              <a:t> da </a:t>
            </a:r>
            <a:r>
              <a:rPr lang="pt-BR" sz="1000" dirty="0" err="1">
                <a:effectLst/>
                <a:latin typeface="-apple-system"/>
              </a:rPr>
              <a:t>Amazon</a:t>
            </a:r>
            <a:endParaRPr lang="pt-BR" sz="1000" dirty="0">
              <a:effectLst/>
              <a:latin typeface="-apple-system"/>
            </a:endParaRPr>
          </a:p>
          <a:p>
            <a:pPr rtl="0"/>
            <a:r>
              <a:rPr lang="pt-BR" sz="1000" dirty="0">
                <a:effectLst/>
                <a:latin typeface="-apple-system"/>
              </a:rPr>
              <a:t> Os materiais com aprovação, previsão e necessidade de aprovar até 25/10</a:t>
            </a:r>
          </a:p>
          <a:p>
            <a:pPr rtl="0"/>
            <a:r>
              <a:rPr lang="pt-BR" sz="1000" dirty="0">
                <a:effectLst/>
                <a:latin typeface="-apple-system"/>
              </a:rPr>
              <a:t> ai com base nessas datas, tentaremos antecipar.</a:t>
            </a:r>
          </a:p>
          <a:p>
            <a:r>
              <a:rPr lang="pt-BR" sz="1000" dirty="0">
                <a:effectLst/>
                <a:latin typeface="-apple-system"/>
              </a:rPr>
              <a:t> </a:t>
            </a:r>
            <a:endParaRPr lang="pt-BR" sz="1000" dirty="0"/>
          </a:p>
        </p:txBody>
      </p:sp>
      <p:pic>
        <p:nvPicPr>
          <p:cNvPr id="18" name="Imagem 17">
            <a:extLst>
              <a:ext uri="{FF2B5EF4-FFF2-40B4-BE49-F238E27FC236}">
                <a16:creationId xmlns:a16="http://schemas.microsoft.com/office/drawing/2014/main" id="{B22A1198-0A0E-2E31-90A5-CE95A79E6F52}"/>
              </a:ext>
            </a:extLst>
          </p:cNvPr>
          <p:cNvPicPr>
            <a:picLocks noChangeAspect="1"/>
          </p:cNvPicPr>
          <p:nvPr/>
        </p:nvPicPr>
        <p:blipFill>
          <a:blip r:embed="rId3"/>
          <a:stretch>
            <a:fillRect/>
          </a:stretch>
        </p:blipFill>
        <p:spPr>
          <a:xfrm>
            <a:off x="12313574" y="1942884"/>
            <a:ext cx="7696200" cy="2314575"/>
          </a:xfrm>
          <a:prstGeom prst="rect">
            <a:avLst/>
          </a:prstGeom>
        </p:spPr>
      </p:pic>
      <p:sp>
        <p:nvSpPr>
          <p:cNvPr id="31" name="CaixaDeTexto 30">
            <a:extLst>
              <a:ext uri="{FF2B5EF4-FFF2-40B4-BE49-F238E27FC236}">
                <a16:creationId xmlns:a16="http://schemas.microsoft.com/office/drawing/2014/main" id="{94670E3E-3CDC-D8CA-DECF-69739DE02B5E}"/>
              </a:ext>
            </a:extLst>
          </p:cNvPr>
          <p:cNvSpPr txBox="1"/>
          <p:nvPr/>
        </p:nvSpPr>
        <p:spPr>
          <a:xfrm>
            <a:off x="12313574" y="5760963"/>
            <a:ext cx="10002852" cy="276999"/>
          </a:xfrm>
          <a:prstGeom prst="rect">
            <a:avLst/>
          </a:prstGeom>
          <a:noFill/>
        </p:spPr>
        <p:txBody>
          <a:bodyPr wrap="square">
            <a:spAutoFit/>
          </a:bodyPr>
          <a:lstStyle/>
          <a:p>
            <a:r>
              <a:rPr lang="pt-BR" sz="1200" dirty="0">
                <a:effectLst/>
                <a:latin typeface="Calibri" panose="020F0502020204030204" pitchFamily="34" charset="0"/>
                <a:ea typeface="Times New Roman" panose="02020603050405020304" pitchFamily="18" charset="0"/>
              </a:rPr>
              <a:t>Os dados são armazenados em seu estado bruto e  pode não ser tão eficiente para consultas imediatas.</a:t>
            </a:r>
            <a:endParaRPr lang="pt-BR" sz="1200" dirty="0">
              <a:effectLst/>
              <a:latin typeface="Calibri" panose="020F0502020204030204" pitchFamily="34" charset="0"/>
              <a:ea typeface="Yu Gothic" panose="020B0400000000000000" pitchFamily="34" charset="-128"/>
            </a:endParaRPr>
          </a:p>
        </p:txBody>
      </p:sp>
      <p:sp>
        <p:nvSpPr>
          <p:cNvPr id="40" name="Seta: para a Direita 39">
            <a:extLst>
              <a:ext uri="{FF2B5EF4-FFF2-40B4-BE49-F238E27FC236}">
                <a16:creationId xmlns:a16="http://schemas.microsoft.com/office/drawing/2014/main" id="{9ECF32EB-54B5-F417-B85C-C3EE7716D627}"/>
              </a:ext>
            </a:extLst>
          </p:cNvPr>
          <p:cNvSpPr/>
          <p:nvPr/>
        </p:nvSpPr>
        <p:spPr>
          <a:xfrm>
            <a:off x="7789471" y="7178767"/>
            <a:ext cx="444617" cy="1677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500" dirty="0"/>
              <a:t>PORÉM</a:t>
            </a:r>
          </a:p>
        </p:txBody>
      </p:sp>
      <p:sp>
        <p:nvSpPr>
          <p:cNvPr id="45" name="CaixaDeTexto 44">
            <a:extLst>
              <a:ext uri="{FF2B5EF4-FFF2-40B4-BE49-F238E27FC236}">
                <a16:creationId xmlns:a16="http://schemas.microsoft.com/office/drawing/2014/main" id="{A1FD3AF5-18FC-2AD2-5BCB-053893F64BE2}"/>
              </a:ext>
            </a:extLst>
          </p:cNvPr>
          <p:cNvSpPr txBox="1"/>
          <p:nvPr/>
        </p:nvSpPr>
        <p:spPr>
          <a:xfrm>
            <a:off x="12849224" y="6172359"/>
            <a:ext cx="3786299" cy="707886"/>
          </a:xfrm>
          <a:prstGeom prst="rect">
            <a:avLst/>
          </a:prstGeom>
          <a:noFill/>
        </p:spPr>
        <p:txBody>
          <a:bodyPr wrap="square">
            <a:spAutoFit/>
          </a:bodyPr>
          <a:lstStyle/>
          <a:p>
            <a:r>
              <a:rPr lang="pt-BR" sz="800" b="1" dirty="0"/>
              <a:t># Esforço para migração de </a:t>
            </a:r>
            <a:r>
              <a:rPr lang="pt-BR" sz="800" b="1" dirty="0" err="1"/>
              <a:t>DW’s</a:t>
            </a:r>
            <a:r>
              <a:rPr lang="pt-BR" sz="800" b="1" dirty="0"/>
              <a:t> </a:t>
            </a:r>
            <a:r>
              <a:rPr lang="pt-BR" sz="800" b="1" dirty="0" err="1"/>
              <a:t>Redshift</a:t>
            </a:r>
            <a:r>
              <a:rPr lang="pt-BR" sz="800" b="1" dirty="0"/>
              <a:t> para </a:t>
            </a:r>
            <a:r>
              <a:rPr lang="pt-BR" sz="800" b="1" dirty="0" err="1"/>
              <a:t>Databricks</a:t>
            </a:r>
            <a:r>
              <a:rPr lang="pt-BR" sz="800" b="1" dirty="0"/>
              <a:t>:</a:t>
            </a:r>
          </a:p>
          <a:p>
            <a:endParaRPr lang="pt-BR" sz="800" b="1" dirty="0"/>
          </a:p>
          <a:p>
            <a:r>
              <a:rPr lang="pt-BR" sz="800" dirty="0"/>
              <a:t>- Criação de Tabelas e Base de Dados no </a:t>
            </a:r>
            <a:r>
              <a:rPr lang="pt-BR" sz="800" dirty="0" err="1"/>
              <a:t>Databricks</a:t>
            </a:r>
            <a:r>
              <a:rPr lang="pt-BR" sz="800" dirty="0"/>
              <a:t>;</a:t>
            </a:r>
          </a:p>
          <a:p>
            <a:r>
              <a:rPr lang="pt-BR" sz="800" dirty="0"/>
              <a:t>- Criação de Jobs de Ingestão no </a:t>
            </a:r>
            <a:r>
              <a:rPr lang="pt-BR" sz="800" dirty="0" err="1"/>
              <a:t>Databricks</a:t>
            </a:r>
            <a:r>
              <a:rPr lang="pt-BR" sz="800" dirty="0"/>
              <a:t> (Eliminação de Jobs TALEND);</a:t>
            </a:r>
          </a:p>
          <a:p>
            <a:r>
              <a:rPr lang="pt-BR" sz="800" dirty="0"/>
              <a:t>- Apontar Dashboards do </a:t>
            </a:r>
            <a:r>
              <a:rPr lang="pt-BR" sz="800" dirty="0" err="1"/>
              <a:t>PowerBI</a:t>
            </a:r>
            <a:r>
              <a:rPr lang="pt-BR" sz="800" dirty="0"/>
              <a:t> para o ambiente do </a:t>
            </a:r>
            <a:r>
              <a:rPr lang="pt-BR" sz="800" dirty="0" err="1"/>
              <a:t>Databricks</a:t>
            </a:r>
            <a:r>
              <a:rPr lang="pt-BR" sz="800" dirty="0"/>
              <a:t>;	</a:t>
            </a:r>
          </a:p>
        </p:txBody>
      </p:sp>
      <p:sp>
        <p:nvSpPr>
          <p:cNvPr id="2" name="CaixaDeTexto 1">
            <a:extLst>
              <a:ext uri="{FF2B5EF4-FFF2-40B4-BE49-F238E27FC236}">
                <a16:creationId xmlns:a16="http://schemas.microsoft.com/office/drawing/2014/main" id="{CB40E27C-8ADF-20A8-EABE-B05B8FB3B8EB}"/>
              </a:ext>
            </a:extLst>
          </p:cNvPr>
          <p:cNvSpPr txBox="1"/>
          <p:nvPr/>
        </p:nvSpPr>
        <p:spPr>
          <a:xfrm>
            <a:off x="204000" y="5684544"/>
            <a:ext cx="7999145" cy="1077218"/>
          </a:xfrm>
          <a:prstGeom prst="rect">
            <a:avLst/>
          </a:prstGeom>
          <a:solidFill>
            <a:schemeClr val="bg1"/>
          </a:solidFill>
        </p:spPr>
        <p:txBody>
          <a:bodyPr wrap="square">
            <a:spAutoFit/>
          </a:bodyPr>
          <a:lstStyle/>
          <a:p>
            <a:r>
              <a:rPr lang="pt-BR" sz="800" b="1" dirty="0">
                <a:latin typeface="Calibri" panose="020F0502020204030204" pitchFamily="34" charset="0"/>
                <a:ea typeface="Times New Roman" panose="02020603050405020304" pitchFamily="18" charset="0"/>
              </a:rPr>
              <a:t># RISCOS DO PROJETO:</a:t>
            </a:r>
            <a:br>
              <a:rPr lang="pt-BR" sz="800" b="1" dirty="0">
                <a:latin typeface="Calibri" panose="020F0502020204030204" pitchFamily="34" charset="0"/>
                <a:ea typeface="Times New Roman" panose="02020603050405020304" pitchFamily="18" charset="0"/>
              </a:rPr>
            </a:br>
            <a:r>
              <a:rPr lang="pt-BR" sz="800" b="1" u="sng" dirty="0">
                <a:effectLst/>
                <a:latin typeface="Calibri" panose="020F0502020204030204" pitchFamily="34" charset="0"/>
                <a:ea typeface="Yu Gothic" panose="020B0400000000000000" pitchFamily="34" charset="-128"/>
              </a:rPr>
              <a:t>Definições</a:t>
            </a:r>
            <a:r>
              <a:rPr lang="pt-BR" sz="800" dirty="0">
                <a:effectLst/>
                <a:latin typeface="Calibri" panose="020F0502020204030204" pitchFamily="34" charset="0"/>
                <a:ea typeface="Yu Gothic" panose="020B0400000000000000" pitchFamily="34" charset="-128"/>
              </a:rPr>
              <a:t>: Ainda há definições em andamento sobre a estrutura para uso corporativo (time de arquitetura HSA);</a:t>
            </a:r>
          </a:p>
          <a:p>
            <a:endParaRPr lang="pt-BR" sz="800" b="1" dirty="0">
              <a:latin typeface="Calibri" panose="020F0502020204030204" pitchFamily="34" charset="0"/>
              <a:ea typeface="Times New Roman" panose="02020603050405020304" pitchFamily="18" charset="0"/>
            </a:endParaRPr>
          </a:p>
          <a:p>
            <a:r>
              <a:rPr lang="pt-BR" sz="800" b="1" dirty="0">
                <a:effectLst/>
                <a:latin typeface="Calibri" panose="020F0502020204030204" pitchFamily="34" charset="0"/>
                <a:ea typeface="Times New Roman" panose="02020603050405020304" pitchFamily="18" charset="0"/>
              </a:rPr>
              <a:t># RISCOS LAKEHOUSE:</a:t>
            </a:r>
            <a:endParaRPr lang="pt-BR" sz="800" dirty="0">
              <a:effectLst/>
              <a:latin typeface="Calibri" panose="020F0502020204030204" pitchFamily="34" charset="0"/>
              <a:ea typeface="Times New Roman" panose="02020603050405020304" pitchFamily="18" charset="0"/>
            </a:endParaRPr>
          </a:p>
          <a:p>
            <a:r>
              <a:rPr lang="pt-BR" sz="800" dirty="0">
                <a:effectLst/>
                <a:latin typeface="Calibri" panose="020F0502020204030204" pitchFamily="34" charset="0"/>
                <a:ea typeface="Times New Roman" panose="02020603050405020304" pitchFamily="18" charset="0"/>
              </a:rPr>
              <a:t>1. </a:t>
            </a:r>
            <a:r>
              <a:rPr lang="pt-BR" sz="800" b="1" u="sng" dirty="0">
                <a:effectLst/>
                <a:latin typeface="Calibri" panose="020F0502020204030204" pitchFamily="34" charset="0"/>
                <a:ea typeface="Times New Roman" panose="02020603050405020304" pitchFamily="18" charset="0"/>
              </a:rPr>
              <a:t>Complexidade de Implementação / </a:t>
            </a:r>
            <a:r>
              <a:rPr lang="pt-BR" sz="800" b="1" u="sng" dirty="0" err="1">
                <a:effectLst/>
                <a:latin typeface="Calibri" panose="020F0502020204030204" pitchFamily="34" charset="0"/>
                <a:ea typeface="Times New Roman" panose="02020603050405020304" pitchFamily="18" charset="0"/>
              </a:rPr>
              <a:t>Knowhow</a:t>
            </a:r>
            <a:r>
              <a:rPr lang="pt-BR" sz="800" b="1" u="sng" dirty="0">
                <a:effectLst/>
                <a:latin typeface="Calibri" panose="020F0502020204030204" pitchFamily="34" charset="0"/>
                <a:ea typeface="Times New Roman" panose="02020603050405020304" pitchFamily="18" charset="0"/>
              </a:rPr>
              <a:t> da equipe</a:t>
            </a:r>
            <a:r>
              <a:rPr lang="pt-BR" sz="800" dirty="0">
                <a:effectLst/>
                <a:latin typeface="Calibri" panose="020F0502020204030204" pitchFamily="34" charset="0"/>
                <a:ea typeface="Times New Roman" panose="02020603050405020304" pitchFamily="18" charset="0"/>
              </a:rPr>
              <a:t>: Integrar um Data Warehouse dentro de um Data Lake pode ser tecnicamente desafiador e exigir habilidades especializadas;</a:t>
            </a:r>
          </a:p>
          <a:p>
            <a:r>
              <a:rPr lang="pt-BR" sz="800" dirty="0">
                <a:effectLst/>
                <a:latin typeface="Calibri" panose="020F0502020204030204" pitchFamily="34" charset="0"/>
                <a:ea typeface="Times New Roman" panose="02020603050405020304" pitchFamily="18" charset="0"/>
              </a:rPr>
              <a:t>2. </a:t>
            </a:r>
            <a:r>
              <a:rPr lang="pt-BR" sz="800" b="1" u="sng" dirty="0">
                <a:effectLst/>
                <a:latin typeface="Calibri" panose="020F0502020204030204" pitchFamily="34" charset="0"/>
                <a:ea typeface="Times New Roman" panose="02020603050405020304" pitchFamily="18" charset="0"/>
              </a:rPr>
              <a:t>Gestão de Dados</a:t>
            </a:r>
            <a:r>
              <a:rPr lang="pt-BR" sz="800" dirty="0">
                <a:effectLst/>
                <a:latin typeface="Calibri" panose="020F0502020204030204" pitchFamily="34" charset="0"/>
                <a:ea typeface="Times New Roman" panose="02020603050405020304" pitchFamily="18" charset="0"/>
              </a:rPr>
              <a:t>: Manter a governança, segurança e qualidade dos dados em um ambiente de Data Lake pode ser mais complexo devido à natureza bruta dos dados;</a:t>
            </a:r>
            <a:endParaRPr lang="pt-BR" sz="800"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3. </a:t>
            </a:r>
            <a:r>
              <a:rPr lang="pt-BR" sz="800" b="1" u="sng" dirty="0">
                <a:effectLst/>
                <a:latin typeface="Calibri" panose="020F0502020204030204" pitchFamily="34" charset="0"/>
                <a:ea typeface="Times New Roman" panose="02020603050405020304" pitchFamily="18" charset="0"/>
              </a:rPr>
              <a:t>Performance de Transações</a:t>
            </a:r>
            <a:r>
              <a:rPr lang="pt-BR" sz="800" dirty="0">
                <a:effectLst/>
                <a:latin typeface="Calibri" panose="020F0502020204030204" pitchFamily="34" charset="0"/>
                <a:ea typeface="Times New Roman" panose="02020603050405020304" pitchFamily="18" charset="0"/>
              </a:rPr>
              <a:t>: Data </a:t>
            </a:r>
            <a:r>
              <a:rPr lang="pt-BR" sz="800" dirty="0" err="1">
                <a:effectLst/>
                <a:latin typeface="Calibri" panose="020F0502020204030204" pitchFamily="34" charset="0"/>
                <a:ea typeface="Times New Roman" panose="02020603050405020304" pitchFamily="18" charset="0"/>
              </a:rPr>
              <a:t>Lakes</a:t>
            </a:r>
            <a:r>
              <a:rPr lang="pt-BR" sz="800" dirty="0">
                <a:effectLst/>
                <a:latin typeface="Calibri" panose="020F0502020204030204" pitchFamily="34" charset="0"/>
                <a:ea typeface="Times New Roman" panose="02020603050405020304" pitchFamily="18" charset="0"/>
              </a:rPr>
              <a:t> podem não ser tão eficientes para operações de transação frequentes e de alta intensidade como um Data Warehouse otimizado;</a:t>
            </a:r>
            <a:endParaRPr lang="pt-BR" sz="800"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4. </a:t>
            </a:r>
            <a:r>
              <a:rPr lang="pt-BR" sz="800" b="1" u="sng" dirty="0">
                <a:effectLst/>
                <a:latin typeface="Calibri" panose="020F0502020204030204" pitchFamily="34" charset="0"/>
                <a:ea typeface="Times New Roman" panose="02020603050405020304" pitchFamily="18" charset="0"/>
              </a:rPr>
              <a:t>Integração de Dados</a:t>
            </a:r>
            <a:r>
              <a:rPr lang="pt-BR" sz="800" dirty="0">
                <a:effectLst/>
                <a:latin typeface="Calibri" panose="020F0502020204030204" pitchFamily="34" charset="0"/>
                <a:ea typeface="Times New Roman" panose="02020603050405020304" pitchFamily="18" charset="0"/>
              </a:rPr>
              <a:t>: Assegurar a consistência e integridade dos dados pode ser um desafio maior no ambiente do Data Lake em comparação ao Data Warehouse tradicional;</a:t>
            </a:r>
          </a:p>
        </p:txBody>
      </p:sp>
    </p:spTree>
    <p:extLst>
      <p:ext uri="{BB962C8B-B14F-4D97-AF65-F5344CB8AC3E}">
        <p14:creationId xmlns:p14="http://schemas.microsoft.com/office/powerpoint/2010/main" val="13331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6" name="Triângulo isósceles 1045">
            <a:extLst>
              <a:ext uri="{FF2B5EF4-FFF2-40B4-BE49-F238E27FC236}">
                <a16:creationId xmlns:a16="http://schemas.microsoft.com/office/drawing/2014/main" id="{DE49667D-D123-CCF3-C99D-D79C0516A46F}"/>
              </a:ext>
            </a:extLst>
          </p:cNvPr>
          <p:cNvSpPr/>
          <p:nvPr/>
        </p:nvSpPr>
        <p:spPr>
          <a:xfrm>
            <a:off x="6317530" y="3926303"/>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tângulo: Cantos Arredondados 10">
            <a:extLst>
              <a:ext uri="{FF2B5EF4-FFF2-40B4-BE49-F238E27FC236}">
                <a16:creationId xmlns:a16="http://schemas.microsoft.com/office/drawing/2014/main" id="{3BC099E3-CAFA-FD7C-7D89-217A8731DE43}"/>
              </a:ext>
            </a:extLst>
          </p:cNvPr>
          <p:cNvSpPr/>
          <p:nvPr/>
        </p:nvSpPr>
        <p:spPr>
          <a:xfrm>
            <a:off x="5185702" y="2243013"/>
            <a:ext cx="7004774" cy="1827051"/>
          </a:xfrm>
          <a:prstGeom prst="roundRect">
            <a:avLst>
              <a:gd name="adj" fmla="val 14060"/>
            </a:avLst>
          </a:prstGeom>
          <a:solidFill>
            <a:schemeClr val="bg1">
              <a:alpha val="65000"/>
            </a:schemeClr>
          </a:solidFill>
          <a:ln w="38100">
            <a:solidFill>
              <a:srgbClr val="003BFF"/>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32" name="Triângulo isósceles 1031">
            <a:extLst>
              <a:ext uri="{FF2B5EF4-FFF2-40B4-BE49-F238E27FC236}">
                <a16:creationId xmlns:a16="http://schemas.microsoft.com/office/drawing/2014/main" id="{3AB205D1-7977-CACF-90B9-FC0CED6859A9}"/>
              </a:ext>
            </a:extLst>
          </p:cNvPr>
          <p:cNvSpPr/>
          <p:nvPr/>
        </p:nvSpPr>
        <p:spPr>
          <a:xfrm>
            <a:off x="10519227" y="2113787"/>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tângulo: Cantos Arredondados 12">
            <a:extLst>
              <a:ext uri="{FF2B5EF4-FFF2-40B4-BE49-F238E27FC236}">
                <a16:creationId xmlns:a16="http://schemas.microsoft.com/office/drawing/2014/main" id="{EE3F67AF-EA16-C5D0-3F69-172FD0E9FA02}"/>
              </a:ext>
            </a:extLst>
          </p:cNvPr>
          <p:cNvSpPr/>
          <p:nvPr/>
        </p:nvSpPr>
        <p:spPr>
          <a:xfrm>
            <a:off x="150550" y="4798050"/>
            <a:ext cx="11986395" cy="1604041"/>
          </a:xfrm>
          <a:prstGeom prst="roundRect">
            <a:avLst>
              <a:gd name="adj" fmla="val 2717"/>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     DATA SOURCES OLTP</a:t>
            </a:r>
            <a:endParaRPr kumimoji="0" lang="pt-BR" sz="14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sp>
        <p:nvSpPr>
          <p:cNvPr id="1036" name="Triângulo isósceles 1035">
            <a:extLst>
              <a:ext uri="{FF2B5EF4-FFF2-40B4-BE49-F238E27FC236}">
                <a16:creationId xmlns:a16="http://schemas.microsoft.com/office/drawing/2014/main" id="{DD99EECD-77C0-A1FA-D947-B6D196E58FB9}"/>
              </a:ext>
            </a:extLst>
          </p:cNvPr>
          <p:cNvSpPr/>
          <p:nvPr/>
        </p:nvSpPr>
        <p:spPr>
          <a:xfrm>
            <a:off x="11345982" y="4577484"/>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4" name="CaixaDeTexto 1023">
            <a:extLst>
              <a:ext uri="{FF2B5EF4-FFF2-40B4-BE49-F238E27FC236}">
                <a16:creationId xmlns:a16="http://schemas.microsoft.com/office/drawing/2014/main" id="{46894C81-3DCC-ECC9-DB5C-128C9393D402}"/>
              </a:ext>
            </a:extLst>
          </p:cNvPr>
          <p:cNvSpPr txBox="1"/>
          <p:nvPr/>
        </p:nvSpPr>
        <p:spPr>
          <a:xfrm>
            <a:off x="10153610" y="4715568"/>
            <a:ext cx="189159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SOFTWARE AS A SERVICE</a:t>
            </a:r>
          </a:p>
        </p:txBody>
      </p:sp>
      <p:sp>
        <p:nvSpPr>
          <p:cNvPr id="1026" name="Triângulo isósceles 1025">
            <a:extLst>
              <a:ext uri="{FF2B5EF4-FFF2-40B4-BE49-F238E27FC236}">
                <a16:creationId xmlns:a16="http://schemas.microsoft.com/office/drawing/2014/main" id="{AFEAFFC1-3DDE-8D5B-5663-7DA956C9E556}"/>
              </a:ext>
            </a:extLst>
          </p:cNvPr>
          <p:cNvSpPr/>
          <p:nvPr/>
        </p:nvSpPr>
        <p:spPr>
          <a:xfrm rot="16200000" flipH="1">
            <a:off x="7994721" y="3381883"/>
            <a:ext cx="699218" cy="211294"/>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9" name="Triângulo isósceles 1028">
            <a:extLst>
              <a:ext uri="{FF2B5EF4-FFF2-40B4-BE49-F238E27FC236}">
                <a16:creationId xmlns:a16="http://schemas.microsoft.com/office/drawing/2014/main" id="{8195A93C-AA8F-841C-0D11-975F1B6CCCE3}"/>
              </a:ext>
            </a:extLst>
          </p:cNvPr>
          <p:cNvSpPr/>
          <p:nvPr/>
        </p:nvSpPr>
        <p:spPr>
          <a:xfrm rot="5400000">
            <a:off x="7996354" y="2696298"/>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tângulo: Cantos Arredondados 5">
            <a:extLst>
              <a:ext uri="{FF2B5EF4-FFF2-40B4-BE49-F238E27FC236}">
                <a16:creationId xmlns:a16="http://schemas.microsoft.com/office/drawing/2014/main" id="{ED22CEBD-9B11-06B9-3B77-EBC0C79F29A9}"/>
              </a:ext>
            </a:extLst>
          </p:cNvPr>
          <p:cNvSpPr/>
          <p:nvPr/>
        </p:nvSpPr>
        <p:spPr>
          <a:xfrm>
            <a:off x="5316769" y="2361724"/>
            <a:ext cx="2905792" cy="1552397"/>
          </a:xfrm>
          <a:prstGeom prst="roundRect">
            <a:avLst>
              <a:gd name="adj" fmla="val 2355"/>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a:ln>
                <a:noFill/>
              </a:ln>
              <a:solidFill>
                <a:srgbClr val="002060"/>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DATA WAREHOUSE: </a:t>
            </a:r>
            <a:r>
              <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rPr>
              <a:t>CLOUD</a:t>
            </a:r>
          </a:p>
        </p:txBody>
      </p:sp>
      <p:sp>
        <p:nvSpPr>
          <p:cNvPr id="7" name="Retângulo: Cantos Arredondados 6">
            <a:extLst>
              <a:ext uri="{FF2B5EF4-FFF2-40B4-BE49-F238E27FC236}">
                <a16:creationId xmlns:a16="http://schemas.microsoft.com/office/drawing/2014/main" id="{D3FF84C4-DD71-F1D9-F1D0-7D6D49DF0E86}"/>
              </a:ext>
            </a:extLst>
          </p:cNvPr>
          <p:cNvSpPr/>
          <p:nvPr/>
        </p:nvSpPr>
        <p:spPr>
          <a:xfrm>
            <a:off x="3910176" y="587412"/>
            <a:ext cx="5302940" cy="1552397"/>
          </a:xfrm>
          <a:prstGeom prst="roundRect">
            <a:avLst>
              <a:gd name="adj" fmla="val 4006"/>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ACESSO DO USUÁRIO</a:t>
            </a:r>
          </a:p>
        </p:txBody>
      </p:sp>
      <p:sp>
        <p:nvSpPr>
          <p:cNvPr id="16" name="Retângulo: Cantos Arredondados 15">
            <a:extLst>
              <a:ext uri="{FF2B5EF4-FFF2-40B4-BE49-F238E27FC236}">
                <a16:creationId xmlns:a16="http://schemas.microsoft.com/office/drawing/2014/main" id="{0AB3328E-7637-D34C-A676-8EF3F3B2994A}"/>
              </a:ext>
            </a:extLst>
          </p:cNvPr>
          <p:cNvSpPr/>
          <p:nvPr/>
        </p:nvSpPr>
        <p:spPr>
          <a:xfrm>
            <a:off x="8455257" y="2349025"/>
            <a:ext cx="3645194" cy="1574128"/>
          </a:xfrm>
          <a:prstGeom prst="roundRect">
            <a:avLst>
              <a:gd name="adj" fmla="val 12712"/>
            </a:avLst>
          </a:prstGeom>
          <a:solidFill>
            <a:srgbClr val="EDBE1A"/>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pic>
        <p:nvPicPr>
          <p:cNvPr id="38" name="Imagem 37" descr="Interface gráfica do usuário&#10;&#10;Descrição gerada automaticamente">
            <a:extLst>
              <a:ext uri="{FF2B5EF4-FFF2-40B4-BE49-F238E27FC236}">
                <a16:creationId xmlns:a16="http://schemas.microsoft.com/office/drawing/2014/main" id="{920544CB-1F6F-3BDB-94F6-8A4AEF0ABF95}"/>
              </a:ext>
            </a:extLst>
          </p:cNvPr>
          <p:cNvPicPr>
            <a:picLocks noChangeAspect="1"/>
          </p:cNvPicPr>
          <p:nvPr/>
        </p:nvPicPr>
        <p:blipFill rotWithShape="1">
          <a:blip r:embed="rId2">
            <a:extLst>
              <a:ext uri="{28A0092B-C50C-407E-A947-70E740481C1C}">
                <a14:useLocalDpi xmlns:a14="http://schemas.microsoft.com/office/drawing/2010/main" val="0"/>
              </a:ext>
            </a:extLst>
          </a:blip>
          <a:srcRect l="6748" t="7040" r="5043" b="5751"/>
          <a:stretch/>
        </p:blipFill>
        <p:spPr>
          <a:xfrm>
            <a:off x="4948877" y="895390"/>
            <a:ext cx="1179445" cy="1166091"/>
          </a:xfrm>
          <a:prstGeom prst="rect">
            <a:avLst/>
          </a:prstGeom>
        </p:spPr>
      </p:pic>
      <p:pic>
        <p:nvPicPr>
          <p:cNvPr id="40" name="Imagem 39" descr="Interface gráfica do usuário, Aplicativo&#10;&#10;Descrição gerada automaticamente">
            <a:extLst>
              <a:ext uri="{FF2B5EF4-FFF2-40B4-BE49-F238E27FC236}">
                <a16:creationId xmlns:a16="http://schemas.microsoft.com/office/drawing/2014/main" id="{1EF32FCA-B3EE-0737-1FEF-CBE02727D18C}"/>
              </a:ext>
            </a:extLst>
          </p:cNvPr>
          <p:cNvPicPr>
            <a:picLocks noChangeAspect="1"/>
          </p:cNvPicPr>
          <p:nvPr/>
        </p:nvPicPr>
        <p:blipFill rotWithShape="1">
          <a:blip r:embed="rId3">
            <a:extLst>
              <a:ext uri="{28A0092B-C50C-407E-A947-70E740481C1C}">
                <a14:useLocalDpi xmlns:a14="http://schemas.microsoft.com/office/drawing/2010/main" val="0"/>
              </a:ext>
            </a:extLst>
          </a:blip>
          <a:srcRect l="5020" t="6467" r="5378" b="7843"/>
          <a:stretch/>
        </p:blipFill>
        <p:spPr>
          <a:xfrm>
            <a:off x="6251936" y="796631"/>
            <a:ext cx="2024062" cy="1290439"/>
          </a:xfrm>
          <a:prstGeom prst="rect">
            <a:avLst/>
          </a:prstGeom>
        </p:spPr>
      </p:pic>
      <p:sp>
        <p:nvSpPr>
          <p:cNvPr id="42" name="CaixaDeTexto 41">
            <a:extLst>
              <a:ext uri="{FF2B5EF4-FFF2-40B4-BE49-F238E27FC236}">
                <a16:creationId xmlns:a16="http://schemas.microsoft.com/office/drawing/2014/main" id="{E018480A-84B7-59AE-A63E-E03DE433669C}"/>
              </a:ext>
            </a:extLst>
          </p:cNvPr>
          <p:cNvSpPr txBox="1"/>
          <p:nvPr/>
        </p:nvSpPr>
        <p:spPr>
          <a:xfrm>
            <a:off x="3906976" y="1084934"/>
            <a:ext cx="1238366"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SMARTPHONE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ANDROID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IOS</a:t>
            </a:r>
          </a:p>
        </p:txBody>
      </p:sp>
      <p:sp>
        <p:nvSpPr>
          <p:cNvPr id="43" name="CaixaDeTexto 42">
            <a:extLst>
              <a:ext uri="{FF2B5EF4-FFF2-40B4-BE49-F238E27FC236}">
                <a16:creationId xmlns:a16="http://schemas.microsoft.com/office/drawing/2014/main" id="{88EBF765-C912-DC90-1FEE-8D318838B62E}"/>
              </a:ext>
            </a:extLst>
          </p:cNvPr>
          <p:cNvSpPr txBox="1"/>
          <p:nvPr/>
        </p:nvSpPr>
        <p:spPr>
          <a:xfrm>
            <a:off x="8182208" y="1084934"/>
            <a:ext cx="1154522" cy="4462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DESKTOP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pt-BR" sz="1100" b="0" i="0" u="none" strike="noStrike" kern="1200" cap="none" spc="0" normalizeH="0" baseline="0" noProof="0">
                <a:ln>
                  <a:noFill/>
                </a:ln>
                <a:solidFill>
                  <a:prstClr val="black"/>
                </a:solidFill>
                <a:effectLst/>
                <a:uLnTx/>
                <a:uFillTx/>
                <a:latin typeface="Tenorite" panose="00000500000000000000" pitchFamily="2" charset="0"/>
                <a:ea typeface="+mn-ea"/>
                <a:cs typeface="+mn-cs"/>
              </a:rPr>
              <a:t> Windows</a:t>
            </a:r>
          </a:p>
        </p:txBody>
      </p:sp>
      <p:pic>
        <p:nvPicPr>
          <p:cNvPr id="52" name="Imagem 51">
            <a:extLst>
              <a:ext uri="{FF2B5EF4-FFF2-40B4-BE49-F238E27FC236}">
                <a16:creationId xmlns:a16="http://schemas.microsoft.com/office/drawing/2014/main" id="{ADF37C02-E169-CEAC-0BB8-D73419429013}"/>
              </a:ext>
            </a:extLst>
          </p:cNvPr>
          <p:cNvPicPr>
            <a:picLocks noChangeAspect="1"/>
          </p:cNvPicPr>
          <p:nvPr/>
        </p:nvPicPr>
        <p:blipFill>
          <a:blip r:embed="rId4"/>
          <a:stretch>
            <a:fillRect/>
          </a:stretch>
        </p:blipFill>
        <p:spPr>
          <a:xfrm>
            <a:off x="6024660" y="3042335"/>
            <a:ext cx="1718172" cy="859086"/>
          </a:xfrm>
          <a:prstGeom prst="rect">
            <a:avLst/>
          </a:prstGeom>
        </p:spPr>
      </p:pic>
      <p:pic>
        <p:nvPicPr>
          <p:cNvPr id="54" name="Imagem 53">
            <a:extLst>
              <a:ext uri="{FF2B5EF4-FFF2-40B4-BE49-F238E27FC236}">
                <a16:creationId xmlns:a16="http://schemas.microsoft.com/office/drawing/2014/main" id="{75783D3A-BA6F-3CD8-5124-FE493A7D92A6}"/>
              </a:ext>
            </a:extLst>
          </p:cNvPr>
          <p:cNvPicPr>
            <a:picLocks noChangeAspect="1"/>
          </p:cNvPicPr>
          <p:nvPr/>
        </p:nvPicPr>
        <p:blipFill>
          <a:blip r:embed="rId5"/>
          <a:stretch>
            <a:fillRect/>
          </a:stretch>
        </p:blipFill>
        <p:spPr>
          <a:xfrm>
            <a:off x="9357650" y="2755873"/>
            <a:ext cx="1948828" cy="1145107"/>
          </a:xfrm>
          <a:prstGeom prst="roundRect">
            <a:avLst>
              <a:gd name="adj" fmla="val 6308"/>
            </a:avLst>
          </a:prstGeom>
        </p:spPr>
      </p:pic>
      <p:sp>
        <p:nvSpPr>
          <p:cNvPr id="9" name="CaixaDeTexto 8">
            <a:extLst>
              <a:ext uri="{FF2B5EF4-FFF2-40B4-BE49-F238E27FC236}">
                <a16:creationId xmlns:a16="http://schemas.microsoft.com/office/drawing/2014/main" id="{0A28B2B5-8921-D75B-F218-B55B4D0FFC93}"/>
              </a:ext>
            </a:extLst>
          </p:cNvPr>
          <p:cNvSpPr txBox="1"/>
          <p:nvPr/>
        </p:nvSpPr>
        <p:spPr>
          <a:xfrm>
            <a:off x="9461515" y="2551200"/>
            <a:ext cx="160564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POWER BI </a:t>
            </a:r>
            <a:r>
              <a:rPr kumimoji="0" lang="pt-BR" sz="1400" b="1" i="0" u="sng" strike="noStrike" kern="1200" cap="none" spc="0" normalizeH="0" baseline="0" noProof="0">
                <a:ln>
                  <a:noFill/>
                </a:ln>
                <a:solidFill>
                  <a:prstClr val="black"/>
                </a:solidFill>
                <a:effectLst/>
                <a:highlight>
                  <a:srgbClr val="00FFFF"/>
                </a:highlight>
                <a:uLnTx/>
                <a:uFillTx/>
                <a:latin typeface="Tenorite" panose="00000500000000000000" pitchFamily="2" charset="0"/>
                <a:ea typeface="+mn-ea"/>
                <a:cs typeface="+mn-cs"/>
              </a:rPr>
              <a:t>CLOUD</a:t>
            </a:r>
          </a:p>
        </p:txBody>
      </p:sp>
      <p:pic>
        <p:nvPicPr>
          <p:cNvPr id="15" name="Imagem 14">
            <a:extLst>
              <a:ext uri="{FF2B5EF4-FFF2-40B4-BE49-F238E27FC236}">
                <a16:creationId xmlns:a16="http://schemas.microsoft.com/office/drawing/2014/main" id="{3E3CEEAD-C9BD-05C7-A930-1206900ABC34}"/>
              </a:ext>
            </a:extLst>
          </p:cNvPr>
          <p:cNvPicPr>
            <a:picLocks noChangeAspect="1"/>
          </p:cNvPicPr>
          <p:nvPr/>
        </p:nvPicPr>
        <p:blipFill>
          <a:blip r:embed="rId6"/>
          <a:stretch>
            <a:fillRect/>
          </a:stretch>
        </p:blipFill>
        <p:spPr>
          <a:xfrm>
            <a:off x="3467902" y="5206262"/>
            <a:ext cx="715627" cy="715627"/>
          </a:xfrm>
          <a:prstGeom prst="rect">
            <a:avLst/>
          </a:prstGeom>
        </p:spPr>
      </p:pic>
      <p:pic>
        <p:nvPicPr>
          <p:cNvPr id="18" name="Imagem 17">
            <a:extLst>
              <a:ext uri="{FF2B5EF4-FFF2-40B4-BE49-F238E27FC236}">
                <a16:creationId xmlns:a16="http://schemas.microsoft.com/office/drawing/2014/main" id="{05E656A5-3383-754C-13BC-19D57CDEC3CB}"/>
              </a:ext>
            </a:extLst>
          </p:cNvPr>
          <p:cNvPicPr>
            <a:picLocks noChangeAspect="1"/>
          </p:cNvPicPr>
          <p:nvPr/>
        </p:nvPicPr>
        <p:blipFill>
          <a:blip r:embed="rId6"/>
          <a:stretch>
            <a:fillRect/>
          </a:stretch>
        </p:blipFill>
        <p:spPr>
          <a:xfrm>
            <a:off x="1133894" y="5206262"/>
            <a:ext cx="715627" cy="715627"/>
          </a:xfrm>
          <a:prstGeom prst="rect">
            <a:avLst/>
          </a:prstGeom>
        </p:spPr>
      </p:pic>
      <p:pic>
        <p:nvPicPr>
          <p:cNvPr id="25" name="Imagem 24">
            <a:extLst>
              <a:ext uri="{FF2B5EF4-FFF2-40B4-BE49-F238E27FC236}">
                <a16:creationId xmlns:a16="http://schemas.microsoft.com/office/drawing/2014/main" id="{C63A35BC-5B8E-FDB5-8127-E50231DFF5B5}"/>
              </a:ext>
            </a:extLst>
          </p:cNvPr>
          <p:cNvPicPr>
            <a:picLocks noChangeAspect="1"/>
          </p:cNvPicPr>
          <p:nvPr/>
        </p:nvPicPr>
        <p:blipFill>
          <a:blip r:embed="rId6"/>
          <a:stretch>
            <a:fillRect/>
          </a:stretch>
        </p:blipFill>
        <p:spPr>
          <a:xfrm>
            <a:off x="2300898" y="5206262"/>
            <a:ext cx="715627" cy="715627"/>
          </a:xfrm>
          <a:prstGeom prst="rect">
            <a:avLst/>
          </a:prstGeom>
        </p:spPr>
      </p:pic>
      <p:pic>
        <p:nvPicPr>
          <p:cNvPr id="27" name="Imagem 26">
            <a:extLst>
              <a:ext uri="{FF2B5EF4-FFF2-40B4-BE49-F238E27FC236}">
                <a16:creationId xmlns:a16="http://schemas.microsoft.com/office/drawing/2014/main" id="{48090BEC-6F8E-E75A-33B4-3678027476FE}"/>
              </a:ext>
            </a:extLst>
          </p:cNvPr>
          <p:cNvPicPr>
            <a:picLocks noChangeAspect="1"/>
          </p:cNvPicPr>
          <p:nvPr/>
        </p:nvPicPr>
        <p:blipFill>
          <a:blip r:embed="rId6"/>
          <a:stretch>
            <a:fillRect/>
          </a:stretch>
        </p:blipFill>
        <p:spPr>
          <a:xfrm>
            <a:off x="4634905" y="5206262"/>
            <a:ext cx="715627" cy="715627"/>
          </a:xfrm>
          <a:prstGeom prst="rect">
            <a:avLst/>
          </a:prstGeom>
        </p:spPr>
      </p:pic>
      <p:pic>
        <p:nvPicPr>
          <p:cNvPr id="28" name="Imagem 27">
            <a:extLst>
              <a:ext uri="{FF2B5EF4-FFF2-40B4-BE49-F238E27FC236}">
                <a16:creationId xmlns:a16="http://schemas.microsoft.com/office/drawing/2014/main" id="{254910CC-4AB9-CFAE-B2AB-99B60EBC0E8A}"/>
              </a:ext>
            </a:extLst>
          </p:cNvPr>
          <p:cNvPicPr>
            <a:picLocks noChangeAspect="1"/>
          </p:cNvPicPr>
          <p:nvPr/>
        </p:nvPicPr>
        <p:blipFill>
          <a:blip r:embed="rId6"/>
          <a:stretch>
            <a:fillRect/>
          </a:stretch>
        </p:blipFill>
        <p:spPr>
          <a:xfrm>
            <a:off x="5801908" y="5206262"/>
            <a:ext cx="715627" cy="715627"/>
          </a:xfrm>
          <a:prstGeom prst="rect">
            <a:avLst/>
          </a:prstGeom>
        </p:spPr>
      </p:pic>
      <p:pic>
        <p:nvPicPr>
          <p:cNvPr id="1030" name="Picture 6" descr="IBM DB2 | Integrations | OneTrust">
            <a:extLst>
              <a:ext uri="{FF2B5EF4-FFF2-40B4-BE49-F238E27FC236}">
                <a16:creationId xmlns:a16="http://schemas.microsoft.com/office/drawing/2014/main" id="{0D6AB21D-13F1-097F-2B31-F8EAEDD2C320}"/>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35670" y1="29338" x2="37761" y2="40949"/>
                        <a14:foregroundMark x1="46248" y1="29338" x2="45018" y2="46067"/>
                        <a14:foregroundMark x1="57073" y1="30587" x2="56335" y2="41698"/>
                        <a14:foregroundMark x1="35916" y1="59800" x2="65437" y2="61298"/>
                        <a14:foregroundMark x1="64576" y1="64295" x2="47478" y2="64794"/>
                      </a14:backgroundRemoval>
                    </a14:imgEffect>
                  </a14:imgLayer>
                </a14:imgProps>
              </a:ext>
              <a:ext uri="{28A0092B-C50C-407E-A947-70E740481C1C}">
                <a14:useLocalDpi xmlns:a14="http://schemas.microsoft.com/office/drawing/2010/main" val="0"/>
              </a:ext>
            </a:extLst>
          </a:blip>
          <a:srcRect l="20132" t="19066" r="20161" b="19502"/>
          <a:stretch/>
        </p:blipFill>
        <p:spPr bwMode="auto">
          <a:xfrm>
            <a:off x="1297397" y="5625680"/>
            <a:ext cx="388620" cy="39392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Imagem 28">
            <a:extLst>
              <a:ext uri="{FF2B5EF4-FFF2-40B4-BE49-F238E27FC236}">
                <a16:creationId xmlns:a16="http://schemas.microsoft.com/office/drawing/2014/main" id="{18AB0C46-FAA8-ECB5-00E5-FEE6102C8146}"/>
              </a:ext>
            </a:extLst>
          </p:cNvPr>
          <p:cNvPicPr>
            <a:picLocks noChangeAspect="1"/>
          </p:cNvPicPr>
          <p:nvPr/>
        </p:nvPicPr>
        <p:blipFill>
          <a:blip r:embed="rId9"/>
          <a:stretch>
            <a:fillRect/>
          </a:stretch>
        </p:blipFill>
        <p:spPr>
          <a:xfrm>
            <a:off x="2382237" y="5625680"/>
            <a:ext cx="532912" cy="289626"/>
          </a:xfrm>
          <a:prstGeom prst="roundRect">
            <a:avLst>
              <a:gd name="adj" fmla="val 26395"/>
            </a:avLst>
          </a:prstGeom>
          <a:ln>
            <a:noFill/>
          </a:ln>
        </p:spPr>
      </p:pic>
      <p:pic>
        <p:nvPicPr>
          <p:cNvPr id="35" name="Imagem 34">
            <a:extLst>
              <a:ext uri="{FF2B5EF4-FFF2-40B4-BE49-F238E27FC236}">
                <a16:creationId xmlns:a16="http://schemas.microsoft.com/office/drawing/2014/main" id="{5929C7B2-409C-26F4-45A9-054FCDCB94EE}"/>
              </a:ext>
            </a:extLst>
          </p:cNvPr>
          <p:cNvPicPr>
            <a:picLocks noChangeAspect="1"/>
          </p:cNvPicPr>
          <p:nvPr/>
        </p:nvPicPr>
        <p:blipFill>
          <a:blip r:embed="rId10"/>
          <a:stretch>
            <a:fillRect/>
          </a:stretch>
        </p:blipFill>
        <p:spPr>
          <a:xfrm>
            <a:off x="3631405" y="5625680"/>
            <a:ext cx="388619" cy="314159"/>
          </a:xfrm>
          <a:prstGeom prst="roundRect">
            <a:avLst/>
          </a:prstGeom>
          <a:solidFill>
            <a:schemeClr val="bg1"/>
          </a:solidFill>
          <a:ln>
            <a:noFill/>
          </a:ln>
        </p:spPr>
      </p:pic>
      <p:pic>
        <p:nvPicPr>
          <p:cNvPr id="36" name="Imagem 35">
            <a:extLst>
              <a:ext uri="{FF2B5EF4-FFF2-40B4-BE49-F238E27FC236}">
                <a16:creationId xmlns:a16="http://schemas.microsoft.com/office/drawing/2014/main" id="{0EA5FE6D-1A0C-B02F-B462-42289188AC67}"/>
              </a:ext>
            </a:extLst>
          </p:cNvPr>
          <p:cNvPicPr>
            <a:picLocks noChangeAspect="1"/>
          </p:cNvPicPr>
          <p:nvPr/>
        </p:nvPicPr>
        <p:blipFill>
          <a:blip r:embed="rId11"/>
          <a:stretch>
            <a:fillRect/>
          </a:stretch>
        </p:blipFill>
        <p:spPr>
          <a:xfrm>
            <a:off x="4797082" y="5625680"/>
            <a:ext cx="388620" cy="388620"/>
          </a:xfrm>
          <a:prstGeom prst="ellipse">
            <a:avLst/>
          </a:prstGeom>
        </p:spPr>
      </p:pic>
      <p:pic>
        <p:nvPicPr>
          <p:cNvPr id="37" name="Imagem 36">
            <a:extLst>
              <a:ext uri="{FF2B5EF4-FFF2-40B4-BE49-F238E27FC236}">
                <a16:creationId xmlns:a16="http://schemas.microsoft.com/office/drawing/2014/main" id="{A984A515-A812-D467-C09A-B7074295FB12}"/>
              </a:ext>
            </a:extLst>
          </p:cNvPr>
          <p:cNvPicPr>
            <a:picLocks noChangeAspect="1"/>
          </p:cNvPicPr>
          <p:nvPr/>
        </p:nvPicPr>
        <p:blipFill>
          <a:blip r:embed="rId12"/>
          <a:stretch>
            <a:fillRect/>
          </a:stretch>
        </p:blipFill>
        <p:spPr>
          <a:xfrm>
            <a:off x="5959203" y="5625680"/>
            <a:ext cx="388621" cy="388621"/>
          </a:xfrm>
          <a:prstGeom prst="roundRect">
            <a:avLst/>
          </a:prstGeom>
        </p:spPr>
      </p:pic>
      <p:sp>
        <p:nvSpPr>
          <p:cNvPr id="10" name="Retângulo: Cantos Arredondados 9">
            <a:extLst>
              <a:ext uri="{FF2B5EF4-FFF2-40B4-BE49-F238E27FC236}">
                <a16:creationId xmlns:a16="http://schemas.microsoft.com/office/drawing/2014/main" id="{A6B5C8FC-C218-0688-7ABE-BADC23F5B839}"/>
              </a:ext>
            </a:extLst>
          </p:cNvPr>
          <p:cNvSpPr/>
          <p:nvPr/>
        </p:nvSpPr>
        <p:spPr>
          <a:xfrm>
            <a:off x="146695" y="4145258"/>
            <a:ext cx="11990251" cy="430687"/>
          </a:xfrm>
          <a:prstGeom prst="roundRect">
            <a:avLst>
              <a:gd name="adj" fmla="val 9532"/>
            </a:avLst>
          </a:prstGeom>
          <a:solidFill>
            <a:schemeClr val="bg1"/>
          </a:solidFill>
          <a:ln w="3175">
            <a:gradFill flip="none" rotWithShape="1">
              <a:gsLst>
                <a:gs pos="0">
                  <a:srgbClr val="82BD41"/>
                </a:gs>
                <a:gs pos="100000">
                  <a:srgbClr val="1779C2"/>
                </a:gs>
              </a:gsLst>
              <a:lin ang="10800000" scaled="1"/>
              <a:tileRect/>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     ETL: EXTRACT TRANSFORM LOAD </a:t>
            </a:r>
            <a:endParaRPr kumimoji="0" lang="pt-BR" sz="1400" b="1" i="0" u="sng" strike="noStrike" kern="1200" cap="none" spc="0" normalizeH="0" baseline="0" noProof="0">
              <a:ln>
                <a:noFill/>
              </a:ln>
              <a:solidFill>
                <a:prstClr val="black"/>
              </a:solidFill>
              <a:effectLst/>
              <a:uLnTx/>
              <a:uFillTx/>
              <a:latin typeface="Tenorite" panose="00000500000000000000" pitchFamily="2" charset="0"/>
              <a:ea typeface="+mn-ea"/>
              <a:cs typeface="+mn-cs"/>
            </a:endParaRPr>
          </a:p>
        </p:txBody>
      </p:sp>
      <p:pic>
        <p:nvPicPr>
          <p:cNvPr id="1028" name="Picture 4">
            <a:extLst>
              <a:ext uri="{FF2B5EF4-FFF2-40B4-BE49-F238E27FC236}">
                <a16:creationId xmlns:a16="http://schemas.microsoft.com/office/drawing/2014/main" id="{FA70093E-870A-FE37-EECF-7DCD050BB6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4659" y="4194214"/>
            <a:ext cx="1225741" cy="304999"/>
          </a:xfrm>
          <a:prstGeom prst="rect">
            <a:avLst/>
          </a:prstGeom>
          <a:noFill/>
          <a:extLst>
            <a:ext uri="{909E8E84-426E-40DD-AFC4-6F175D3DCCD1}">
              <a14:hiddenFill xmlns:a14="http://schemas.microsoft.com/office/drawing/2010/main">
                <a:solidFill>
                  <a:srgbClr val="FFFFFF"/>
                </a:solidFill>
              </a14:hiddenFill>
            </a:ext>
          </a:extLst>
        </p:spPr>
      </p:pic>
      <p:sp>
        <p:nvSpPr>
          <p:cNvPr id="56" name="Retângulo: Cantos Arredondados 55">
            <a:extLst>
              <a:ext uri="{FF2B5EF4-FFF2-40B4-BE49-F238E27FC236}">
                <a16:creationId xmlns:a16="http://schemas.microsoft.com/office/drawing/2014/main" id="{BFF1F0FA-52E2-8E3E-B19C-08A1EA7AC55A}"/>
              </a:ext>
            </a:extLst>
          </p:cNvPr>
          <p:cNvSpPr/>
          <p:nvPr/>
        </p:nvSpPr>
        <p:spPr>
          <a:xfrm>
            <a:off x="10093982" y="4617186"/>
            <a:ext cx="1308832" cy="147531"/>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REQUEST API , SSL</a:t>
            </a:r>
          </a:p>
        </p:txBody>
      </p:sp>
      <p:pic>
        <p:nvPicPr>
          <p:cNvPr id="58" name="Imagem 57" descr="Imagem digital fictícia de personagem de jogo de vídeo game&#10;&#10;Descrição gerada automaticamente com confiança baixa">
            <a:extLst>
              <a:ext uri="{FF2B5EF4-FFF2-40B4-BE49-F238E27FC236}">
                <a16:creationId xmlns:a16="http://schemas.microsoft.com/office/drawing/2014/main" id="{9DC2CC39-5F92-1D0B-2083-DFC2444E5887}"/>
              </a:ext>
            </a:extLst>
          </p:cNvPr>
          <p:cNvPicPr>
            <a:picLocks noChangeAspect="1"/>
          </p:cNvPicPr>
          <p:nvPr/>
        </p:nvPicPr>
        <p:blipFill rotWithShape="1">
          <a:blip r:embed="rId14">
            <a:extLst>
              <a:ext uri="{28A0092B-C50C-407E-A947-70E740481C1C}">
                <a14:useLocalDpi xmlns:a14="http://schemas.microsoft.com/office/drawing/2010/main" val="0"/>
              </a:ext>
            </a:extLst>
          </a:blip>
          <a:srcRect t="7441" b="10591"/>
          <a:stretch/>
        </p:blipFill>
        <p:spPr>
          <a:xfrm>
            <a:off x="7428177" y="5059453"/>
            <a:ext cx="2097132" cy="1145980"/>
          </a:xfrm>
          <a:prstGeom prst="roundRect">
            <a:avLst>
              <a:gd name="adj" fmla="val 10701"/>
            </a:avLst>
          </a:prstGeom>
          <a:ln>
            <a:noFill/>
          </a:ln>
        </p:spPr>
      </p:pic>
      <p:pic>
        <p:nvPicPr>
          <p:cNvPr id="60" name="Imagem 59">
            <a:extLst>
              <a:ext uri="{FF2B5EF4-FFF2-40B4-BE49-F238E27FC236}">
                <a16:creationId xmlns:a16="http://schemas.microsoft.com/office/drawing/2014/main" id="{3935E5CD-8198-E7BA-49D1-AE0B7C7CF9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54923" y="5086169"/>
            <a:ext cx="1488966" cy="1116724"/>
          </a:xfrm>
          <a:prstGeom prst="rect">
            <a:avLst/>
          </a:prstGeom>
        </p:spPr>
      </p:pic>
      <p:sp>
        <p:nvSpPr>
          <p:cNvPr id="1025" name="CaixaDeTexto 1024">
            <a:extLst>
              <a:ext uri="{FF2B5EF4-FFF2-40B4-BE49-F238E27FC236}">
                <a16:creationId xmlns:a16="http://schemas.microsoft.com/office/drawing/2014/main" id="{C1EE5238-3710-73E9-A444-E55E98AB9EE3}"/>
              </a:ext>
            </a:extLst>
          </p:cNvPr>
          <p:cNvSpPr txBox="1"/>
          <p:nvPr/>
        </p:nvSpPr>
        <p:spPr>
          <a:xfrm>
            <a:off x="10748398" y="4990817"/>
            <a:ext cx="82801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a:ln>
                  <a:noFill/>
                </a:ln>
                <a:solidFill>
                  <a:srgbClr val="7083D9"/>
                </a:solidFill>
                <a:effectLst/>
                <a:uLnTx/>
                <a:uFillTx/>
                <a:latin typeface="Aptos" panose="02110004020202020204"/>
                <a:ea typeface="+mn-ea"/>
                <a:cs typeface="+mn-cs"/>
              </a:rPr>
              <a:t>SAAS</a:t>
            </a:r>
          </a:p>
        </p:txBody>
      </p:sp>
      <p:sp>
        <p:nvSpPr>
          <p:cNvPr id="1034" name="Triângulo isósceles 1033">
            <a:extLst>
              <a:ext uri="{FF2B5EF4-FFF2-40B4-BE49-F238E27FC236}">
                <a16:creationId xmlns:a16="http://schemas.microsoft.com/office/drawing/2014/main" id="{0DC10CFF-B998-9DA3-8E6C-03DF5AFA7E33}"/>
              </a:ext>
            </a:extLst>
          </p:cNvPr>
          <p:cNvSpPr/>
          <p:nvPr/>
        </p:nvSpPr>
        <p:spPr>
          <a:xfrm>
            <a:off x="1624555" y="4573399"/>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Retângulo: Cantos Arredondados 61">
            <a:extLst>
              <a:ext uri="{FF2B5EF4-FFF2-40B4-BE49-F238E27FC236}">
                <a16:creationId xmlns:a16="http://schemas.microsoft.com/office/drawing/2014/main" id="{B59D06B8-129D-85B0-E5A2-BCAE76F29732}"/>
              </a:ext>
            </a:extLst>
          </p:cNvPr>
          <p:cNvSpPr/>
          <p:nvPr/>
        </p:nvSpPr>
        <p:spPr>
          <a:xfrm>
            <a:off x="456626" y="4632804"/>
            <a:ext cx="1275140" cy="124005"/>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ODBC e JDBC</a:t>
            </a:r>
          </a:p>
        </p:txBody>
      </p:sp>
      <p:sp>
        <p:nvSpPr>
          <p:cNvPr id="1035" name="Triângulo isósceles 1034">
            <a:extLst>
              <a:ext uri="{FF2B5EF4-FFF2-40B4-BE49-F238E27FC236}">
                <a16:creationId xmlns:a16="http://schemas.microsoft.com/office/drawing/2014/main" id="{765D5B71-3631-B67D-052A-E1E5C1A2BA89}"/>
              </a:ext>
            </a:extLst>
          </p:cNvPr>
          <p:cNvSpPr/>
          <p:nvPr/>
        </p:nvSpPr>
        <p:spPr>
          <a:xfrm>
            <a:off x="8445953" y="4573399"/>
            <a:ext cx="699218" cy="2251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Retângulo: Cantos Arredondados 49">
            <a:extLst>
              <a:ext uri="{FF2B5EF4-FFF2-40B4-BE49-F238E27FC236}">
                <a16:creationId xmlns:a16="http://schemas.microsoft.com/office/drawing/2014/main" id="{BCE47FD6-D4DE-D738-5B16-8EAACA2BBC8E}"/>
              </a:ext>
            </a:extLst>
          </p:cNvPr>
          <p:cNvSpPr/>
          <p:nvPr/>
        </p:nvSpPr>
        <p:spPr>
          <a:xfrm>
            <a:off x="7263967" y="4623397"/>
            <a:ext cx="1284718" cy="133412"/>
          </a:xfrm>
          <a:prstGeom prst="roundRect">
            <a:avLst>
              <a:gd name="adj" fmla="val 50000"/>
            </a:avLst>
          </a:prstGeom>
          <a:solidFill>
            <a:schemeClr val="accent1">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*.TXT, *.CSV, *.XLSX</a:t>
            </a:r>
          </a:p>
        </p:txBody>
      </p:sp>
      <p:sp>
        <p:nvSpPr>
          <p:cNvPr id="1037" name="CaixaDeTexto 1036">
            <a:extLst>
              <a:ext uri="{FF2B5EF4-FFF2-40B4-BE49-F238E27FC236}">
                <a16:creationId xmlns:a16="http://schemas.microsoft.com/office/drawing/2014/main" id="{FDD450F8-56D9-63DB-4ACF-E1D10652E18F}"/>
              </a:ext>
            </a:extLst>
          </p:cNvPr>
          <p:cNvSpPr txBox="1"/>
          <p:nvPr/>
        </p:nvSpPr>
        <p:spPr>
          <a:xfrm>
            <a:off x="7530948" y="4807901"/>
            <a:ext cx="189159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Tenorite" panose="00000500000000000000" pitchFamily="2" charset="0"/>
                <a:ea typeface="+mn-ea"/>
                <a:cs typeface="+mn-cs"/>
              </a:rPr>
              <a:t>INDUSTRIAL MACHINE</a:t>
            </a:r>
          </a:p>
        </p:txBody>
      </p:sp>
      <p:sp>
        <p:nvSpPr>
          <p:cNvPr id="17" name="Retângulo 16">
            <a:extLst>
              <a:ext uri="{FF2B5EF4-FFF2-40B4-BE49-F238E27FC236}">
                <a16:creationId xmlns:a16="http://schemas.microsoft.com/office/drawing/2014/main" id="{A5D3DC3F-362E-CCF0-CCD4-9075BCD41D58}"/>
              </a:ext>
            </a:extLst>
          </p:cNvPr>
          <p:cNvSpPr/>
          <p:nvPr/>
        </p:nvSpPr>
        <p:spPr>
          <a:xfrm>
            <a:off x="-1524" y="6464936"/>
            <a:ext cx="12192000" cy="39624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prstClr val="black"/>
                </a:solidFill>
                <a:effectLst/>
                <a:uLnTx/>
                <a:uFillTx/>
                <a:latin typeface="Tenorite" panose="00000500000000000000" pitchFamily="2" charset="0"/>
                <a:ea typeface="+mn-ea"/>
                <a:cs typeface="+mn-cs"/>
              </a:rPr>
              <a:t>Solução de DW em ambiente Nuvem:</a:t>
            </a:r>
            <a:r>
              <a:rPr kumimoji="0" lang="pt-BR" sz="1050" b="0" i="0" u="none" strike="noStrike" kern="1200" cap="none" spc="0" normalizeH="0" baseline="0" noProof="0" dirty="0">
                <a:ln>
                  <a:noFill/>
                </a:ln>
                <a:solidFill>
                  <a:schemeClr val="accent5">
                    <a:lumMod val="75000"/>
                  </a:schemeClr>
                </a:solidFill>
                <a:effectLst/>
                <a:uLnTx/>
                <a:uFillTx/>
                <a:latin typeface="Tenorite" panose="00000500000000000000" pitchFamily="2" charset="0"/>
                <a:ea typeface="+mn-ea"/>
                <a:cs typeface="+mn-cs"/>
              </a:rPr>
              <a:t> </a:t>
            </a:r>
            <a:r>
              <a:rPr lang="pt-BR" sz="1050" b="0" i="0" dirty="0">
                <a:solidFill>
                  <a:schemeClr val="accent5">
                    <a:lumMod val="75000"/>
                  </a:schemeClr>
                </a:solidFill>
                <a:effectLst/>
                <a:latin typeface="Segoe UI" panose="020B0502040204020203" pitchFamily="34" charset="0"/>
              </a:rPr>
              <a:t>Armazena dados estruturados em esquemas predefinidos, otimizados para consultas rápidas e relatórios de negócios</a:t>
            </a:r>
            <a:endParaRPr kumimoji="0" lang="pt-BR" sz="1050" b="0" i="0" u="none" strike="noStrike" kern="1200" cap="none" spc="0" normalizeH="0" baseline="0" noProof="0" dirty="0">
              <a:ln>
                <a:noFill/>
              </a:ln>
              <a:solidFill>
                <a:schemeClr val="accent5">
                  <a:lumMod val="75000"/>
                </a:schemeClr>
              </a:solidFill>
              <a:effectLst/>
              <a:uLnTx/>
              <a:uFillTx/>
              <a:latin typeface="Tenorite" panose="00000500000000000000" pitchFamily="2" charset="0"/>
              <a:ea typeface="+mn-ea"/>
              <a:cs typeface="+mn-cs"/>
            </a:endParaRPr>
          </a:p>
        </p:txBody>
      </p:sp>
      <p:graphicFrame>
        <p:nvGraphicFramePr>
          <p:cNvPr id="14" name="Tabela 13">
            <a:extLst>
              <a:ext uri="{FF2B5EF4-FFF2-40B4-BE49-F238E27FC236}">
                <a16:creationId xmlns:a16="http://schemas.microsoft.com/office/drawing/2014/main" id="{6CCC4806-6DC9-3CCF-3F12-3C98FD39AB96}"/>
              </a:ext>
            </a:extLst>
          </p:cNvPr>
          <p:cNvGraphicFramePr>
            <a:graphicFrameLocks noGrp="1"/>
          </p:cNvGraphicFramePr>
          <p:nvPr/>
        </p:nvGraphicFramePr>
        <p:xfrm>
          <a:off x="-1520" y="0"/>
          <a:ext cx="12191993" cy="335280"/>
        </p:xfrm>
        <a:graphic>
          <a:graphicData uri="http://schemas.openxmlformats.org/drawingml/2006/table">
            <a:tbl>
              <a:tblPr firstRow="1" bandRow="1">
                <a:tableStyleId>{5C22544A-7EE6-4342-B048-85BDC9FD1C3A}</a:tableStyleId>
              </a:tblPr>
              <a:tblGrid>
                <a:gridCol w="672440">
                  <a:extLst>
                    <a:ext uri="{9D8B030D-6E8A-4147-A177-3AD203B41FA5}">
                      <a16:colId xmlns:a16="http://schemas.microsoft.com/office/drawing/2014/main" val="2097514473"/>
                    </a:ext>
                  </a:extLst>
                </a:gridCol>
                <a:gridCol w="1080145">
                  <a:extLst>
                    <a:ext uri="{9D8B030D-6E8A-4147-A177-3AD203B41FA5}">
                      <a16:colId xmlns:a16="http://schemas.microsoft.com/office/drawing/2014/main" val="658094835"/>
                    </a:ext>
                  </a:extLst>
                </a:gridCol>
                <a:gridCol w="888747">
                  <a:extLst>
                    <a:ext uri="{9D8B030D-6E8A-4147-A177-3AD203B41FA5}">
                      <a16:colId xmlns:a16="http://schemas.microsoft.com/office/drawing/2014/main" val="745023364"/>
                    </a:ext>
                  </a:extLst>
                </a:gridCol>
                <a:gridCol w="744294">
                  <a:extLst>
                    <a:ext uri="{9D8B030D-6E8A-4147-A177-3AD203B41FA5}">
                      <a16:colId xmlns:a16="http://schemas.microsoft.com/office/drawing/2014/main" val="3840033440"/>
                    </a:ext>
                  </a:extLst>
                </a:gridCol>
                <a:gridCol w="798462">
                  <a:extLst>
                    <a:ext uri="{9D8B030D-6E8A-4147-A177-3AD203B41FA5}">
                      <a16:colId xmlns:a16="http://schemas.microsoft.com/office/drawing/2014/main" val="1202282403"/>
                    </a:ext>
                  </a:extLst>
                </a:gridCol>
                <a:gridCol w="880856">
                  <a:extLst>
                    <a:ext uri="{9D8B030D-6E8A-4147-A177-3AD203B41FA5}">
                      <a16:colId xmlns:a16="http://schemas.microsoft.com/office/drawing/2014/main" val="1906768549"/>
                    </a:ext>
                  </a:extLst>
                </a:gridCol>
                <a:gridCol w="1146956">
                  <a:extLst>
                    <a:ext uri="{9D8B030D-6E8A-4147-A177-3AD203B41FA5}">
                      <a16:colId xmlns:a16="http://schemas.microsoft.com/office/drawing/2014/main" val="414727962"/>
                    </a:ext>
                  </a:extLst>
                </a:gridCol>
                <a:gridCol w="979029">
                  <a:extLst>
                    <a:ext uri="{9D8B030D-6E8A-4147-A177-3AD203B41FA5}">
                      <a16:colId xmlns:a16="http://schemas.microsoft.com/office/drawing/2014/main" val="1339992678"/>
                    </a:ext>
                  </a:extLst>
                </a:gridCol>
                <a:gridCol w="867501">
                  <a:extLst>
                    <a:ext uri="{9D8B030D-6E8A-4147-A177-3AD203B41FA5}">
                      <a16:colId xmlns:a16="http://schemas.microsoft.com/office/drawing/2014/main" val="1653409299"/>
                    </a:ext>
                  </a:extLst>
                </a:gridCol>
                <a:gridCol w="774035">
                  <a:extLst>
                    <a:ext uri="{9D8B030D-6E8A-4147-A177-3AD203B41FA5}">
                      <a16:colId xmlns:a16="http://schemas.microsoft.com/office/drawing/2014/main" val="333896586"/>
                    </a:ext>
                  </a:extLst>
                </a:gridCol>
                <a:gridCol w="962698">
                  <a:extLst>
                    <a:ext uri="{9D8B030D-6E8A-4147-A177-3AD203B41FA5}">
                      <a16:colId xmlns:a16="http://schemas.microsoft.com/office/drawing/2014/main" val="3674410347"/>
                    </a:ext>
                  </a:extLst>
                </a:gridCol>
                <a:gridCol w="1107782">
                  <a:extLst>
                    <a:ext uri="{9D8B030D-6E8A-4147-A177-3AD203B41FA5}">
                      <a16:colId xmlns:a16="http://schemas.microsoft.com/office/drawing/2014/main" val="1340072179"/>
                    </a:ext>
                  </a:extLst>
                </a:gridCol>
                <a:gridCol w="540371">
                  <a:extLst>
                    <a:ext uri="{9D8B030D-6E8A-4147-A177-3AD203B41FA5}">
                      <a16:colId xmlns:a16="http://schemas.microsoft.com/office/drawing/2014/main" val="3091211218"/>
                    </a:ext>
                  </a:extLst>
                </a:gridCol>
                <a:gridCol w="748677">
                  <a:extLst>
                    <a:ext uri="{9D8B030D-6E8A-4147-A177-3AD203B41FA5}">
                      <a16:colId xmlns:a16="http://schemas.microsoft.com/office/drawing/2014/main" val="1360251582"/>
                    </a:ext>
                  </a:extLst>
                </a:gridCol>
              </a:tblGrid>
              <a:tr h="0">
                <a:tc>
                  <a:txBody>
                    <a:bodyPr/>
                    <a:lstStyle/>
                    <a:p>
                      <a:pPr algn="ctr"/>
                      <a:r>
                        <a:rPr lang="pt-BR" sz="800" b="0" kern="1200">
                          <a:solidFill>
                            <a:schemeClr val="bg1">
                              <a:lumMod val="50000"/>
                            </a:schemeClr>
                          </a:solidFill>
                          <a:latin typeface="Bahnschrift" panose="020B0502040204020203" pitchFamily="34" charset="0"/>
                          <a:ea typeface="+mn-ea"/>
                          <a:cs typeface="+mn-cs"/>
                        </a:rPr>
                        <a:t>J-FLOW</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ORGANOGRAMA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ESTRATÉGIA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OBJETIVO</a:t>
                      </a:r>
                    </a:p>
                    <a:p>
                      <a:pPr algn="ctr"/>
                      <a:r>
                        <a:rPr lang="pt-BR" sz="800" b="0" kern="1200">
                          <a:solidFill>
                            <a:schemeClr val="bg1">
                              <a:lumMod val="50000"/>
                            </a:schemeClr>
                          </a:solidFill>
                          <a:latin typeface="Bahnschrift" panose="020B0502040204020203" pitchFamily="34" charset="0"/>
                          <a:ea typeface="+mn-ea"/>
                          <a:cs typeface="+mn-cs"/>
                        </a:rPr>
                        <a:t>/META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SITUAÇÃO </a:t>
                      </a:r>
                      <a:br>
                        <a:rPr lang="pt-BR" sz="800" b="0" kern="1200">
                          <a:solidFill>
                            <a:schemeClr val="bg1">
                              <a:lumMod val="50000"/>
                            </a:schemeClr>
                          </a:solidFill>
                          <a:latin typeface="Bahnschrift" panose="020B0502040204020203" pitchFamily="34" charset="0"/>
                          <a:ea typeface="+mn-ea"/>
                          <a:cs typeface="+mn-cs"/>
                        </a:rPr>
                      </a:br>
                      <a:r>
                        <a:rPr lang="pt-BR" sz="800" b="0" kern="1200">
                          <a:solidFill>
                            <a:schemeClr val="bg1">
                              <a:lumMod val="50000"/>
                            </a:schemeClr>
                          </a:solidFill>
                          <a:latin typeface="Bahnschrift" panose="020B0502040204020203" pitchFamily="34" charset="0"/>
                          <a:ea typeface="+mn-ea"/>
                          <a:cs typeface="+mn-cs"/>
                        </a:rPr>
                        <a:t>ATUAL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SITUAÇÃO PROPOSTA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SISTEMATIZAÇÃO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pt-BR" sz="800" b="1" kern="1200">
                          <a:solidFill>
                            <a:schemeClr val="bg1"/>
                          </a:solidFill>
                          <a:effectLst>
                            <a:outerShdw blurRad="38100" dist="38100" dir="2700000" algn="tl">
                              <a:srgbClr val="000000">
                                <a:alpha val="43137"/>
                              </a:srgbClr>
                            </a:outerShdw>
                          </a:effectLst>
                          <a:latin typeface="Bahnschrift" panose="020B0502040204020203" pitchFamily="34" charset="0"/>
                          <a:ea typeface="+mn-ea"/>
                          <a:cs typeface="+mn-cs"/>
                        </a:rPr>
                        <a:t>ARQUITETURA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ORÇAMENTO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BENEFÍCIO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CRONOGRAMA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800" b="0" kern="1200">
                          <a:solidFill>
                            <a:schemeClr val="bg1">
                              <a:lumMod val="50000"/>
                            </a:schemeClr>
                          </a:solidFill>
                          <a:latin typeface="Bahnschrift" panose="020B0502040204020203" pitchFamily="34" charset="0"/>
                          <a:ea typeface="+mn-ea"/>
                          <a:cs typeface="+mn-cs"/>
                        </a:rPr>
                        <a:t>CHANGE MANAGEMENT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RISCO</a:t>
                      </a: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11</a:t>
                      </a:r>
                      <a:r>
                        <a:rPr kumimoji="0" lang="pt-BR" sz="1400" b="0" i="0" u="none" strike="noStrike" kern="1200" cap="none" spc="0" normalizeH="0" baseline="0" noProof="0">
                          <a:ln>
                            <a:noFill/>
                          </a:ln>
                          <a:solidFill>
                            <a:prstClr val="white">
                              <a:lumMod val="50000"/>
                            </a:prstClr>
                          </a:solidFill>
                          <a:effectLst/>
                          <a:uLnTx/>
                          <a:uFillTx/>
                          <a:latin typeface="Bahnschrift" panose="020B0502040204020203" pitchFamily="34" charset="0"/>
                          <a:ea typeface="+mn-ea"/>
                          <a:cs typeface="+mn-cs"/>
                        </a:rPr>
                        <a:t>/20</a:t>
                      </a:r>
                      <a:endParaRPr kumimoji="0" lang="pt-BR" sz="200" b="0" i="0" u="none" strike="noStrike" kern="1200" cap="none" spc="0" normalizeH="0" baseline="0" noProof="0">
                        <a:ln>
                          <a:noFill/>
                        </a:ln>
                        <a:solidFill>
                          <a:prstClr val="white">
                            <a:lumMod val="50000"/>
                          </a:prstClr>
                        </a:solidFill>
                        <a:effectLst/>
                        <a:uLnTx/>
                        <a:uFillTx/>
                        <a:latin typeface="Bahnschrift" panose="020B0502040204020203" pitchFamily="34" charset="0"/>
                        <a:ea typeface="+mn-ea"/>
                        <a:cs typeface="+mn-cs"/>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7313060"/>
                  </a:ext>
                </a:extLst>
              </a:tr>
            </a:tbl>
          </a:graphicData>
        </a:graphic>
      </p:graphicFrame>
      <p:sp>
        <p:nvSpPr>
          <p:cNvPr id="19" name="Retângulo: Cantos Arredondados 18">
            <a:extLst>
              <a:ext uri="{FF2B5EF4-FFF2-40B4-BE49-F238E27FC236}">
                <a16:creationId xmlns:a16="http://schemas.microsoft.com/office/drawing/2014/main" id="{6CB0FC66-BEC0-1269-6493-BD7BF7AC6B1E}"/>
              </a:ext>
            </a:extLst>
          </p:cNvPr>
          <p:cNvSpPr/>
          <p:nvPr/>
        </p:nvSpPr>
        <p:spPr>
          <a:xfrm>
            <a:off x="9631961" y="577618"/>
            <a:ext cx="2468490" cy="1552397"/>
          </a:xfrm>
          <a:prstGeom prst="roundRect">
            <a:avLst>
              <a:gd name="adj" fmla="val 4006"/>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BI APPLICATIONS</a:t>
            </a:r>
          </a:p>
        </p:txBody>
      </p:sp>
      <p:pic>
        <p:nvPicPr>
          <p:cNvPr id="53" name="Imagem 52">
            <a:extLst>
              <a:ext uri="{FF2B5EF4-FFF2-40B4-BE49-F238E27FC236}">
                <a16:creationId xmlns:a16="http://schemas.microsoft.com/office/drawing/2014/main" id="{381B80D2-DE33-2F53-1E03-9FE50FFA76B3}"/>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5926" b="94370" l="10000" r="90000">
                        <a14:foregroundMark x1="20333" y1="29778" x2="26667" y2="47704"/>
                        <a14:foregroundMark x1="35083" y1="18815" x2="57667" y2="12296"/>
                        <a14:foregroundMark x1="59500" y1="6074" x2="71667" y2="37778"/>
                        <a14:foregroundMark x1="71667" y1="37778" x2="74250" y2="59852"/>
                        <a14:foregroundMark x1="74250" y1="59852" x2="74000" y2="66519"/>
                        <a14:foregroundMark x1="33750" y1="93481" x2="46417" y2="94370"/>
                      </a14:backgroundRemoval>
                    </a14:imgEffect>
                  </a14:imgLayer>
                </a14:imgProps>
              </a:ext>
            </a:extLst>
          </a:blip>
          <a:srcRect l="15281" r="19296"/>
          <a:stretch/>
        </p:blipFill>
        <p:spPr>
          <a:xfrm>
            <a:off x="10176816" y="885013"/>
            <a:ext cx="1290089" cy="1109206"/>
          </a:xfrm>
          <a:prstGeom prst="rect">
            <a:avLst/>
          </a:prstGeom>
        </p:spPr>
      </p:pic>
      <p:sp>
        <p:nvSpPr>
          <p:cNvPr id="20" name="Triângulo isósceles 19">
            <a:extLst>
              <a:ext uri="{FF2B5EF4-FFF2-40B4-BE49-F238E27FC236}">
                <a16:creationId xmlns:a16="http://schemas.microsoft.com/office/drawing/2014/main" id="{B7017FA1-736E-8190-D17D-DA2CB0E0E0B4}"/>
              </a:ext>
            </a:extLst>
          </p:cNvPr>
          <p:cNvSpPr/>
          <p:nvPr/>
        </p:nvSpPr>
        <p:spPr>
          <a:xfrm rot="5400000" flipV="1">
            <a:off x="9072929" y="1253137"/>
            <a:ext cx="699218" cy="270561"/>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Elipse 29">
            <a:extLst>
              <a:ext uri="{FF2B5EF4-FFF2-40B4-BE49-F238E27FC236}">
                <a16:creationId xmlns:a16="http://schemas.microsoft.com/office/drawing/2014/main" id="{EF460D3A-35A7-D7F8-5127-FB6594C2070B}"/>
              </a:ext>
            </a:extLst>
          </p:cNvPr>
          <p:cNvSpPr/>
          <p:nvPr/>
        </p:nvSpPr>
        <p:spPr>
          <a:xfrm>
            <a:off x="52391" y="5445288"/>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1</a:t>
            </a:r>
          </a:p>
        </p:txBody>
      </p:sp>
      <p:sp>
        <p:nvSpPr>
          <p:cNvPr id="32" name="Elipse 31">
            <a:extLst>
              <a:ext uri="{FF2B5EF4-FFF2-40B4-BE49-F238E27FC236}">
                <a16:creationId xmlns:a16="http://schemas.microsoft.com/office/drawing/2014/main" id="{36E8B4B9-7D1B-8C09-1FF1-98D01F74D4DE}"/>
              </a:ext>
            </a:extLst>
          </p:cNvPr>
          <p:cNvSpPr/>
          <p:nvPr/>
        </p:nvSpPr>
        <p:spPr>
          <a:xfrm>
            <a:off x="49604" y="4214755"/>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a:ln>
                  <a:noFill/>
                </a:ln>
                <a:solidFill>
                  <a:srgbClr val="44546A">
                    <a:lumMod val="50000"/>
                  </a:srgbClr>
                </a:solidFill>
                <a:effectLst/>
                <a:uLnTx/>
                <a:uFillTx/>
                <a:latin typeface="Aptos" panose="02110004020202020204"/>
                <a:ea typeface="+mn-ea"/>
                <a:cs typeface="+mn-cs"/>
              </a:rPr>
              <a:t>2</a:t>
            </a:r>
          </a:p>
        </p:txBody>
      </p:sp>
      <p:sp>
        <p:nvSpPr>
          <p:cNvPr id="34" name="Elipse 33">
            <a:extLst>
              <a:ext uri="{FF2B5EF4-FFF2-40B4-BE49-F238E27FC236}">
                <a16:creationId xmlns:a16="http://schemas.microsoft.com/office/drawing/2014/main" id="{612C3277-0444-55F0-70C7-7A18268D89D5}"/>
              </a:ext>
            </a:extLst>
          </p:cNvPr>
          <p:cNvSpPr/>
          <p:nvPr/>
        </p:nvSpPr>
        <p:spPr>
          <a:xfrm>
            <a:off x="4942640" y="2950031"/>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44546A">
                    <a:lumMod val="50000"/>
                  </a:srgbClr>
                </a:solidFill>
                <a:effectLst/>
                <a:uLnTx/>
                <a:uFillTx/>
                <a:latin typeface="Aptos" panose="02110004020202020204"/>
                <a:ea typeface="+mn-ea"/>
                <a:cs typeface="+mn-cs"/>
              </a:rPr>
              <a:t>3</a:t>
            </a:r>
          </a:p>
        </p:txBody>
      </p:sp>
      <p:sp>
        <p:nvSpPr>
          <p:cNvPr id="39" name="Elipse 38">
            <a:extLst>
              <a:ext uri="{FF2B5EF4-FFF2-40B4-BE49-F238E27FC236}">
                <a16:creationId xmlns:a16="http://schemas.microsoft.com/office/drawing/2014/main" id="{D0A667E6-9E57-3005-454C-6307C678FF93}"/>
              </a:ext>
            </a:extLst>
          </p:cNvPr>
          <p:cNvSpPr/>
          <p:nvPr/>
        </p:nvSpPr>
        <p:spPr>
          <a:xfrm>
            <a:off x="3597138" y="1176632"/>
            <a:ext cx="351974" cy="301803"/>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44546A">
                    <a:lumMod val="50000"/>
                  </a:srgbClr>
                </a:solidFill>
                <a:effectLst/>
                <a:uLnTx/>
                <a:uFillTx/>
                <a:latin typeface="Aptos" panose="02110004020202020204"/>
                <a:ea typeface="+mn-ea"/>
                <a:cs typeface="+mn-cs"/>
              </a:rPr>
              <a:t>4</a:t>
            </a:r>
          </a:p>
        </p:txBody>
      </p:sp>
      <p:pic>
        <p:nvPicPr>
          <p:cNvPr id="61" name="Picture 18" descr="Cronograma - ícones de educação grátis">
            <a:extLst>
              <a:ext uri="{FF2B5EF4-FFF2-40B4-BE49-F238E27FC236}">
                <a16:creationId xmlns:a16="http://schemas.microsoft.com/office/drawing/2014/main" id="{07086F60-4F7C-4846-1493-70B0A6DF588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670267" y="3090542"/>
            <a:ext cx="224865" cy="22486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Progress Bar Icon Png #16174 - Free Icons Library">
            <a:extLst>
              <a:ext uri="{FF2B5EF4-FFF2-40B4-BE49-F238E27FC236}">
                <a16:creationId xmlns:a16="http://schemas.microsoft.com/office/drawing/2014/main" id="{2073E36A-7848-694A-9C72-FD15426AA5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720386" y="2176410"/>
            <a:ext cx="445490" cy="5489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Progress Bar Icon Png #16174 - Free Icons Library">
            <a:extLst>
              <a:ext uri="{FF2B5EF4-FFF2-40B4-BE49-F238E27FC236}">
                <a16:creationId xmlns:a16="http://schemas.microsoft.com/office/drawing/2014/main" id="{1B97AE12-8AF9-6B09-5251-D6E36B4590B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509736" y="2152853"/>
            <a:ext cx="445490" cy="548959"/>
          </a:xfrm>
          <a:prstGeom prst="rect">
            <a:avLst/>
          </a:prstGeom>
          <a:noFill/>
          <a:extLst>
            <a:ext uri="{909E8E84-426E-40DD-AFC4-6F175D3DCCD1}">
              <a14:hiddenFill xmlns:a14="http://schemas.microsoft.com/office/drawing/2010/main">
                <a:solidFill>
                  <a:srgbClr val="FFFFFF"/>
                </a:solidFill>
              </a14:hiddenFill>
            </a:ext>
          </a:extLst>
        </p:spPr>
      </p:pic>
      <p:sp>
        <p:nvSpPr>
          <p:cNvPr id="1038" name="CaixaDeTexto 1037">
            <a:extLst>
              <a:ext uri="{FF2B5EF4-FFF2-40B4-BE49-F238E27FC236}">
                <a16:creationId xmlns:a16="http://schemas.microsoft.com/office/drawing/2014/main" id="{1CB352D0-0F2B-54D7-C7A3-1A37EF0DF1B9}"/>
              </a:ext>
            </a:extLst>
          </p:cNvPr>
          <p:cNvSpPr txBox="1"/>
          <p:nvPr/>
        </p:nvSpPr>
        <p:spPr>
          <a:xfrm>
            <a:off x="11456756" y="2481808"/>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sp>
        <p:nvSpPr>
          <p:cNvPr id="1040" name="CaixaDeTexto 1039">
            <a:extLst>
              <a:ext uri="{FF2B5EF4-FFF2-40B4-BE49-F238E27FC236}">
                <a16:creationId xmlns:a16="http://schemas.microsoft.com/office/drawing/2014/main" id="{828B3EAA-B785-B19E-6801-459CC88EDE4F}"/>
              </a:ext>
            </a:extLst>
          </p:cNvPr>
          <p:cNvSpPr txBox="1"/>
          <p:nvPr/>
        </p:nvSpPr>
        <p:spPr>
          <a:xfrm>
            <a:off x="7675952" y="2486631"/>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sp>
        <p:nvSpPr>
          <p:cNvPr id="21" name="CaixaDeTexto 20">
            <a:extLst>
              <a:ext uri="{FF2B5EF4-FFF2-40B4-BE49-F238E27FC236}">
                <a16:creationId xmlns:a16="http://schemas.microsoft.com/office/drawing/2014/main" id="{E6547D66-214C-F114-85C6-D197E2F0D950}"/>
              </a:ext>
            </a:extLst>
          </p:cNvPr>
          <p:cNvSpPr txBox="1"/>
          <p:nvPr/>
        </p:nvSpPr>
        <p:spPr>
          <a:xfrm>
            <a:off x="5158800" y="2142507"/>
            <a:ext cx="383463" cy="302538"/>
          </a:xfrm>
          <a:prstGeom prst="irregularSeal1">
            <a:avLst/>
          </a:prstGeom>
          <a:solidFill>
            <a:srgbClr val="C00000"/>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1" u="none" strike="noStrike" kern="1200" cap="none" spc="0" normalizeH="0" baseline="0" noProof="0">
                <a:ln>
                  <a:noFill/>
                </a:ln>
                <a:solidFill>
                  <a:prstClr val="white"/>
                </a:solidFill>
                <a:effectLst/>
                <a:uLnTx/>
                <a:uFillTx/>
                <a:latin typeface="Aptos" panose="02110004020202020204"/>
                <a:ea typeface="+mn-ea"/>
                <a:cs typeface="+mn-cs"/>
              </a:rPr>
              <a:t>New</a:t>
            </a:r>
          </a:p>
        </p:txBody>
      </p:sp>
      <p:pic>
        <p:nvPicPr>
          <p:cNvPr id="1050" name="Picture 6" descr="Progress Bar Icon Png #16174 - Free Icons Library">
            <a:extLst>
              <a:ext uri="{FF2B5EF4-FFF2-40B4-BE49-F238E27FC236}">
                <a16:creationId xmlns:a16="http://schemas.microsoft.com/office/drawing/2014/main" id="{F97D2571-FEA9-1160-D927-3B9593551F7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621144" y="410474"/>
            <a:ext cx="445490" cy="548959"/>
          </a:xfrm>
          <a:prstGeom prst="rect">
            <a:avLst/>
          </a:prstGeom>
          <a:noFill/>
          <a:extLst>
            <a:ext uri="{909E8E84-426E-40DD-AFC4-6F175D3DCCD1}">
              <a14:hiddenFill xmlns:a14="http://schemas.microsoft.com/office/drawing/2010/main">
                <a:solidFill>
                  <a:srgbClr val="FFFFFF"/>
                </a:solidFill>
              </a14:hiddenFill>
            </a:ext>
          </a:extLst>
        </p:spPr>
      </p:pic>
      <p:sp>
        <p:nvSpPr>
          <p:cNvPr id="1051" name="CaixaDeTexto 1050">
            <a:extLst>
              <a:ext uri="{FF2B5EF4-FFF2-40B4-BE49-F238E27FC236}">
                <a16:creationId xmlns:a16="http://schemas.microsoft.com/office/drawing/2014/main" id="{38A0E22C-0407-1CFD-C6D3-CF0F08B58E5C}"/>
              </a:ext>
            </a:extLst>
          </p:cNvPr>
          <p:cNvSpPr txBox="1"/>
          <p:nvPr/>
        </p:nvSpPr>
        <p:spPr>
          <a:xfrm>
            <a:off x="11568164" y="739429"/>
            <a:ext cx="55488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4546A"/>
                </a:solidFill>
                <a:effectLst/>
                <a:uLnTx/>
                <a:uFillTx/>
                <a:latin typeface="Aptos" panose="02110004020202020204"/>
                <a:ea typeface="+mn-ea"/>
                <a:cs typeface="+mn-cs"/>
              </a:rPr>
              <a:t>Andamento</a:t>
            </a:r>
          </a:p>
        </p:txBody>
      </p:sp>
      <p:pic>
        <p:nvPicPr>
          <p:cNvPr id="26" name="Imagem 25">
            <a:extLst>
              <a:ext uri="{FF2B5EF4-FFF2-40B4-BE49-F238E27FC236}">
                <a16:creationId xmlns:a16="http://schemas.microsoft.com/office/drawing/2014/main" id="{252A5775-4471-C10F-6FEF-AF8BDDA52B89}"/>
              </a:ext>
            </a:extLst>
          </p:cNvPr>
          <p:cNvPicPr>
            <a:picLocks noChangeAspect="1"/>
          </p:cNvPicPr>
          <p:nvPr/>
        </p:nvPicPr>
        <p:blipFill>
          <a:blip r:embed="rId20"/>
          <a:stretch>
            <a:fillRect/>
          </a:stretch>
        </p:blipFill>
        <p:spPr>
          <a:xfrm>
            <a:off x="6687093" y="2733230"/>
            <a:ext cx="671129" cy="666878"/>
          </a:xfrm>
          <a:prstGeom prst="rect">
            <a:avLst/>
          </a:prstGeom>
        </p:spPr>
      </p:pic>
    </p:spTree>
    <p:extLst>
      <p:ext uri="{BB962C8B-B14F-4D97-AF65-F5344CB8AC3E}">
        <p14:creationId xmlns:p14="http://schemas.microsoft.com/office/powerpoint/2010/main" val="6548089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8"/>
                                        </p:tgtEl>
                                        <p:attrNameLst>
                                          <p:attrName>style.visibility</p:attrName>
                                        </p:attrNameLst>
                                      </p:cBhvr>
                                      <p:to>
                                        <p:strVal val="visible"/>
                                      </p:to>
                                    </p:set>
                                    <p:animEffect transition="in" filter="fade">
                                      <p:cBhvr>
                                        <p:cTn id="13" dur="500"/>
                                        <p:tgtEl>
                                          <p:spTgt spid="10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0"/>
                                        </p:tgtEl>
                                        <p:attrNameLst>
                                          <p:attrName>style.visibility</p:attrName>
                                        </p:attrNameLst>
                                      </p:cBhvr>
                                      <p:to>
                                        <p:strVal val="visible"/>
                                      </p:to>
                                    </p:set>
                                    <p:animEffect transition="in" filter="fade">
                                      <p:cBhvr>
                                        <p:cTn id="16" dur="500"/>
                                        <p:tgtEl>
                                          <p:spTgt spid="1040"/>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1"/>
                                        </p:tgtEl>
                                        <p:attrNameLst>
                                          <p:attrName>style.visibility</p:attrName>
                                        </p:attrNameLst>
                                      </p:cBhvr>
                                      <p:to>
                                        <p:strVal val="visible"/>
                                      </p:to>
                                    </p:set>
                                    <p:animEffect transition="in" filter="fade">
                                      <p:cBhvr>
                                        <p:cTn id="25" dur="500"/>
                                        <p:tgtEl>
                                          <p:spTgt spid="1051"/>
                                        </p:tgtEl>
                                      </p:cBhvr>
                                    </p:animEffect>
                                  </p:childTnLst>
                                </p:cTn>
                              </p:par>
                              <p:par>
                                <p:cTn id="26" presetID="10" presetClass="entr" presetSubtype="0" fill="hold" nodeType="withEffect">
                                  <p:stCondLst>
                                    <p:cond delay="0"/>
                                  </p:stCondLst>
                                  <p:childTnLst>
                                    <p:set>
                                      <p:cBhvr>
                                        <p:cTn id="27" dur="1" fill="hold">
                                          <p:stCondLst>
                                            <p:cond delay="0"/>
                                          </p:stCondLst>
                                        </p:cTn>
                                        <p:tgtEl>
                                          <p:spTgt spid="1050"/>
                                        </p:tgtEl>
                                        <p:attrNameLst>
                                          <p:attrName>style.visibility</p:attrName>
                                        </p:attrNameLst>
                                      </p:cBhvr>
                                      <p:to>
                                        <p:strVal val="visible"/>
                                      </p:to>
                                    </p:set>
                                    <p:animEffect transition="in" filter="fade">
                                      <p:cBhvr>
                                        <p:cTn id="28"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38" grpId="0"/>
      <p:bldP spid="1040" grpId="0"/>
      <p:bldP spid="21" grpId="0" animBg="1"/>
      <p:bldP spid="1051"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Imagem 31">
            <a:extLst>
              <a:ext uri="{FF2B5EF4-FFF2-40B4-BE49-F238E27FC236}">
                <a16:creationId xmlns:a16="http://schemas.microsoft.com/office/drawing/2014/main" id="{EC3D8692-F53E-A5CD-DF91-02203496B788}"/>
              </a:ext>
            </a:extLst>
          </p:cNvPr>
          <p:cNvPicPr>
            <a:picLocks noChangeAspect="1"/>
          </p:cNvPicPr>
          <p:nvPr/>
        </p:nvPicPr>
        <p:blipFill rotWithShape="1">
          <a:blip r:embed="rId2"/>
          <a:srcRect t="556" b="395"/>
          <a:stretch/>
        </p:blipFill>
        <p:spPr>
          <a:xfrm>
            <a:off x="1" y="649167"/>
            <a:ext cx="10420350" cy="5796870"/>
          </a:xfrm>
          <a:prstGeom prst="roundRect">
            <a:avLst>
              <a:gd name="adj" fmla="val 8899"/>
            </a:avLst>
          </a:prstGeom>
          <a:effectLst/>
        </p:spPr>
      </p:pic>
      <p:sp>
        <p:nvSpPr>
          <p:cNvPr id="4" name="Retângulo 3">
            <a:extLst>
              <a:ext uri="{FF2B5EF4-FFF2-40B4-BE49-F238E27FC236}">
                <a16:creationId xmlns:a16="http://schemas.microsoft.com/office/drawing/2014/main" id="{FC934CC8-721E-8FB7-213E-052D618CE8C1}"/>
              </a:ext>
            </a:extLst>
          </p:cNvPr>
          <p:cNvSpPr/>
          <p:nvPr/>
        </p:nvSpPr>
        <p:spPr>
          <a:xfrm>
            <a:off x="337102" y="967716"/>
            <a:ext cx="1695450" cy="390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2" name="Tabela 1">
            <a:extLst>
              <a:ext uri="{FF2B5EF4-FFF2-40B4-BE49-F238E27FC236}">
                <a16:creationId xmlns:a16="http://schemas.microsoft.com/office/drawing/2014/main" id="{FD7E0DFF-9768-FBFF-C212-55233E6D6586}"/>
              </a:ext>
            </a:extLst>
          </p:cNvPr>
          <p:cNvGraphicFramePr>
            <a:graphicFrameLocks noGrp="1"/>
          </p:cNvGraphicFramePr>
          <p:nvPr/>
        </p:nvGraphicFramePr>
        <p:xfrm>
          <a:off x="-1520" y="0"/>
          <a:ext cx="12191993" cy="335280"/>
        </p:xfrm>
        <a:graphic>
          <a:graphicData uri="http://schemas.openxmlformats.org/drawingml/2006/table">
            <a:tbl>
              <a:tblPr firstRow="1" bandRow="1">
                <a:tableStyleId>{5C22544A-7EE6-4342-B048-85BDC9FD1C3A}</a:tableStyleId>
              </a:tblPr>
              <a:tblGrid>
                <a:gridCol w="672440">
                  <a:extLst>
                    <a:ext uri="{9D8B030D-6E8A-4147-A177-3AD203B41FA5}">
                      <a16:colId xmlns:a16="http://schemas.microsoft.com/office/drawing/2014/main" val="2097514473"/>
                    </a:ext>
                  </a:extLst>
                </a:gridCol>
                <a:gridCol w="1080145">
                  <a:extLst>
                    <a:ext uri="{9D8B030D-6E8A-4147-A177-3AD203B41FA5}">
                      <a16:colId xmlns:a16="http://schemas.microsoft.com/office/drawing/2014/main" val="658094835"/>
                    </a:ext>
                  </a:extLst>
                </a:gridCol>
                <a:gridCol w="888747">
                  <a:extLst>
                    <a:ext uri="{9D8B030D-6E8A-4147-A177-3AD203B41FA5}">
                      <a16:colId xmlns:a16="http://schemas.microsoft.com/office/drawing/2014/main" val="745023364"/>
                    </a:ext>
                  </a:extLst>
                </a:gridCol>
                <a:gridCol w="744294">
                  <a:extLst>
                    <a:ext uri="{9D8B030D-6E8A-4147-A177-3AD203B41FA5}">
                      <a16:colId xmlns:a16="http://schemas.microsoft.com/office/drawing/2014/main" val="3840033440"/>
                    </a:ext>
                  </a:extLst>
                </a:gridCol>
                <a:gridCol w="798462">
                  <a:extLst>
                    <a:ext uri="{9D8B030D-6E8A-4147-A177-3AD203B41FA5}">
                      <a16:colId xmlns:a16="http://schemas.microsoft.com/office/drawing/2014/main" val="1202282403"/>
                    </a:ext>
                  </a:extLst>
                </a:gridCol>
                <a:gridCol w="880856">
                  <a:extLst>
                    <a:ext uri="{9D8B030D-6E8A-4147-A177-3AD203B41FA5}">
                      <a16:colId xmlns:a16="http://schemas.microsoft.com/office/drawing/2014/main" val="1906768549"/>
                    </a:ext>
                  </a:extLst>
                </a:gridCol>
                <a:gridCol w="1146956">
                  <a:extLst>
                    <a:ext uri="{9D8B030D-6E8A-4147-A177-3AD203B41FA5}">
                      <a16:colId xmlns:a16="http://schemas.microsoft.com/office/drawing/2014/main" val="414727962"/>
                    </a:ext>
                  </a:extLst>
                </a:gridCol>
                <a:gridCol w="979029">
                  <a:extLst>
                    <a:ext uri="{9D8B030D-6E8A-4147-A177-3AD203B41FA5}">
                      <a16:colId xmlns:a16="http://schemas.microsoft.com/office/drawing/2014/main" val="1339992678"/>
                    </a:ext>
                  </a:extLst>
                </a:gridCol>
                <a:gridCol w="867501">
                  <a:extLst>
                    <a:ext uri="{9D8B030D-6E8A-4147-A177-3AD203B41FA5}">
                      <a16:colId xmlns:a16="http://schemas.microsoft.com/office/drawing/2014/main" val="1653409299"/>
                    </a:ext>
                  </a:extLst>
                </a:gridCol>
                <a:gridCol w="774035">
                  <a:extLst>
                    <a:ext uri="{9D8B030D-6E8A-4147-A177-3AD203B41FA5}">
                      <a16:colId xmlns:a16="http://schemas.microsoft.com/office/drawing/2014/main" val="333896586"/>
                    </a:ext>
                  </a:extLst>
                </a:gridCol>
                <a:gridCol w="962698">
                  <a:extLst>
                    <a:ext uri="{9D8B030D-6E8A-4147-A177-3AD203B41FA5}">
                      <a16:colId xmlns:a16="http://schemas.microsoft.com/office/drawing/2014/main" val="3674410347"/>
                    </a:ext>
                  </a:extLst>
                </a:gridCol>
                <a:gridCol w="1107782">
                  <a:extLst>
                    <a:ext uri="{9D8B030D-6E8A-4147-A177-3AD203B41FA5}">
                      <a16:colId xmlns:a16="http://schemas.microsoft.com/office/drawing/2014/main" val="1340072179"/>
                    </a:ext>
                  </a:extLst>
                </a:gridCol>
                <a:gridCol w="540371">
                  <a:extLst>
                    <a:ext uri="{9D8B030D-6E8A-4147-A177-3AD203B41FA5}">
                      <a16:colId xmlns:a16="http://schemas.microsoft.com/office/drawing/2014/main" val="3091211218"/>
                    </a:ext>
                  </a:extLst>
                </a:gridCol>
                <a:gridCol w="748677">
                  <a:extLst>
                    <a:ext uri="{9D8B030D-6E8A-4147-A177-3AD203B41FA5}">
                      <a16:colId xmlns:a16="http://schemas.microsoft.com/office/drawing/2014/main" val="1360251582"/>
                    </a:ext>
                  </a:extLst>
                </a:gridCol>
              </a:tblGrid>
              <a:tr h="0">
                <a:tc>
                  <a:txBody>
                    <a:bodyPr/>
                    <a:lstStyle/>
                    <a:p>
                      <a:pPr algn="ctr"/>
                      <a:r>
                        <a:rPr lang="pt-BR" sz="800" b="0" kern="1200">
                          <a:solidFill>
                            <a:schemeClr val="bg1">
                              <a:lumMod val="50000"/>
                            </a:schemeClr>
                          </a:solidFill>
                          <a:latin typeface="Bahnschrift" panose="020B0502040204020203" pitchFamily="34" charset="0"/>
                          <a:ea typeface="+mn-ea"/>
                          <a:cs typeface="+mn-cs"/>
                        </a:rPr>
                        <a:t>J-FLOW</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ORGANOGRAMA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ESTRATÉGIA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OBJETIVO</a:t>
                      </a:r>
                    </a:p>
                    <a:p>
                      <a:pPr algn="ctr"/>
                      <a:r>
                        <a:rPr lang="pt-BR" sz="800" b="0" kern="1200">
                          <a:solidFill>
                            <a:schemeClr val="bg1">
                              <a:lumMod val="50000"/>
                            </a:schemeClr>
                          </a:solidFill>
                          <a:latin typeface="Bahnschrift" panose="020B0502040204020203" pitchFamily="34" charset="0"/>
                          <a:ea typeface="+mn-ea"/>
                          <a:cs typeface="+mn-cs"/>
                        </a:rPr>
                        <a:t>/META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SITUAÇÃO </a:t>
                      </a:r>
                      <a:br>
                        <a:rPr lang="pt-BR" sz="800" b="0" kern="1200">
                          <a:solidFill>
                            <a:schemeClr val="bg1">
                              <a:lumMod val="50000"/>
                            </a:schemeClr>
                          </a:solidFill>
                          <a:latin typeface="Bahnschrift" panose="020B0502040204020203" pitchFamily="34" charset="0"/>
                          <a:ea typeface="+mn-ea"/>
                          <a:cs typeface="+mn-cs"/>
                        </a:rPr>
                      </a:br>
                      <a:r>
                        <a:rPr lang="pt-BR" sz="800" b="0" kern="1200">
                          <a:solidFill>
                            <a:schemeClr val="bg1">
                              <a:lumMod val="50000"/>
                            </a:schemeClr>
                          </a:solidFill>
                          <a:latin typeface="Bahnschrift" panose="020B0502040204020203" pitchFamily="34" charset="0"/>
                          <a:ea typeface="+mn-ea"/>
                          <a:cs typeface="+mn-cs"/>
                        </a:rPr>
                        <a:t>ATUAL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SITUAÇÃO PROPOSTA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pt-BR" sz="800" b="0" kern="1200">
                          <a:solidFill>
                            <a:schemeClr val="bg1">
                              <a:lumMod val="50000"/>
                            </a:schemeClr>
                          </a:solidFill>
                          <a:latin typeface="Bahnschrift" panose="020B0502040204020203" pitchFamily="34" charset="0"/>
                          <a:ea typeface="+mn-ea"/>
                          <a:cs typeface="+mn-cs"/>
                        </a:rPr>
                        <a:t>SISTEMATIZAÇÃO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pt-BR" sz="800" b="1" kern="1200">
                          <a:solidFill>
                            <a:schemeClr val="bg1"/>
                          </a:solidFill>
                          <a:effectLst>
                            <a:outerShdw blurRad="38100" dist="38100" dir="2700000" algn="tl">
                              <a:srgbClr val="000000">
                                <a:alpha val="43137"/>
                              </a:srgbClr>
                            </a:outerShdw>
                          </a:effectLst>
                          <a:latin typeface="Bahnschrift" panose="020B0502040204020203" pitchFamily="34" charset="0"/>
                          <a:ea typeface="+mn-ea"/>
                          <a:cs typeface="+mn-cs"/>
                        </a:rPr>
                        <a:t>ARQUITETURA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ORÇAMENTO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BENEFÍCIO</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CRONOGRAMA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800" b="0" kern="1200">
                          <a:solidFill>
                            <a:schemeClr val="bg1">
                              <a:lumMod val="50000"/>
                            </a:schemeClr>
                          </a:solidFill>
                          <a:latin typeface="Bahnschrift" panose="020B0502040204020203" pitchFamily="34" charset="0"/>
                          <a:ea typeface="+mn-ea"/>
                          <a:cs typeface="+mn-cs"/>
                        </a:rPr>
                        <a:t>CHANGE MANAGEMENT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pt-BR" sz="800" b="0" kern="1200">
                          <a:solidFill>
                            <a:schemeClr val="bg1">
                              <a:lumMod val="50000"/>
                            </a:schemeClr>
                          </a:solidFill>
                          <a:latin typeface="Bahnschrift" panose="020B0502040204020203" pitchFamily="34" charset="0"/>
                          <a:ea typeface="+mn-ea"/>
                          <a:cs typeface="+mn-cs"/>
                        </a:rPr>
                        <a:t>RISCO</a:t>
                      </a: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12</a:t>
                      </a:r>
                      <a:r>
                        <a:rPr kumimoji="0" lang="pt-BR" sz="1400" b="0" i="0" u="none" strike="noStrike" kern="1200" cap="none" spc="0" normalizeH="0" baseline="0" noProof="0">
                          <a:ln>
                            <a:noFill/>
                          </a:ln>
                          <a:solidFill>
                            <a:prstClr val="white">
                              <a:lumMod val="50000"/>
                            </a:prstClr>
                          </a:solidFill>
                          <a:effectLst/>
                          <a:uLnTx/>
                          <a:uFillTx/>
                          <a:latin typeface="Bahnschrift" panose="020B0502040204020203" pitchFamily="34" charset="0"/>
                          <a:ea typeface="+mn-ea"/>
                          <a:cs typeface="+mn-cs"/>
                        </a:rPr>
                        <a:t>/20</a:t>
                      </a:r>
                      <a:endParaRPr kumimoji="0" lang="pt-BR" sz="200" b="0" i="0" u="none" strike="noStrike" kern="1200" cap="none" spc="0" normalizeH="0" baseline="0" noProof="0">
                        <a:ln>
                          <a:noFill/>
                        </a:ln>
                        <a:solidFill>
                          <a:prstClr val="white">
                            <a:lumMod val="50000"/>
                          </a:prstClr>
                        </a:solidFill>
                        <a:effectLst/>
                        <a:uLnTx/>
                        <a:uFillTx/>
                        <a:latin typeface="Bahnschrift" panose="020B0502040204020203" pitchFamily="34" charset="0"/>
                        <a:ea typeface="+mn-ea"/>
                        <a:cs typeface="+mn-cs"/>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7313060"/>
                  </a:ext>
                </a:extLst>
              </a:tr>
            </a:tbl>
          </a:graphicData>
        </a:graphic>
      </p:graphicFrame>
      <p:sp>
        <p:nvSpPr>
          <p:cNvPr id="5" name="Retângulo 4">
            <a:extLst>
              <a:ext uri="{FF2B5EF4-FFF2-40B4-BE49-F238E27FC236}">
                <a16:creationId xmlns:a16="http://schemas.microsoft.com/office/drawing/2014/main" id="{C53092D9-0951-29AF-B6AA-C0D2C4A52D68}"/>
              </a:ext>
            </a:extLst>
          </p:cNvPr>
          <p:cNvSpPr/>
          <p:nvPr/>
        </p:nvSpPr>
        <p:spPr>
          <a:xfrm>
            <a:off x="-1524" y="6464936"/>
            <a:ext cx="12192000" cy="39624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prstClr val="black"/>
                </a:solidFill>
                <a:effectLst/>
                <a:uLnTx/>
                <a:uFillTx/>
                <a:latin typeface="Tenorite" panose="00000500000000000000" pitchFamily="2" charset="0"/>
                <a:ea typeface="+mn-ea"/>
                <a:cs typeface="+mn-cs"/>
              </a:rPr>
              <a:t>Fundação ambiente AWS para HDA, administrado no mesmo AWS </a:t>
            </a:r>
            <a:r>
              <a:rPr kumimoji="0" lang="pt-BR" sz="1050" b="0" i="0" u="none" strike="noStrike" kern="1200" cap="none" spc="0" normalizeH="0" baseline="0" noProof="0" dirty="0" err="1">
                <a:ln>
                  <a:noFill/>
                </a:ln>
                <a:solidFill>
                  <a:prstClr val="black"/>
                </a:solidFill>
                <a:effectLst/>
                <a:uLnTx/>
                <a:uFillTx/>
                <a:latin typeface="Tenorite" panose="00000500000000000000" pitchFamily="2" charset="0"/>
                <a:ea typeface="+mn-ea"/>
                <a:cs typeface="+mn-cs"/>
              </a:rPr>
              <a:t>Control</a:t>
            </a:r>
            <a:r>
              <a:rPr kumimoji="0" lang="pt-BR" sz="1050" b="0" i="0" u="none" strike="noStrike" kern="1200" cap="none" spc="0" normalizeH="0" baseline="0" noProof="0" dirty="0">
                <a:ln>
                  <a:noFill/>
                </a:ln>
                <a:solidFill>
                  <a:prstClr val="black"/>
                </a:solidFill>
                <a:effectLst/>
                <a:uLnTx/>
                <a:uFillTx/>
                <a:latin typeface="Tenorite" panose="00000500000000000000" pitchFamily="2" charset="0"/>
                <a:ea typeface="+mn-ea"/>
                <a:cs typeface="+mn-cs"/>
              </a:rPr>
              <a:t> Tower da HSA + Ambiente </a:t>
            </a:r>
            <a:r>
              <a:rPr kumimoji="0" lang="pt-BR" sz="1050" b="0" i="0" u="none" strike="noStrike" kern="1200" cap="none" spc="0" normalizeH="0" baseline="0" noProof="0" dirty="0" err="1">
                <a:ln>
                  <a:noFill/>
                </a:ln>
                <a:solidFill>
                  <a:prstClr val="black"/>
                </a:solidFill>
                <a:effectLst/>
                <a:uLnTx/>
                <a:uFillTx/>
                <a:latin typeface="Tenorite" panose="00000500000000000000" pitchFamily="2" charset="0"/>
                <a:ea typeface="+mn-ea"/>
                <a:cs typeface="+mn-cs"/>
              </a:rPr>
              <a:t>datawaherhouse</a:t>
            </a:r>
            <a:r>
              <a:rPr kumimoji="0" lang="pt-BR" sz="1050" b="0" i="0" u="none" strike="noStrike" kern="1200" cap="none" spc="0" normalizeH="0" baseline="0" noProof="0" dirty="0">
                <a:ln>
                  <a:noFill/>
                </a:ln>
                <a:solidFill>
                  <a:prstClr val="black"/>
                </a:solidFill>
                <a:effectLst/>
                <a:uLnTx/>
                <a:uFillTx/>
                <a:latin typeface="Tenorite" panose="00000500000000000000" pitchFamily="2" charset="0"/>
                <a:ea typeface="+mn-ea"/>
                <a:cs typeface="+mn-cs"/>
              </a:rPr>
              <a:t> com </a:t>
            </a:r>
            <a:r>
              <a:rPr kumimoji="0" lang="pt-BR" sz="1050" b="0" i="0" u="none" strike="noStrike" kern="1200" cap="none" spc="0" normalizeH="0" baseline="0" noProof="0" dirty="0" err="1">
                <a:ln>
                  <a:noFill/>
                </a:ln>
                <a:solidFill>
                  <a:prstClr val="black"/>
                </a:solidFill>
                <a:effectLst/>
                <a:uLnTx/>
                <a:uFillTx/>
                <a:latin typeface="Tenorite" panose="00000500000000000000" pitchFamily="2" charset="0"/>
                <a:ea typeface="+mn-ea"/>
                <a:cs typeface="+mn-cs"/>
              </a:rPr>
              <a:t>redshift</a:t>
            </a:r>
            <a:r>
              <a:rPr kumimoji="0" lang="pt-BR" sz="1050" b="0" i="0" u="none" strike="noStrike" kern="1200" cap="none" spc="0" normalizeH="0" baseline="0" noProof="0" dirty="0">
                <a:ln>
                  <a:noFill/>
                </a:ln>
                <a:solidFill>
                  <a:prstClr val="black"/>
                </a:solidFill>
                <a:effectLst/>
                <a:uLnTx/>
                <a:uFillTx/>
                <a:latin typeface="Tenorite" panose="00000500000000000000" pitchFamily="2" charset="0"/>
                <a:ea typeface="+mn-ea"/>
                <a:cs typeface="+mn-cs"/>
              </a:rPr>
              <a:t> </a:t>
            </a:r>
          </a:p>
        </p:txBody>
      </p:sp>
      <p:sp>
        <p:nvSpPr>
          <p:cNvPr id="6" name="Retângulo: Cantos Arredondados 5">
            <a:extLst>
              <a:ext uri="{FF2B5EF4-FFF2-40B4-BE49-F238E27FC236}">
                <a16:creationId xmlns:a16="http://schemas.microsoft.com/office/drawing/2014/main" id="{46AF2DCF-0B94-338E-C20A-0CE8E2F77F65}"/>
              </a:ext>
            </a:extLst>
          </p:cNvPr>
          <p:cNvSpPr/>
          <p:nvPr/>
        </p:nvSpPr>
        <p:spPr>
          <a:xfrm>
            <a:off x="2500697" y="824841"/>
            <a:ext cx="3212574" cy="1714500"/>
          </a:xfrm>
          <a:prstGeom prst="roundRect">
            <a:avLst>
              <a:gd name="adj" fmla="val 14060"/>
            </a:avLst>
          </a:prstGeom>
          <a:noFill/>
          <a:ln w="12700">
            <a:solidFill>
              <a:srgbClr val="003BFF"/>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aixaDeTexto 6">
            <a:extLst>
              <a:ext uri="{FF2B5EF4-FFF2-40B4-BE49-F238E27FC236}">
                <a16:creationId xmlns:a16="http://schemas.microsoft.com/office/drawing/2014/main" id="{FC8D2F38-5384-441D-5DCE-76EB77054A52}"/>
              </a:ext>
            </a:extLst>
          </p:cNvPr>
          <p:cNvSpPr txBox="1"/>
          <p:nvPr/>
        </p:nvSpPr>
        <p:spPr>
          <a:xfrm>
            <a:off x="2612445" y="711524"/>
            <a:ext cx="383463" cy="302538"/>
          </a:xfrm>
          <a:prstGeom prst="irregularSeal1">
            <a:avLst/>
          </a:prstGeom>
          <a:solidFill>
            <a:srgbClr val="C00000"/>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1" i="1" u="none" strike="noStrike" kern="1200" cap="none" spc="0" normalizeH="0" baseline="0" noProof="0">
                <a:ln>
                  <a:noFill/>
                </a:ln>
                <a:solidFill>
                  <a:prstClr val="white"/>
                </a:solidFill>
                <a:effectLst/>
                <a:uLnTx/>
                <a:uFillTx/>
                <a:latin typeface="Aptos" panose="02110004020202020204"/>
                <a:ea typeface="+mn-ea"/>
                <a:cs typeface="+mn-cs"/>
              </a:rPr>
              <a:t>New</a:t>
            </a:r>
          </a:p>
        </p:txBody>
      </p:sp>
      <p:sp>
        <p:nvSpPr>
          <p:cNvPr id="8" name="CaixaDeTexto 7">
            <a:extLst>
              <a:ext uri="{FF2B5EF4-FFF2-40B4-BE49-F238E27FC236}">
                <a16:creationId xmlns:a16="http://schemas.microsoft.com/office/drawing/2014/main" id="{20F1783B-F187-D094-2421-4056C612DE5D}"/>
              </a:ext>
            </a:extLst>
          </p:cNvPr>
          <p:cNvSpPr txBox="1"/>
          <p:nvPr/>
        </p:nvSpPr>
        <p:spPr>
          <a:xfrm>
            <a:off x="4863536" y="1195222"/>
            <a:ext cx="386275"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b="1" i="0" u="none" strike="noStrike" kern="1200" cap="none" spc="0" normalizeH="0" baseline="0" noProof="0">
                <a:ln>
                  <a:noFill/>
                </a:ln>
                <a:solidFill>
                  <a:srgbClr val="B7CBB4"/>
                </a:solidFill>
                <a:effectLst/>
                <a:uLnTx/>
                <a:uFillTx/>
                <a:latin typeface="Aptos" panose="02110004020202020204"/>
                <a:ea typeface="+mn-ea"/>
                <a:cs typeface="+mn-cs"/>
              </a:rPr>
              <a:t>PRD</a:t>
            </a:r>
          </a:p>
        </p:txBody>
      </p:sp>
      <p:sp>
        <p:nvSpPr>
          <p:cNvPr id="9" name="CaixaDeTexto 8">
            <a:extLst>
              <a:ext uri="{FF2B5EF4-FFF2-40B4-BE49-F238E27FC236}">
                <a16:creationId xmlns:a16="http://schemas.microsoft.com/office/drawing/2014/main" id="{9096303F-A1C1-9F18-C493-800EEFE6BA17}"/>
              </a:ext>
            </a:extLst>
          </p:cNvPr>
          <p:cNvSpPr txBox="1"/>
          <p:nvPr/>
        </p:nvSpPr>
        <p:spPr>
          <a:xfrm>
            <a:off x="4863536" y="2052427"/>
            <a:ext cx="386275"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600" b="1" i="0" u="none" strike="noStrike" kern="1200" cap="none" spc="0" normalizeH="0" baseline="0" noProof="0">
                <a:ln>
                  <a:noFill/>
                </a:ln>
                <a:solidFill>
                  <a:srgbClr val="B7CBB4"/>
                </a:solidFill>
                <a:effectLst/>
                <a:uLnTx/>
                <a:uFillTx/>
                <a:latin typeface="Aptos" panose="02110004020202020204"/>
                <a:ea typeface="+mn-ea"/>
                <a:cs typeface="+mn-cs"/>
              </a:rPr>
              <a:t>HML</a:t>
            </a:r>
          </a:p>
        </p:txBody>
      </p:sp>
      <p:sp>
        <p:nvSpPr>
          <p:cNvPr id="10" name="Retângulo: Cantos Arredondados 9">
            <a:extLst>
              <a:ext uri="{FF2B5EF4-FFF2-40B4-BE49-F238E27FC236}">
                <a16:creationId xmlns:a16="http://schemas.microsoft.com/office/drawing/2014/main" id="{48809CFA-3FE5-77FF-1DF8-0A688BE7C4F3}"/>
              </a:ext>
            </a:extLst>
          </p:cNvPr>
          <p:cNvSpPr/>
          <p:nvPr/>
        </p:nvSpPr>
        <p:spPr>
          <a:xfrm>
            <a:off x="278135" y="-390376"/>
            <a:ext cx="2815580" cy="302539"/>
          </a:xfrm>
          <a:prstGeom prst="roundRect">
            <a:avLst>
              <a:gd name="adj" fmla="val 3737"/>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002060"/>
                </a:solidFill>
                <a:effectLst/>
                <a:uLnTx/>
                <a:uFillTx/>
                <a:latin typeface="Tenorite" panose="00000500000000000000" pitchFamily="2" charset="0"/>
                <a:ea typeface="+mn-ea"/>
                <a:cs typeface="+mn-cs"/>
              </a:rPr>
              <a:t>ESTRUTURA DA NOVA AWS HDA</a:t>
            </a:r>
          </a:p>
        </p:txBody>
      </p:sp>
      <p:sp>
        <p:nvSpPr>
          <p:cNvPr id="11" name="CaixaDeTexto 10">
            <a:extLst>
              <a:ext uri="{FF2B5EF4-FFF2-40B4-BE49-F238E27FC236}">
                <a16:creationId xmlns:a16="http://schemas.microsoft.com/office/drawing/2014/main" id="{01457178-29D0-FF3B-1CD6-52E535E0D857}"/>
              </a:ext>
            </a:extLst>
          </p:cNvPr>
          <p:cNvSpPr txBox="1"/>
          <p:nvPr/>
        </p:nvSpPr>
        <p:spPr>
          <a:xfrm>
            <a:off x="259712" y="411963"/>
            <a:ext cx="2992039" cy="204311"/>
          </a:xfrm>
          <a:prstGeom prst="roundRect">
            <a:avLst/>
          </a:prstGeom>
          <a:solidFill>
            <a:srgbClr val="002060"/>
          </a:solidFill>
        </p:spPr>
        <p:txBody>
          <a:bodyPr wrap="square" lIns="0" tIns="0" rIns="0" bIns="0" rtlCol="0">
            <a:spAutoFit/>
          </a:bodyPr>
          <a:lstStyle>
            <a:defPPr>
              <a:defRPr lang="pt-BR"/>
            </a:defPPr>
            <a:lvl1pPr>
              <a:defRPr sz="1200" b="1">
                <a:solidFill>
                  <a:schemeClr val="bg1"/>
                </a:solidFill>
                <a:effectLst>
                  <a:outerShdw blurRad="38100" dist="38100" dir="2700000" algn="tl">
                    <a:srgbClr val="000000">
                      <a:alpha val="43137"/>
                    </a:srgbClr>
                  </a:outerShdw>
                </a:effectLst>
                <a:latin typeface="Tenorite" panose="00000500000000000000" pitchFamily="2"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Tenorite" panose="00000500000000000000" pitchFamily="2" charset="0"/>
                <a:ea typeface="+mn-ea"/>
                <a:cs typeface="Arial" panose="020B0604020202020204" pitchFamily="34" charset="0"/>
              </a:rPr>
              <a:t>   ESTRUTURA DAS VPC’S AWS (HDA E HSA)</a:t>
            </a:r>
          </a:p>
        </p:txBody>
      </p:sp>
      <p:sp>
        <p:nvSpPr>
          <p:cNvPr id="12" name="CaixaDeTexto 11">
            <a:extLst>
              <a:ext uri="{FF2B5EF4-FFF2-40B4-BE49-F238E27FC236}">
                <a16:creationId xmlns:a16="http://schemas.microsoft.com/office/drawing/2014/main" id="{25C0DF3A-5FC8-5855-5E22-7E424EF9B81A}"/>
              </a:ext>
            </a:extLst>
          </p:cNvPr>
          <p:cNvSpPr txBox="1"/>
          <p:nvPr/>
        </p:nvSpPr>
        <p:spPr>
          <a:xfrm>
            <a:off x="1422464" y="4976647"/>
            <a:ext cx="5141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00000"/>
                </a:solidFill>
                <a:effectLst/>
                <a:uLnTx/>
                <a:uFillTx/>
                <a:latin typeface="Aptos" panose="02110004020202020204"/>
                <a:ea typeface="+mn-ea"/>
                <a:cs typeface="+mn-cs"/>
              </a:rPr>
              <a:t>HDA</a:t>
            </a:r>
          </a:p>
        </p:txBody>
      </p:sp>
      <p:sp>
        <p:nvSpPr>
          <p:cNvPr id="14" name="CaixaDeTexto 13">
            <a:extLst>
              <a:ext uri="{FF2B5EF4-FFF2-40B4-BE49-F238E27FC236}">
                <a16:creationId xmlns:a16="http://schemas.microsoft.com/office/drawing/2014/main" id="{CB9FB228-07A0-D825-695A-55A1D286CF7F}"/>
              </a:ext>
            </a:extLst>
          </p:cNvPr>
          <p:cNvSpPr txBox="1"/>
          <p:nvPr/>
        </p:nvSpPr>
        <p:spPr>
          <a:xfrm>
            <a:off x="2032552" y="6012094"/>
            <a:ext cx="5141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ED7D31">
                    <a:lumMod val="40000"/>
                    <a:lumOff val="60000"/>
                  </a:srgbClr>
                </a:solidFill>
                <a:effectLst/>
                <a:uLnTx/>
                <a:uFillTx/>
                <a:latin typeface="Aptos" panose="02110004020202020204"/>
                <a:ea typeface="+mn-ea"/>
                <a:cs typeface="+mn-cs"/>
              </a:rPr>
              <a:t>HSA</a:t>
            </a:r>
          </a:p>
        </p:txBody>
      </p:sp>
      <p:sp>
        <p:nvSpPr>
          <p:cNvPr id="3" name="CaixaDeTexto 2">
            <a:extLst>
              <a:ext uri="{FF2B5EF4-FFF2-40B4-BE49-F238E27FC236}">
                <a16:creationId xmlns:a16="http://schemas.microsoft.com/office/drawing/2014/main" id="{F021D55A-6634-F18A-868B-7A31E1C4787E}"/>
              </a:ext>
            </a:extLst>
          </p:cNvPr>
          <p:cNvSpPr txBox="1"/>
          <p:nvPr/>
        </p:nvSpPr>
        <p:spPr>
          <a:xfrm>
            <a:off x="10420351" y="3008730"/>
            <a:ext cx="1791003" cy="523220"/>
          </a:xfrm>
          <a:prstGeom prst="rect">
            <a:avLst/>
          </a:prstGeom>
          <a:noFill/>
        </p:spPr>
        <p:txBody>
          <a:bodyPr wrap="none" rtlCol="0">
            <a:spAutoFit/>
          </a:bodyPr>
          <a:lstStyle/>
          <a:p>
            <a:pPr marL="342900" indent="-342900">
              <a:buAutoNum type="arabicParenR"/>
            </a:pPr>
            <a:r>
              <a:rPr lang="pt-BR" sz="1400" b="1" dirty="0"/>
              <a:t>Custo Recorrente</a:t>
            </a:r>
          </a:p>
          <a:p>
            <a:pPr marL="342900" indent="-342900">
              <a:buAutoNum type="arabicParenR"/>
            </a:pPr>
            <a:r>
              <a:rPr lang="pt-BR" sz="1400" b="1" dirty="0"/>
              <a:t>Custo Setup</a:t>
            </a:r>
          </a:p>
        </p:txBody>
      </p:sp>
    </p:spTree>
    <p:extLst>
      <p:ext uri="{BB962C8B-B14F-4D97-AF65-F5344CB8AC3E}">
        <p14:creationId xmlns:p14="http://schemas.microsoft.com/office/powerpoint/2010/main" val="7937412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D888AF0F-1387-46C7-DF76-DC9B035FA1BD}"/>
              </a:ext>
            </a:extLst>
          </p:cNvPr>
          <p:cNvSpPr/>
          <p:nvPr/>
        </p:nvSpPr>
        <p:spPr>
          <a:xfrm>
            <a:off x="0" y="5582108"/>
            <a:ext cx="12192000" cy="11287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CaixaDeTexto 13">
            <a:extLst>
              <a:ext uri="{FF2B5EF4-FFF2-40B4-BE49-F238E27FC236}">
                <a16:creationId xmlns:a16="http://schemas.microsoft.com/office/drawing/2014/main" id="{4C51F37A-6290-65F2-906F-6F341677FCC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Custo do ambiente </a:t>
            </a:r>
            <a:r>
              <a:rPr kumimoji="0" lang="pt-BR" altLang="pt-BR" sz="11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Redshift</a:t>
            </a:r>
            <a:r>
              <a:rPr kumimoji="0" lang="pt-BR" altLang="pt-BR" sz="11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 da HDA foi cotado a um valor de R$ 237.503,88, que ainda poderia ser reduzido com aplicação de créditos de POC da AWS </a:t>
            </a:r>
            <a:endParaRPr kumimoji="0" lang="pt-BR" altLang="pt-BR" sz="9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endParaRP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dirty="0">
                <a:solidFill>
                  <a:schemeClr val="bg1"/>
                </a:solidFill>
              </a:rPr>
              <a:t>PROJETO LAKEHOUSE AWS DA HDA</a:t>
            </a:r>
            <a:endParaRPr lang="pt-BR" b="1" u="sng" dirty="0">
              <a:solidFill>
                <a:schemeClr val="bg1"/>
              </a:solidFill>
            </a:endParaRPr>
          </a:p>
        </p:txBody>
      </p:sp>
      <p:sp>
        <p:nvSpPr>
          <p:cNvPr id="31" name="Google Shape;239;p38">
            <a:extLst>
              <a:ext uri="{FF2B5EF4-FFF2-40B4-BE49-F238E27FC236}">
                <a16:creationId xmlns:a16="http://schemas.microsoft.com/office/drawing/2014/main" id="{32A6A649-BBD9-3BD7-6081-3A797CB4CAB6}"/>
              </a:ext>
            </a:extLst>
          </p:cNvPr>
          <p:cNvSpPr txBox="1">
            <a:spLocks/>
          </p:cNvSpPr>
          <p:nvPr/>
        </p:nvSpPr>
        <p:spPr>
          <a:xfrm>
            <a:off x="3856415" y="432752"/>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a:ln>
                  <a:noFill/>
                </a:ln>
                <a:solidFill>
                  <a:prstClr val="black">
                    <a:lumMod val="75000"/>
                    <a:lumOff val="25000"/>
                  </a:prstClr>
                </a:solidFill>
                <a:effectLst/>
                <a:uLnTx/>
                <a:uFillTx/>
                <a:latin typeface="Segoe UI Black" panose="020B0A02040204020203" pitchFamily="34" charset="0"/>
                <a:ea typeface="Segoe UI Black" panose="020B0A02040204020203" pitchFamily="34" charset="0"/>
                <a:cs typeface="Arial"/>
              </a:rPr>
              <a:t>Budget Redshift</a:t>
            </a:r>
          </a:p>
        </p:txBody>
      </p:sp>
      <p:pic>
        <p:nvPicPr>
          <p:cNvPr id="21" name="Imagem 20">
            <a:extLst>
              <a:ext uri="{FF2B5EF4-FFF2-40B4-BE49-F238E27FC236}">
                <a16:creationId xmlns:a16="http://schemas.microsoft.com/office/drawing/2014/main" id="{3710D0E8-E031-CEF1-B421-3118FE88CE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11" b="97207" l="1070" r="93583">
                        <a14:foregroundMark x1="37433" y1="89385" x2="37968" y2="82123"/>
                        <a14:foregroundMark x1="44385" y1="97207" x2="49198" y2="98324"/>
                        <a14:foregroundMark x1="68449" y1="53073" x2="68449" y2="48045"/>
                        <a14:foregroundMark x1="8021" y1="54749" x2="7487" y2="48603"/>
                        <a14:foregroundMark x1="2674" y1="49721" x2="1604" y2="45810"/>
                        <a14:foregroundMark x1="39037" y1="21229" x2="38503" y2="17877"/>
                        <a14:foregroundMark x1="35294" y1="22905" x2="35294" y2="16201"/>
                        <a14:foregroundMark x1="86631" y1="59218" x2="86631" y2="44693"/>
                        <a14:foregroundMark x1="59893" y1="20670" x2="57219" y2="11732"/>
                        <a14:foregroundMark x1="46524" y1="4469" x2="45989" y2="7263"/>
                        <a14:foregroundMark x1="41711" y1="77654" x2="50802" y2="77654"/>
                        <a14:foregroundMark x1="43316" y1="89385" x2="49733" y2="91061"/>
                        <a14:foregroundMark x1="81818" y1="46927" x2="73262" y2="46927"/>
                        <a14:foregroundMark x1="74866" y1="57542" x2="79144" y2="61453"/>
                        <a14:foregroundMark x1="71658" y1="76536" x2="71658" y2="74302"/>
                        <a14:foregroundMark x1="70588" y1="76536" x2="66310" y2="79330"/>
                        <a14:foregroundMark x1="80214" y1="67598" x2="75401" y2="70950"/>
                        <a14:foregroundMark x1="75401" y1="31285" x2="65775" y2="20670"/>
                        <a14:foregroundMark x1="72193" y1="25698" x2="72193" y2="22346"/>
                        <a14:foregroundMark x1="73262" y1="21229" x2="73262" y2="21229"/>
                        <a14:foregroundMark x1="36898" y1="12849" x2="50802" y2="17877"/>
                        <a14:foregroundMark x1="52941" y1="13408" x2="48128" y2="9497"/>
                        <a14:foregroundMark x1="48128" y1="28492" x2="41711" y2="27933"/>
                        <a14:foregroundMark x1="45455" y1="30726" x2="54545" y2="30726"/>
                        <a14:foregroundMark x1="30481" y1="23464" x2="19786" y2="31285"/>
                        <a14:foregroundMark x1="23529" y1="25698" x2="20856" y2="25698"/>
                        <a14:foregroundMark x1="18182" y1="66480" x2="33155" y2="79888"/>
                        <a14:foregroundMark x1="24599" y1="75419" x2="21390" y2="83240"/>
                        <a14:foregroundMark x1="27807" y1="74860" x2="29947" y2="75419"/>
                        <a14:foregroundMark x1="48128" y1="75419" x2="48128" y2="75419"/>
                        <a14:foregroundMark x1="91444" y1="53631" x2="93583" y2="49721"/>
                      </a14:backgroundRemoval>
                    </a14:imgEffect>
                    <a14:imgEffect>
                      <a14:brightnessContrast contrast="40000"/>
                    </a14:imgEffect>
                  </a14:imgLayer>
                </a14:imgProps>
              </a:ext>
            </a:extLst>
          </a:blip>
          <a:stretch>
            <a:fillRect/>
          </a:stretch>
        </p:blipFill>
        <p:spPr>
          <a:xfrm>
            <a:off x="-822756" y="1160821"/>
            <a:ext cx="536427" cy="478355"/>
          </a:xfrm>
          <a:prstGeom prst="rect">
            <a:avLst/>
          </a:prstGeom>
        </p:spPr>
      </p:pic>
      <p:sp>
        <p:nvSpPr>
          <p:cNvPr id="139" name="Retângulo 138">
            <a:extLst>
              <a:ext uri="{FF2B5EF4-FFF2-40B4-BE49-F238E27FC236}">
                <a16:creationId xmlns:a16="http://schemas.microsoft.com/office/drawing/2014/main" id="{EAE6C3A4-E1A2-5A97-EED9-7B3FDAAA324D}"/>
              </a:ext>
            </a:extLst>
          </p:cNvPr>
          <p:cNvSpPr/>
          <p:nvPr/>
        </p:nvSpPr>
        <p:spPr>
          <a:xfrm>
            <a:off x="-572018" y="4958042"/>
            <a:ext cx="469233" cy="264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HDA</a:t>
            </a:r>
          </a:p>
        </p:txBody>
      </p:sp>
      <p:sp>
        <p:nvSpPr>
          <p:cNvPr id="16" name="txtPage">
            <a:extLst>
              <a:ext uri="{FF2B5EF4-FFF2-40B4-BE49-F238E27FC236}">
                <a16:creationId xmlns:a16="http://schemas.microsoft.com/office/drawing/2014/main" id="{B6CD6B0B-D9F0-CB19-C878-DA445411C078}"/>
              </a:ext>
            </a:extLst>
          </p:cNvPr>
          <p:cNvSpPr txBox="1"/>
          <p:nvPr/>
        </p:nvSpPr>
        <p:spPr>
          <a:xfrm>
            <a:off x="11430000" y="387350"/>
            <a:ext cx="762000" cy="215444"/>
          </a:xfrm>
          <a:prstGeom prst="rect">
            <a:avLst/>
          </a:prstGeom>
          <a:noFill/>
        </p:spPr>
        <p:txBody>
          <a:bodyPr vert="horz" rtlCol="0">
            <a:spAutoFit/>
          </a:bodyPr>
          <a:lstStyle/>
          <a:p>
            <a:pPr algn="r"/>
            <a:r>
              <a:rPr lang="pt-BR" sz="800" dirty="0">
                <a:solidFill>
                  <a:srgbClr val="1F497F"/>
                </a:solidFill>
              </a:rPr>
              <a:t>Page: 2 / 4</a:t>
            </a:r>
          </a:p>
        </p:txBody>
      </p:sp>
      <p:graphicFrame>
        <p:nvGraphicFramePr>
          <p:cNvPr id="10" name="Tabela 9">
            <a:extLst>
              <a:ext uri="{FF2B5EF4-FFF2-40B4-BE49-F238E27FC236}">
                <a16:creationId xmlns:a16="http://schemas.microsoft.com/office/drawing/2014/main" id="{3144FFCE-0FE5-E7EE-17A0-FB361EF79119}"/>
              </a:ext>
            </a:extLst>
          </p:cNvPr>
          <p:cNvGraphicFramePr>
            <a:graphicFrameLocks noGrp="1"/>
          </p:cNvGraphicFramePr>
          <p:nvPr/>
        </p:nvGraphicFramePr>
        <p:xfrm>
          <a:off x="184126" y="1305355"/>
          <a:ext cx="4501244" cy="667641"/>
        </p:xfrm>
        <a:graphic>
          <a:graphicData uri="http://schemas.openxmlformats.org/drawingml/2006/table">
            <a:tbl>
              <a:tblPr>
                <a:effectLst/>
              </a:tblPr>
              <a:tblGrid>
                <a:gridCol w="2586072">
                  <a:extLst>
                    <a:ext uri="{9D8B030D-6E8A-4147-A177-3AD203B41FA5}">
                      <a16:colId xmlns:a16="http://schemas.microsoft.com/office/drawing/2014/main" val="2756949234"/>
                    </a:ext>
                  </a:extLst>
                </a:gridCol>
                <a:gridCol w="1915172">
                  <a:extLst>
                    <a:ext uri="{9D8B030D-6E8A-4147-A177-3AD203B41FA5}">
                      <a16:colId xmlns:a16="http://schemas.microsoft.com/office/drawing/2014/main" val="914287364"/>
                    </a:ext>
                  </a:extLst>
                </a:gridCol>
              </a:tblGrid>
              <a:tr h="33318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dirty="0">
                          <a:solidFill>
                            <a:srgbClr val="FFFFFF"/>
                          </a:solidFill>
                          <a:effectLst/>
                          <a:latin typeface="Bahnschrift" panose="020B0502040204020203" pitchFamily="34" charset="0"/>
                        </a:rPr>
                        <a:t>SERVIÇO</a:t>
                      </a:r>
                    </a:p>
                  </a:txBody>
                  <a:tcPr marL="6350" marR="6350" marT="63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dirty="0">
                          <a:solidFill>
                            <a:srgbClr val="FFFFFF"/>
                          </a:solidFill>
                          <a:effectLst/>
                          <a:latin typeface="Bahnschrift" panose="020B0502040204020203" pitchFamily="34" charset="0"/>
                        </a:rPr>
                        <a:t>PROPOSTA REDSHIFT</a:t>
                      </a:r>
                    </a:p>
                    <a:p>
                      <a:pPr algn="ctr" rtl="0" fontAlgn="ctr"/>
                      <a:r>
                        <a:rPr lang="pt-BR" sz="1050" b="1" i="0" u="none" strike="noStrike" dirty="0">
                          <a:solidFill>
                            <a:srgbClr val="FFFFFF"/>
                          </a:solidFill>
                          <a:effectLst/>
                          <a:latin typeface="Bahnschrift" panose="020B0502040204020203" pitchFamily="34" charset="0"/>
                        </a:rPr>
                        <a:t>JUL’24</a:t>
                      </a:r>
                    </a:p>
                  </a:txBody>
                  <a:tcPr marL="6350" marR="6350" marT="6350" marB="0" anchor="ctr">
                    <a:lnL w="3175" cap="flat" cmpd="sng" algn="ctr">
                      <a:solidFill>
                        <a:schemeClr val="tx1"/>
                      </a:solidFill>
                      <a:prstDash val="solid"/>
                      <a:round/>
                      <a:headEnd type="none" w="med" len="med"/>
                      <a:tailEnd type="none" w="med" len="med"/>
                    </a:lnL>
                    <a:lnR w="38100" cap="flat" cmpd="sng" algn="ctr">
                      <a:solidFill>
                        <a:srgbClr val="00206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252226374"/>
                  </a:ext>
                </a:extLst>
              </a:tr>
              <a:tr h="334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000000"/>
                          </a:solidFill>
                          <a:effectLst/>
                          <a:latin typeface="Arial" panose="020B0604020202020204" pitchFamily="34" charset="0"/>
                          <a:cs typeface="Arial" panose="020B0604020202020204" pitchFamily="34" charset="0"/>
                        </a:rPr>
                        <a:t>Setup AWS</a:t>
                      </a:r>
                    </a:p>
                  </a:txBody>
                  <a:tcPr marL="6350" marR="6350" marT="63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100" b="1" i="0" u="none" strike="noStrike" dirty="0">
                          <a:solidFill>
                            <a:schemeClr val="tx1">
                              <a:lumMod val="75000"/>
                              <a:lumOff val="25000"/>
                            </a:schemeClr>
                          </a:solidFill>
                          <a:effectLst/>
                          <a:latin typeface="Arial" panose="020B0604020202020204" pitchFamily="34" charset="0"/>
                        </a:rPr>
                        <a:t>R$ 19.800,00</a:t>
                      </a:r>
                    </a:p>
                  </a:txBody>
                  <a:tcPr marL="6350" marR="6350" marT="6350" marB="0" anchor="ctr">
                    <a:lnL w="3175" cap="flat" cmpd="sng" algn="ctr">
                      <a:solidFill>
                        <a:schemeClr val="tx1"/>
                      </a:solidFill>
                      <a:prstDash val="solid"/>
                      <a:round/>
                      <a:headEnd type="none" w="med" len="med"/>
                      <a:tailEnd type="none" w="med" len="med"/>
                    </a:lnL>
                    <a:lnR w="38100" cap="flat" cmpd="sng" algn="ctr">
                      <a:solidFill>
                        <a:srgbClr val="00206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42505882"/>
                  </a:ext>
                </a:extLst>
              </a:tr>
            </a:tbl>
          </a:graphicData>
        </a:graphic>
      </p:graphicFrame>
      <p:graphicFrame>
        <p:nvGraphicFramePr>
          <p:cNvPr id="2" name="Tabela 1">
            <a:extLst>
              <a:ext uri="{FF2B5EF4-FFF2-40B4-BE49-F238E27FC236}">
                <a16:creationId xmlns:a16="http://schemas.microsoft.com/office/drawing/2014/main" id="{12ECE43B-DE97-6005-0C57-543AEDDC4F71}"/>
              </a:ext>
            </a:extLst>
          </p:cNvPr>
          <p:cNvGraphicFramePr>
            <a:graphicFrameLocks noGrp="1"/>
          </p:cNvGraphicFramePr>
          <p:nvPr/>
        </p:nvGraphicFramePr>
        <p:xfrm>
          <a:off x="5429259" y="1292189"/>
          <a:ext cx="3856255" cy="693972"/>
        </p:xfrm>
        <a:graphic>
          <a:graphicData uri="http://schemas.openxmlformats.org/drawingml/2006/table">
            <a:tbl>
              <a:tblPr>
                <a:effectLst/>
              </a:tblPr>
              <a:tblGrid>
                <a:gridCol w="2215511">
                  <a:extLst>
                    <a:ext uri="{9D8B030D-6E8A-4147-A177-3AD203B41FA5}">
                      <a16:colId xmlns:a16="http://schemas.microsoft.com/office/drawing/2014/main" val="542194207"/>
                    </a:ext>
                  </a:extLst>
                </a:gridCol>
                <a:gridCol w="1640744">
                  <a:extLst>
                    <a:ext uri="{9D8B030D-6E8A-4147-A177-3AD203B41FA5}">
                      <a16:colId xmlns:a16="http://schemas.microsoft.com/office/drawing/2014/main" val="3287511669"/>
                    </a:ext>
                  </a:extLst>
                </a:gridCol>
              </a:tblGrid>
              <a:tr h="33318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dirty="0">
                          <a:solidFill>
                            <a:srgbClr val="FFFFFF"/>
                          </a:solidFill>
                          <a:effectLst/>
                          <a:latin typeface="Bahnschrift" panose="020B0502040204020203" pitchFamily="34" charset="0"/>
                        </a:rPr>
                        <a:t>SERVIÇO RECORRENTE</a:t>
                      </a:r>
                    </a:p>
                  </a:txBody>
                  <a:tcPr marL="6350" marR="6350" marT="63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050" b="1" i="0" u="none" strike="noStrike" dirty="0">
                          <a:solidFill>
                            <a:srgbClr val="FFFFFF"/>
                          </a:solidFill>
                          <a:effectLst/>
                          <a:latin typeface="Bahnschrift" panose="020B0502040204020203" pitchFamily="34" charset="0"/>
                        </a:rPr>
                        <a:t>PROPOSTA REDSHIFT</a:t>
                      </a:r>
                    </a:p>
                    <a:p>
                      <a:pPr algn="ctr" rtl="0" fontAlgn="ctr"/>
                      <a:r>
                        <a:rPr lang="pt-BR" sz="1050" b="1" i="0" u="none" strike="noStrike" dirty="0">
                          <a:solidFill>
                            <a:srgbClr val="FFFFFF"/>
                          </a:solidFill>
                          <a:effectLst/>
                          <a:latin typeface="Bahnschrift" panose="020B0502040204020203" pitchFamily="34" charset="0"/>
                        </a:rPr>
                        <a:t>JUL’24</a:t>
                      </a:r>
                    </a:p>
                  </a:txBody>
                  <a:tcPr marL="6350" marR="6350" marT="6350" marB="0" anchor="ctr">
                    <a:lnL w="3175" cap="flat" cmpd="sng" algn="ctr">
                      <a:solidFill>
                        <a:schemeClr val="tx1"/>
                      </a:solidFill>
                      <a:prstDash val="solid"/>
                      <a:round/>
                      <a:headEnd type="none" w="med" len="med"/>
                      <a:tailEnd type="none" w="med" len="med"/>
                    </a:lnL>
                    <a:lnR w="38100" cap="flat" cmpd="sng" algn="ctr">
                      <a:solidFill>
                        <a:srgbClr val="00206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316587733"/>
                  </a:ext>
                </a:extLst>
              </a:tr>
              <a:tr h="36078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pt-BR" sz="1000" b="1" i="0" u="none" strike="noStrike" dirty="0">
                          <a:solidFill>
                            <a:srgbClr val="000000"/>
                          </a:solidFill>
                          <a:effectLst/>
                          <a:latin typeface="Arial" panose="020B0604020202020204" pitchFamily="34" charset="0"/>
                          <a:cs typeface="Arial" panose="020B0604020202020204" pitchFamily="34" charset="0"/>
                        </a:rPr>
                        <a:t>Infraestrutura Básica AWS</a:t>
                      </a:r>
                    </a:p>
                  </a:txBody>
                  <a:tcPr marL="6350" marR="6350" marT="63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ctr"/>
                      <a:r>
                        <a:rPr lang="pt-BR" sz="1100" b="1" i="0" u="none" strike="noStrike" dirty="0">
                          <a:solidFill>
                            <a:srgbClr val="002060"/>
                          </a:solidFill>
                          <a:effectLst/>
                          <a:latin typeface="Arial" panose="020B0604020202020204" pitchFamily="34" charset="0"/>
                        </a:rPr>
                        <a:t>R$ 217.703,88</a:t>
                      </a:r>
                    </a:p>
                  </a:txBody>
                  <a:tcPr marL="6350" marR="6350" marT="6350" marB="0" anchor="ctr">
                    <a:lnL w="3175" cap="flat" cmpd="sng" algn="ctr">
                      <a:solidFill>
                        <a:schemeClr val="tx1"/>
                      </a:solidFill>
                      <a:prstDash val="solid"/>
                      <a:round/>
                      <a:headEnd type="none" w="med" len="med"/>
                      <a:tailEnd type="none" w="med" len="med"/>
                    </a:lnL>
                    <a:lnR w="38100" cap="flat" cmpd="sng" algn="ctr">
                      <a:solidFill>
                        <a:srgbClr val="00206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144772464"/>
                  </a:ext>
                </a:extLst>
              </a:tr>
            </a:tbl>
          </a:graphicData>
        </a:graphic>
      </p:graphicFrame>
      <p:graphicFrame>
        <p:nvGraphicFramePr>
          <p:cNvPr id="3" name="Tabela 2">
            <a:extLst>
              <a:ext uri="{FF2B5EF4-FFF2-40B4-BE49-F238E27FC236}">
                <a16:creationId xmlns:a16="http://schemas.microsoft.com/office/drawing/2014/main" id="{FE885A65-2B52-29F0-7693-2A398551EC42}"/>
              </a:ext>
            </a:extLst>
          </p:cNvPr>
          <p:cNvGraphicFramePr>
            <a:graphicFrameLocks noGrp="1"/>
          </p:cNvGraphicFramePr>
          <p:nvPr/>
        </p:nvGraphicFramePr>
        <p:xfrm>
          <a:off x="10094213" y="1275891"/>
          <a:ext cx="1890959" cy="711295"/>
        </p:xfrm>
        <a:graphic>
          <a:graphicData uri="http://schemas.openxmlformats.org/drawingml/2006/table">
            <a:tbl>
              <a:tblPr>
                <a:tableStyleId>{22838BEF-8BB2-4498-84A7-C5851F593DF1}</a:tableStyleId>
              </a:tblPr>
              <a:tblGrid>
                <a:gridCol w="1890959">
                  <a:extLst>
                    <a:ext uri="{9D8B030D-6E8A-4147-A177-3AD203B41FA5}">
                      <a16:colId xmlns:a16="http://schemas.microsoft.com/office/drawing/2014/main" val="1529266706"/>
                    </a:ext>
                  </a:extLst>
                </a:gridCol>
              </a:tblGrid>
              <a:tr h="33087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chemeClr val="tx1"/>
                          </a:solidFill>
                          <a:effectLst/>
                        </a:rPr>
                        <a:t>TOTAL GERAL</a:t>
                      </a:r>
                      <a:endParaRPr lang="pt-BR" sz="1050" b="1" i="0" u="none" strike="noStrike" kern="1200" dirty="0">
                        <a:solidFill>
                          <a:schemeClr val="tx1"/>
                        </a:solidFill>
                        <a:effectLst/>
                        <a:latin typeface="Bahnschrift" panose="020B0502040204020203" pitchFamily="34" charset="0"/>
                        <a:ea typeface="+mn-ea"/>
                        <a:cs typeface="+mn-cs"/>
                      </a:endParaRPr>
                    </a:p>
                  </a:txBody>
                  <a:tcPr marL="6350" marR="6350" marT="6350" marB="0" anchor="ctr">
                    <a:solidFill>
                      <a:schemeClr val="accent4">
                        <a:lumMod val="20000"/>
                        <a:lumOff val="80000"/>
                      </a:schemeClr>
                    </a:solidFill>
                  </a:tcPr>
                </a:tc>
                <a:extLst>
                  <a:ext uri="{0D108BD9-81ED-4DB2-BD59-A6C34878D82A}">
                    <a16:rowId xmlns:a16="http://schemas.microsoft.com/office/drawing/2014/main" val="1822706205"/>
                  </a:ext>
                </a:extLst>
              </a:tr>
              <a:tr h="3804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1" u="none" strike="noStrike" kern="1200" dirty="0">
                          <a:solidFill>
                            <a:schemeClr val="tx1"/>
                          </a:solidFill>
                          <a:effectLst/>
                        </a:rPr>
                        <a:t>R$ 237.503,88</a:t>
                      </a:r>
                      <a:endParaRPr lang="pt-BR" sz="1600" b="1" i="0" u="none" strike="noStrike" kern="1200" dirty="0">
                        <a:solidFill>
                          <a:schemeClr val="tx1"/>
                        </a:solidFill>
                        <a:effectLst/>
                        <a:latin typeface="Bahnschrift" panose="020B0502040204020203" pitchFamily="34" charset="0"/>
                        <a:ea typeface="+mn-ea"/>
                        <a:cs typeface="+mn-cs"/>
                      </a:endParaRPr>
                    </a:p>
                  </a:txBody>
                  <a:tcPr marL="6350" marR="6350" marT="6350" marB="0" anchor="ctr">
                    <a:solidFill>
                      <a:schemeClr val="accent4">
                        <a:lumMod val="20000"/>
                        <a:lumOff val="80000"/>
                      </a:schemeClr>
                    </a:solidFill>
                  </a:tcPr>
                </a:tc>
                <a:extLst>
                  <a:ext uri="{0D108BD9-81ED-4DB2-BD59-A6C34878D82A}">
                    <a16:rowId xmlns:a16="http://schemas.microsoft.com/office/drawing/2014/main" val="427400596"/>
                  </a:ext>
                </a:extLst>
              </a:tr>
            </a:tbl>
          </a:graphicData>
        </a:graphic>
      </p:graphicFrame>
      <p:sp>
        <p:nvSpPr>
          <p:cNvPr id="5" name="Cruz 4">
            <a:extLst>
              <a:ext uri="{FF2B5EF4-FFF2-40B4-BE49-F238E27FC236}">
                <a16:creationId xmlns:a16="http://schemas.microsoft.com/office/drawing/2014/main" id="{A01F3855-03BE-F738-7B9D-74C970E66123}"/>
              </a:ext>
            </a:extLst>
          </p:cNvPr>
          <p:cNvSpPr/>
          <p:nvPr/>
        </p:nvSpPr>
        <p:spPr>
          <a:xfrm>
            <a:off x="4818944" y="1324929"/>
            <a:ext cx="476741" cy="508178"/>
          </a:xfrm>
          <a:prstGeom prst="plus">
            <a:avLst>
              <a:gd name="adj" fmla="val 4098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gual a 7">
            <a:extLst>
              <a:ext uri="{FF2B5EF4-FFF2-40B4-BE49-F238E27FC236}">
                <a16:creationId xmlns:a16="http://schemas.microsoft.com/office/drawing/2014/main" id="{C31973AF-1924-261F-851A-E1A009CD2734}"/>
              </a:ext>
            </a:extLst>
          </p:cNvPr>
          <p:cNvSpPr/>
          <p:nvPr/>
        </p:nvSpPr>
        <p:spPr>
          <a:xfrm>
            <a:off x="9419088" y="1396013"/>
            <a:ext cx="580603" cy="497040"/>
          </a:xfrm>
          <a:prstGeom prst="mathEqual">
            <a:avLst>
              <a:gd name="adj1" fmla="val 15855"/>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2" name="Espaço Reservado para Conteúdo 4" descr="Linha do tempo&#10;&#10;Descrição gerada automaticamente">
            <a:extLst>
              <a:ext uri="{FF2B5EF4-FFF2-40B4-BE49-F238E27FC236}">
                <a16:creationId xmlns:a16="http://schemas.microsoft.com/office/drawing/2014/main" id="{CC79DDC4-A797-9583-F3F2-9942A3CF3A9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61732" y="3066107"/>
            <a:ext cx="5348932" cy="3234252"/>
          </a:xfrm>
          <a:ln>
            <a:solidFill>
              <a:schemeClr val="bg1">
                <a:lumMod val="50000"/>
              </a:schemeClr>
            </a:solidFill>
          </a:ln>
        </p:spPr>
      </p:pic>
      <p:cxnSp>
        <p:nvCxnSpPr>
          <p:cNvPr id="17" name="Conector reto 16">
            <a:extLst>
              <a:ext uri="{FF2B5EF4-FFF2-40B4-BE49-F238E27FC236}">
                <a16:creationId xmlns:a16="http://schemas.microsoft.com/office/drawing/2014/main" id="{7CEEDC62-F647-B005-AA33-D8BB8E0AAD65}"/>
              </a:ext>
            </a:extLst>
          </p:cNvPr>
          <p:cNvCxnSpPr>
            <a:cxnSpLocks/>
          </p:cNvCxnSpPr>
          <p:nvPr/>
        </p:nvCxnSpPr>
        <p:spPr>
          <a:xfrm>
            <a:off x="-19856" y="2876550"/>
            <a:ext cx="1223171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B86DAFC5-8B25-CB37-45CF-D10633C83935}"/>
              </a:ext>
            </a:extLst>
          </p:cNvPr>
          <p:cNvPicPr>
            <a:picLocks noChangeAspect="1"/>
          </p:cNvPicPr>
          <p:nvPr/>
        </p:nvPicPr>
        <p:blipFill>
          <a:blip r:embed="rId7"/>
          <a:stretch>
            <a:fillRect/>
          </a:stretch>
        </p:blipFill>
        <p:spPr>
          <a:xfrm>
            <a:off x="6575181" y="3066107"/>
            <a:ext cx="5062380" cy="3234249"/>
          </a:xfrm>
          <a:prstGeom prst="rect">
            <a:avLst/>
          </a:prstGeom>
          <a:ln>
            <a:solidFill>
              <a:schemeClr val="bg1">
                <a:lumMod val="50000"/>
              </a:schemeClr>
            </a:solidFill>
          </a:ln>
        </p:spPr>
      </p:pic>
    </p:spTree>
    <p:extLst>
      <p:ext uri="{BB962C8B-B14F-4D97-AF65-F5344CB8AC3E}">
        <p14:creationId xmlns:p14="http://schemas.microsoft.com/office/powerpoint/2010/main" val="16605853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esbloqueando o potencial do Amazon Redshift">
            <a:extLst>
              <a:ext uri="{FF2B5EF4-FFF2-40B4-BE49-F238E27FC236}">
                <a16:creationId xmlns:a16="http://schemas.microsoft.com/office/drawing/2014/main" id="{CC371ADC-6ADF-3EE8-C890-2831A3607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5600" y="222025"/>
            <a:ext cx="1841021" cy="994395"/>
          </a:xfrm>
          <a:prstGeom prst="rect">
            <a:avLst/>
          </a:prstGeom>
          <a:noFill/>
          <a:extLst>
            <a:ext uri="{909E8E84-426E-40DD-AFC4-6F175D3DCCD1}">
              <a14:hiddenFill xmlns:a14="http://schemas.microsoft.com/office/drawing/2010/main">
                <a:solidFill>
                  <a:srgbClr val="FFFFFF"/>
                </a:solidFill>
              </a14:hiddenFill>
            </a:ext>
          </a:extLst>
        </p:spPr>
      </p:pic>
      <p:sp>
        <p:nvSpPr>
          <p:cNvPr id="34" name="Retângulo 33">
            <a:extLst>
              <a:ext uri="{FF2B5EF4-FFF2-40B4-BE49-F238E27FC236}">
                <a16:creationId xmlns:a16="http://schemas.microsoft.com/office/drawing/2014/main" id="{FBD4EAFD-656A-8600-53B6-7DBB6ADB2AAB}"/>
              </a:ext>
            </a:extLst>
          </p:cNvPr>
          <p:cNvSpPr/>
          <p:nvPr/>
        </p:nvSpPr>
        <p:spPr>
          <a:xfrm>
            <a:off x="11106606" y="1650687"/>
            <a:ext cx="936000" cy="4002657"/>
          </a:xfrm>
          <a:prstGeom prst="rect">
            <a:avLst/>
          </a:prstGeom>
          <a:solidFill>
            <a:srgbClr val="F3E7FD">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2" name="Retângulo 11">
            <a:extLst>
              <a:ext uri="{FF2B5EF4-FFF2-40B4-BE49-F238E27FC236}">
                <a16:creationId xmlns:a16="http://schemas.microsoft.com/office/drawing/2014/main" id="{6C522469-D2F6-615D-EC7F-F77CE49FB8B2}"/>
              </a:ext>
            </a:extLst>
          </p:cNvPr>
          <p:cNvSpPr/>
          <p:nvPr/>
        </p:nvSpPr>
        <p:spPr>
          <a:xfrm>
            <a:off x="3909378" y="1665488"/>
            <a:ext cx="1602000" cy="400265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3" name="Retângulo 12">
            <a:extLst>
              <a:ext uri="{FF2B5EF4-FFF2-40B4-BE49-F238E27FC236}">
                <a16:creationId xmlns:a16="http://schemas.microsoft.com/office/drawing/2014/main" id="{236B0889-1B4D-F24D-4A3C-290E55714A03}"/>
              </a:ext>
            </a:extLst>
          </p:cNvPr>
          <p:cNvSpPr/>
          <p:nvPr/>
        </p:nvSpPr>
        <p:spPr>
          <a:xfrm>
            <a:off x="5738327" y="1650689"/>
            <a:ext cx="1602000" cy="400265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4" name="Retângulo 13">
            <a:extLst>
              <a:ext uri="{FF2B5EF4-FFF2-40B4-BE49-F238E27FC236}">
                <a16:creationId xmlns:a16="http://schemas.microsoft.com/office/drawing/2014/main" id="{6F2A4E8D-8C65-5239-0612-B15E92349314}"/>
              </a:ext>
            </a:extLst>
          </p:cNvPr>
          <p:cNvSpPr/>
          <p:nvPr/>
        </p:nvSpPr>
        <p:spPr>
          <a:xfrm>
            <a:off x="7567127" y="1650688"/>
            <a:ext cx="1602000" cy="400265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5" name="Retângulo 14">
            <a:extLst>
              <a:ext uri="{FF2B5EF4-FFF2-40B4-BE49-F238E27FC236}">
                <a16:creationId xmlns:a16="http://schemas.microsoft.com/office/drawing/2014/main" id="{B06C3A75-51C6-E9AD-C0AA-B02D67A28848}"/>
              </a:ext>
            </a:extLst>
          </p:cNvPr>
          <p:cNvSpPr/>
          <p:nvPr/>
        </p:nvSpPr>
        <p:spPr>
          <a:xfrm>
            <a:off x="9395927" y="1665488"/>
            <a:ext cx="1602000" cy="40026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1" name="Retângulo 10">
            <a:extLst>
              <a:ext uri="{FF2B5EF4-FFF2-40B4-BE49-F238E27FC236}">
                <a16:creationId xmlns:a16="http://schemas.microsoft.com/office/drawing/2014/main" id="{166F0CFA-FB4F-E150-E5FF-C8136E016C2B}"/>
              </a:ext>
            </a:extLst>
          </p:cNvPr>
          <p:cNvSpPr/>
          <p:nvPr/>
        </p:nvSpPr>
        <p:spPr>
          <a:xfrm>
            <a:off x="1949477" y="1650690"/>
            <a:ext cx="1602000" cy="400265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10" name="Retângulo 9">
            <a:extLst>
              <a:ext uri="{FF2B5EF4-FFF2-40B4-BE49-F238E27FC236}">
                <a16:creationId xmlns:a16="http://schemas.microsoft.com/office/drawing/2014/main" id="{3952A5BE-D5C7-1E1C-8D54-3E21D2042267}"/>
              </a:ext>
            </a:extLst>
          </p:cNvPr>
          <p:cNvSpPr/>
          <p:nvPr/>
        </p:nvSpPr>
        <p:spPr>
          <a:xfrm>
            <a:off x="103423" y="1831845"/>
            <a:ext cx="11951597" cy="38363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b="1" dirty="0"/>
          </a:p>
        </p:txBody>
      </p:sp>
      <p:sp>
        <p:nvSpPr>
          <p:cNvPr id="4" name="Retângulo 3">
            <a:extLst>
              <a:ext uri="{FF2B5EF4-FFF2-40B4-BE49-F238E27FC236}">
                <a16:creationId xmlns:a16="http://schemas.microsoft.com/office/drawing/2014/main" id="{45A82A05-A999-F077-EFCB-374063C168E6}"/>
              </a:ext>
            </a:extLst>
          </p:cNvPr>
          <p:cNvSpPr/>
          <p:nvPr/>
        </p:nvSpPr>
        <p:spPr>
          <a:xfrm>
            <a:off x="154224" y="1524143"/>
            <a:ext cx="1602297" cy="2936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DEZ</a:t>
            </a:r>
          </a:p>
        </p:txBody>
      </p:sp>
      <p:sp>
        <p:nvSpPr>
          <p:cNvPr id="5" name="Retângulo 4">
            <a:extLst>
              <a:ext uri="{FF2B5EF4-FFF2-40B4-BE49-F238E27FC236}">
                <a16:creationId xmlns:a16="http://schemas.microsoft.com/office/drawing/2014/main" id="{7ECF9AF8-158D-C02A-E4F1-0B6CA2C72E3F}"/>
              </a:ext>
            </a:extLst>
          </p:cNvPr>
          <p:cNvSpPr/>
          <p:nvPr/>
        </p:nvSpPr>
        <p:spPr>
          <a:xfrm>
            <a:off x="1949477" y="1524143"/>
            <a:ext cx="1602297" cy="29361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JAN</a:t>
            </a:r>
          </a:p>
        </p:txBody>
      </p:sp>
      <p:sp>
        <p:nvSpPr>
          <p:cNvPr id="6" name="Retângulo 5">
            <a:extLst>
              <a:ext uri="{FF2B5EF4-FFF2-40B4-BE49-F238E27FC236}">
                <a16:creationId xmlns:a16="http://schemas.microsoft.com/office/drawing/2014/main" id="{74F309F8-3686-3D1B-C1CC-699B584A3B1F}"/>
              </a:ext>
            </a:extLst>
          </p:cNvPr>
          <p:cNvSpPr/>
          <p:nvPr/>
        </p:nvSpPr>
        <p:spPr>
          <a:xfrm>
            <a:off x="3909230" y="1524143"/>
            <a:ext cx="1602297" cy="29361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FEV</a:t>
            </a:r>
          </a:p>
        </p:txBody>
      </p:sp>
      <p:sp>
        <p:nvSpPr>
          <p:cNvPr id="7" name="Retângulo 6">
            <a:extLst>
              <a:ext uri="{FF2B5EF4-FFF2-40B4-BE49-F238E27FC236}">
                <a16:creationId xmlns:a16="http://schemas.microsoft.com/office/drawing/2014/main" id="{30885870-0CE4-8F5F-F73D-86732632D948}"/>
              </a:ext>
            </a:extLst>
          </p:cNvPr>
          <p:cNvSpPr/>
          <p:nvPr/>
        </p:nvSpPr>
        <p:spPr>
          <a:xfrm>
            <a:off x="5738030" y="1518682"/>
            <a:ext cx="1602297" cy="2936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MAR</a:t>
            </a:r>
          </a:p>
        </p:txBody>
      </p:sp>
      <p:sp>
        <p:nvSpPr>
          <p:cNvPr id="8" name="Retângulo 7">
            <a:extLst>
              <a:ext uri="{FF2B5EF4-FFF2-40B4-BE49-F238E27FC236}">
                <a16:creationId xmlns:a16="http://schemas.microsoft.com/office/drawing/2014/main" id="{AA7F1AD5-7615-4082-4FDF-3C08453F6E2F}"/>
              </a:ext>
            </a:extLst>
          </p:cNvPr>
          <p:cNvSpPr/>
          <p:nvPr/>
        </p:nvSpPr>
        <p:spPr>
          <a:xfrm>
            <a:off x="7566830" y="1518682"/>
            <a:ext cx="1602297" cy="29361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ABR</a:t>
            </a:r>
          </a:p>
        </p:txBody>
      </p:sp>
      <p:sp>
        <p:nvSpPr>
          <p:cNvPr id="9" name="Retângulo 8">
            <a:extLst>
              <a:ext uri="{FF2B5EF4-FFF2-40B4-BE49-F238E27FC236}">
                <a16:creationId xmlns:a16="http://schemas.microsoft.com/office/drawing/2014/main" id="{7BF2DFF6-3E13-76B2-B925-61B273D0DE66}"/>
              </a:ext>
            </a:extLst>
          </p:cNvPr>
          <p:cNvSpPr/>
          <p:nvPr/>
        </p:nvSpPr>
        <p:spPr>
          <a:xfrm>
            <a:off x="9395630" y="1518681"/>
            <a:ext cx="1602297" cy="29361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MAI</a:t>
            </a:r>
          </a:p>
        </p:txBody>
      </p:sp>
      <p:cxnSp>
        <p:nvCxnSpPr>
          <p:cNvPr id="17" name="Conector reto 16">
            <a:extLst>
              <a:ext uri="{FF2B5EF4-FFF2-40B4-BE49-F238E27FC236}">
                <a16:creationId xmlns:a16="http://schemas.microsoft.com/office/drawing/2014/main" id="{9AA83CFB-5076-4C0D-AB66-F0687F75F91D}"/>
              </a:ext>
            </a:extLst>
          </p:cNvPr>
          <p:cNvCxnSpPr>
            <a:cxnSpLocks/>
          </p:cNvCxnSpPr>
          <p:nvPr/>
        </p:nvCxnSpPr>
        <p:spPr>
          <a:xfrm>
            <a:off x="1830923" y="151868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E6FE342B-5DAA-6D94-2EFB-1ADA585D55E4}"/>
              </a:ext>
            </a:extLst>
          </p:cNvPr>
          <p:cNvCxnSpPr>
            <a:cxnSpLocks/>
          </p:cNvCxnSpPr>
          <p:nvPr/>
        </p:nvCxnSpPr>
        <p:spPr>
          <a:xfrm>
            <a:off x="3698796" y="151868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C672B4C5-6E0B-FD14-8B54-A4D91665A358}"/>
              </a:ext>
            </a:extLst>
          </p:cNvPr>
          <p:cNvCxnSpPr>
            <a:cxnSpLocks/>
          </p:cNvCxnSpPr>
          <p:nvPr/>
        </p:nvCxnSpPr>
        <p:spPr>
          <a:xfrm>
            <a:off x="5641070" y="1504592"/>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E70DA172-C3D2-C630-58CE-EF1FE78C5E0D}"/>
              </a:ext>
            </a:extLst>
          </p:cNvPr>
          <p:cNvCxnSpPr>
            <a:cxnSpLocks/>
          </p:cNvCxnSpPr>
          <p:nvPr/>
        </p:nvCxnSpPr>
        <p:spPr>
          <a:xfrm>
            <a:off x="7458957" y="150459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5AB29732-94D0-221D-C4F8-18647FD60814}"/>
              </a:ext>
            </a:extLst>
          </p:cNvPr>
          <p:cNvCxnSpPr>
            <a:cxnSpLocks/>
          </p:cNvCxnSpPr>
          <p:nvPr/>
        </p:nvCxnSpPr>
        <p:spPr>
          <a:xfrm>
            <a:off x="9270951" y="1504591"/>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Seta: Pentágono 22">
            <a:extLst>
              <a:ext uri="{FF2B5EF4-FFF2-40B4-BE49-F238E27FC236}">
                <a16:creationId xmlns:a16="http://schemas.microsoft.com/office/drawing/2014/main" id="{22400D36-771F-DA6E-9B96-D9414FCB10CB}"/>
              </a:ext>
            </a:extLst>
          </p:cNvPr>
          <p:cNvSpPr/>
          <p:nvPr/>
        </p:nvSpPr>
        <p:spPr>
          <a:xfrm>
            <a:off x="209030" y="2059298"/>
            <a:ext cx="1685565" cy="462660"/>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Definições Arquitetura HSA</a:t>
            </a:r>
          </a:p>
          <a:p>
            <a:r>
              <a:rPr lang="pt-BR" sz="800" dirty="0">
                <a:solidFill>
                  <a:schemeClr val="tx1"/>
                </a:solidFill>
              </a:rPr>
              <a:t>      - 14 a 18: </a:t>
            </a:r>
            <a:r>
              <a:rPr lang="pt-BR" sz="800" dirty="0" err="1">
                <a:solidFill>
                  <a:schemeClr val="tx1"/>
                </a:solidFill>
              </a:rPr>
              <a:t>datamesh</a:t>
            </a:r>
            <a:r>
              <a:rPr lang="pt-BR" sz="800" dirty="0">
                <a:solidFill>
                  <a:schemeClr val="tx1"/>
                </a:solidFill>
              </a:rPr>
              <a:t>;</a:t>
            </a:r>
          </a:p>
          <a:p>
            <a:r>
              <a:rPr lang="pt-BR" sz="800" dirty="0">
                <a:solidFill>
                  <a:schemeClr val="tx1"/>
                </a:solidFill>
              </a:rPr>
              <a:t>      - 21 a 25: </a:t>
            </a:r>
            <a:r>
              <a:rPr lang="pt-BR" sz="800" dirty="0" err="1">
                <a:solidFill>
                  <a:schemeClr val="tx1"/>
                </a:solidFill>
              </a:rPr>
              <a:t>datavis</a:t>
            </a:r>
            <a:r>
              <a:rPr lang="pt-BR" sz="800" dirty="0">
                <a:solidFill>
                  <a:schemeClr val="tx1"/>
                </a:solidFill>
              </a:rPr>
              <a:t>, </a:t>
            </a:r>
            <a:r>
              <a:rPr lang="pt-BR" sz="800" dirty="0" err="1">
                <a:solidFill>
                  <a:schemeClr val="tx1"/>
                </a:solidFill>
              </a:rPr>
              <a:t>catalog</a:t>
            </a:r>
            <a:r>
              <a:rPr lang="pt-BR" sz="800" dirty="0">
                <a:solidFill>
                  <a:schemeClr val="tx1"/>
                </a:solidFill>
              </a:rPr>
              <a:t> e </a:t>
            </a:r>
            <a:r>
              <a:rPr lang="pt-BR" sz="800" dirty="0" err="1">
                <a:solidFill>
                  <a:schemeClr val="tx1"/>
                </a:solidFill>
              </a:rPr>
              <a:t>lake</a:t>
            </a:r>
            <a:r>
              <a:rPr lang="pt-BR" sz="800" dirty="0">
                <a:solidFill>
                  <a:schemeClr val="tx1"/>
                </a:solidFill>
              </a:rPr>
              <a:t>;</a:t>
            </a:r>
          </a:p>
        </p:txBody>
      </p:sp>
      <p:sp>
        <p:nvSpPr>
          <p:cNvPr id="24" name="Seta: Pentágono 23">
            <a:extLst>
              <a:ext uri="{FF2B5EF4-FFF2-40B4-BE49-F238E27FC236}">
                <a16:creationId xmlns:a16="http://schemas.microsoft.com/office/drawing/2014/main" id="{6299138F-EB47-DC59-28E7-8B4360AC1D5A}"/>
              </a:ext>
            </a:extLst>
          </p:cNvPr>
          <p:cNvSpPr/>
          <p:nvPr/>
        </p:nvSpPr>
        <p:spPr>
          <a:xfrm>
            <a:off x="1946530" y="2059298"/>
            <a:ext cx="1643587" cy="462660"/>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Confirmar solução HDA </a:t>
            </a:r>
          </a:p>
          <a:p>
            <a:r>
              <a:rPr lang="pt-BR" sz="800" b="1" dirty="0">
                <a:solidFill>
                  <a:schemeClr val="tx1"/>
                </a:solidFill>
              </a:rPr>
              <a:t>     </a:t>
            </a:r>
            <a:r>
              <a:rPr lang="pt-BR" sz="800" dirty="0">
                <a:solidFill>
                  <a:schemeClr val="tx1"/>
                </a:solidFill>
              </a:rPr>
              <a:t>- Reuniões arquitetura HSA;</a:t>
            </a:r>
          </a:p>
          <a:p>
            <a:r>
              <a:rPr lang="pt-BR" sz="800" dirty="0">
                <a:solidFill>
                  <a:schemeClr val="tx1"/>
                </a:solidFill>
              </a:rPr>
              <a:t>      - Criação de nova proposta;</a:t>
            </a:r>
          </a:p>
        </p:txBody>
      </p:sp>
      <p:sp>
        <p:nvSpPr>
          <p:cNvPr id="25" name="Seta: Pentágono 24">
            <a:extLst>
              <a:ext uri="{FF2B5EF4-FFF2-40B4-BE49-F238E27FC236}">
                <a16:creationId xmlns:a16="http://schemas.microsoft.com/office/drawing/2014/main" id="{22736456-3737-BEED-6E73-54DF32583D64}"/>
              </a:ext>
            </a:extLst>
          </p:cNvPr>
          <p:cNvSpPr/>
          <p:nvPr/>
        </p:nvSpPr>
        <p:spPr>
          <a:xfrm>
            <a:off x="3242475" y="3567483"/>
            <a:ext cx="1162582" cy="465116"/>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Aprovação</a:t>
            </a:r>
          </a:p>
          <a:p>
            <a:r>
              <a:rPr lang="pt-BR" sz="800" dirty="0">
                <a:solidFill>
                  <a:schemeClr val="tx1"/>
                </a:solidFill>
              </a:rPr>
              <a:t>      - HSDM;</a:t>
            </a:r>
          </a:p>
          <a:p>
            <a:r>
              <a:rPr lang="pt-BR" sz="800" dirty="0">
                <a:solidFill>
                  <a:schemeClr val="tx1"/>
                </a:solidFill>
              </a:rPr>
              <a:t>      - S.A.;</a:t>
            </a:r>
          </a:p>
        </p:txBody>
      </p:sp>
      <p:sp>
        <p:nvSpPr>
          <p:cNvPr id="27" name="Seta: Pentágono 26">
            <a:extLst>
              <a:ext uri="{FF2B5EF4-FFF2-40B4-BE49-F238E27FC236}">
                <a16:creationId xmlns:a16="http://schemas.microsoft.com/office/drawing/2014/main" id="{99CFE069-2BE9-666D-40EA-129DF7439E7D}"/>
              </a:ext>
            </a:extLst>
          </p:cNvPr>
          <p:cNvSpPr/>
          <p:nvPr/>
        </p:nvSpPr>
        <p:spPr>
          <a:xfrm>
            <a:off x="1962160" y="2890368"/>
            <a:ext cx="1644199" cy="462661"/>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Proposta Comercial</a:t>
            </a:r>
          </a:p>
          <a:p>
            <a:r>
              <a:rPr lang="pt-BR" sz="800" dirty="0">
                <a:solidFill>
                  <a:schemeClr val="tx1"/>
                </a:solidFill>
              </a:rPr>
              <a:t>     - Fazer novo orçamentos IP Sense;</a:t>
            </a:r>
          </a:p>
        </p:txBody>
      </p:sp>
      <p:sp>
        <p:nvSpPr>
          <p:cNvPr id="28" name="Seta: Pentágono 27">
            <a:extLst>
              <a:ext uri="{FF2B5EF4-FFF2-40B4-BE49-F238E27FC236}">
                <a16:creationId xmlns:a16="http://schemas.microsoft.com/office/drawing/2014/main" id="{F4B97BE6-AC0D-3055-F627-7654D6CB823F}"/>
              </a:ext>
            </a:extLst>
          </p:cNvPr>
          <p:cNvSpPr/>
          <p:nvPr/>
        </p:nvSpPr>
        <p:spPr>
          <a:xfrm>
            <a:off x="4146856" y="4147643"/>
            <a:ext cx="2121214" cy="457203"/>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Liberação do Desenvolvimento</a:t>
            </a:r>
          </a:p>
          <a:p>
            <a:r>
              <a:rPr lang="pt-BR" sz="800" dirty="0">
                <a:solidFill>
                  <a:schemeClr val="tx1"/>
                </a:solidFill>
              </a:rPr>
              <a:t>   - Configurações DTI HDA e HSA.;</a:t>
            </a:r>
          </a:p>
          <a:p>
            <a:r>
              <a:rPr lang="pt-BR" sz="800" dirty="0">
                <a:solidFill>
                  <a:schemeClr val="tx1"/>
                </a:solidFill>
              </a:rPr>
              <a:t>   - Criação Estrutura DW HDA;</a:t>
            </a:r>
          </a:p>
        </p:txBody>
      </p:sp>
      <p:sp>
        <p:nvSpPr>
          <p:cNvPr id="29" name="Seta: Pentágono 28">
            <a:extLst>
              <a:ext uri="{FF2B5EF4-FFF2-40B4-BE49-F238E27FC236}">
                <a16:creationId xmlns:a16="http://schemas.microsoft.com/office/drawing/2014/main" id="{C86099C6-CE51-84C4-F5F7-B7EBBF33AF95}"/>
              </a:ext>
            </a:extLst>
          </p:cNvPr>
          <p:cNvSpPr/>
          <p:nvPr/>
        </p:nvSpPr>
        <p:spPr>
          <a:xfrm>
            <a:off x="5768320" y="4918010"/>
            <a:ext cx="1775075" cy="545166"/>
          </a:xfrm>
          <a:prstGeom prst="homePlate">
            <a:avLst/>
          </a:prstGeom>
          <a:solidFill>
            <a:schemeClr val="accent3">
              <a:lumMod val="20000"/>
              <a:lumOff val="80000"/>
            </a:scheme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t"/>
          <a:lstStyle/>
          <a:p>
            <a:r>
              <a:rPr lang="pt-BR" sz="800" b="1" dirty="0">
                <a:solidFill>
                  <a:schemeClr val="tx1"/>
                </a:solidFill>
              </a:rPr>
              <a:t>  Migração Soluções HDA</a:t>
            </a:r>
          </a:p>
          <a:p>
            <a:r>
              <a:rPr lang="pt-BR" sz="800" dirty="0">
                <a:solidFill>
                  <a:schemeClr val="tx1"/>
                </a:solidFill>
              </a:rPr>
              <a:t>      - Criação de BD no </a:t>
            </a:r>
            <a:r>
              <a:rPr lang="pt-BR" sz="800" dirty="0" err="1">
                <a:solidFill>
                  <a:schemeClr val="tx1"/>
                </a:solidFill>
              </a:rPr>
              <a:t>redshift</a:t>
            </a:r>
            <a:r>
              <a:rPr lang="pt-BR" sz="800" dirty="0">
                <a:solidFill>
                  <a:schemeClr val="tx1"/>
                </a:solidFill>
              </a:rPr>
              <a:t>;</a:t>
            </a:r>
            <a:endParaRPr lang="pt-BR" sz="800" b="1" dirty="0">
              <a:solidFill>
                <a:schemeClr val="tx1"/>
              </a:solidFill>
            </a:endParaRPr>
          </a:p>
          <a:p>
            <a:r>
              <a:rPr lang="pt-BR" sz="800" dirty="0">
                <a:solidFill>
                  <a:schemeClr val="tx1"/>
                </a:solidFill>
              </a:rPr>
              <a:t>      - Refatoração dos Jobs </a:t>
            </a:r>
            <a:r>
              <a:rPr lang="pt-BR" sz="800" dirty="0" err="1">
                <a:solidFill>
                  <a:schemeClr val="tx1"/>
                </a:solidFill>
              </a:rPr>
              <a:t>Talend</a:t>
            </a:r>
            <a:r>
              <a:rPr lang="pt-BR" sz="800" dirty="0">
                <a:solidFill>
                  <a:schemeClr val="tx1"/>
                </a:solidFill>
              </a:rPr>
              <a:t>;</a:t>
            </a:r>
          </a:p>
          <a:p>
            <a:r>
              <a:rPr lang="pt-BR" sz="800" dirty="0">
                <a:solidFill>
                  <a:schemeClr val="tx1"/>
                </a:solidFill>
              </a:rPr>
              <a:t>      - Ajustes dashboards do </a:t>
            </a:r>
            <a:r>
              <a:rPr lang="pt-BR" sz="800" dirty="0" err="1">
                <a:solidFill>
                  <a:schemeClr val="tx1"/>
                </a:solidFill>
              </a:rPr>
              <a:t>powerbi</a:t>
            </a:r>
            <a:r>
              <a:rPr lang="pt-BR" sz="800" dirty="0">
                <a:solidFill>
                  <a:schemeClr val="tx1"/>
                </a:solidFill>
              </a:rPr>
              <a:t>;</a:t>
            </a:r>
          </a:p>
        </p:txBody>
      </p:sp>
      <p:sp>
        <p:nvSpPr>
          <p:cNvPr id="30" name="Retângulo 29">
            <a:extLst>
              <a:ext uri="{FF2B5EF4-FFF2-40B4-BE49-F238E27FC236}">
                <a16:creationId xmlns:a16="http://schemas.microsoft.com/office/drawing/2014/main" id="{172F0F23-22EB-ACB0-48F9-5A6B0DF2701D}"/>
              </a:ext>
            </a:extLst>
          </p:cNvPr>
          <p:cNvSpPr/>
          <p:nvPr/>
        </p:nvSpPr>
        <p:spPr>
          <a:xfrm>
            <a:off x="11093621" y="1518681"/>
            <a:ext cx="936000" cy="29361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dirty="0"/>
              <a:t>JUN</a:t>
            </a:r>
          </a:p>
        </p:txBody>
      </p:sp>
      <p:sp>
        <p:nvSpPr>
          <p:cNvPr id="32" name="Estrela: 5 Pontas 31">
            <a:extLst>
              <a:ext uri="{FF2B5EF4-FFF2-40B4-BE49-F238E27FC236}">
                <a16:creationId xmlns:a16="http://schemas.microsoft.com/office/drawing/2014/main" id="{08A7A4BB-6818-5BBC-8F12-D28A3D94B7D4}"/>
              </a:ext>
            </a:extLst>
          </p:cNvPr>
          <p:cNvSpPr/>
          <p:nvPr/>
        </p:nvSpPr>
        <p:spPr>
          <a:xfrm>
            <a:off x="8171914" y="4954117"/>
            <a:ext cx="368300" cy="293615"/>
          </a:xfrm>
          <a:prstGeom prst="star5">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C898855C-49C0-E088-B968-FE09D7B6CC53}"/>
              </a:ext>
            </a:extLst>
          </p:cNvPr>
          <p:cNvSpPr txBox="1"/>
          <p:nvPr/>
        </p:nvSpPr>
        <p:spPr>
          <a:xfrm>
            <a:off x="8119678" y="5247732"/>
            <a:ext cx="471604" cy="215444"/>
          </a:xfrm>
          <a:prstGeom prst="rect">
            <a:avLst/>
          </a:prstGeom>
          <a:noFill/>
        </p:spPr>
        <p:txBody>
          <a:bodyPr wrap="none" rtlCol="0">
            <a:spAutoFit/>
          </a:bodyPr>
          <a:lstStyle/>
          <a:p>
            <a:r>
              <a:rPr lang="pt-BR" sz="800" dirty="0"/>
              <a:t>Go live</a:t>
            </a:r>
          </a:p>
        </p:txBody>
      </p:sp>
      <p:cxnSp>
        <p:nvCxnSpPr>
          <p:cNvPr id="35" name="Conector reto 34">
            <a:extLst>
              <a:ext uri="{FF2B5EF4-FFF2-40B4-BE49-F238E27FC236}">
                <a16:creationId xmlns:a16="http://schemas.microsoft.com/office/drawing/2014/main" id="{82B9BD1A-3D17-D610-8AC3-98B9461443A0}"/>
              </a:ext>
            </a:extLst>
          </p:cNvPr>
          <p:cNvCxnSpPr>
            <a:cxnSpLocks/>
          </p:cNvCxnSpPr>
          <p:nvPr/>
        </p:nvCxnSpPr>
        <p:spPr>
          <a:xfrm>
            <a:off x="11047331" y="1497483"/>
            <a:ext cx="22558" cy="4140000"/>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6" name="Retângulo 35">
            <a:extLst>
              <a:ext uri="{FF2B5EF4-FFF2-40B4-BE49-F238E27FC236}">
                <a16:creationId xmlns:a16="http://schemas.microsoft.com/office/drawing/2014/main" id="{97E78235-B659-7541-3FDA-E53892A0E54E}"/>
              </a:ext>
            </a:extLst>
          </p:cNvPr>
          <p:cNvSpPr/>
          <p:nvPr/>
        </p:nvSpPr>
        <p:spPr>
          <a:xfrm>
            <a:off x="103423" y="1139949"/>
            <a:ext cx="11988000" cy="293615"/>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b="1" dirty="0"/>
              <a:t>DATAWAREHOUSE</a:t>
            </a:r>
          </a:p>
        </p:txBody>
      </p:sp>
      <p:sp>
        <p:nvSpPr>
          <p:cNvPr id="2" name="CaixaDeTexto 1">
            <a:extLst>
              <a:ext uri="{FF2B5EF4-FFF2-40B4-BE49-F238E27FC236}">
                <a16:creationId xmlns:a16="http://schemas.microsoft.com/office/drawing/2014/main" id="{C4302B9E-91AC-B2FC-8DA7-3C4D8DCC0592}"/>
              </a:ext>
            </a:extLst>
          </p:cNvPr>
          <p:cNvSpPr txBox="1"/>
          <p:nvPr/>
        </p:nvSpPr>
        <p:spPr>
          <a:xfrm>
            <a:off x="5502756" y="73063"/>
            <a:ext cx="112652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1A5AB9"/>
                </a:solidFill>
                <a:effectLst/>
                <a:uLnTx/>
                <a:uFillTx/>
                <a:latin typeface="Tenorite" panose="00000500000000000000" pitchFamily="2" charset="0"/>
                <a:ea typeface="+mn-ea"/>
                <a:cs typeface="+mn-cs"/>
              </a:rPr>
              <a:t>ROADMAP</a:t>
            </a:r>
          </a:p>
        </p:txBody>
      </p:sp>
      <p:sp>
        <p:nvSpPr>
          <p:cNvPr id="3" name="CaixaDeTexto 2">
            <a:extLst>
              <a:ext uri="{FF2B5EF4-FFF2-40B4-BE49-F238E27FC236}">
                <a16:creationId xmlns:a16="http://schemas.microsoft.com/office/drawing/2014/main" id="{C4D80AF0-8E84-596B-2EE7-0621A69BD5F7}"/>
              </a:ext>
            </a:extLst>
          </p:cNvPr>
          <p:cNvSpPr txBox="1"/>
          <p:nvPr/>
        </p:nvSpPr>
        <p:spPr>
          <a:xfrm>
            <a:off x="10999570" y="28337"/>
            <a:ext cx="91352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effectLst/>
                <a:uLnTx/>
                <a:uFillTx/>
                <a:latin typeface="Tenorite" panose="00000500000000000000" pitchFamily="2" charset="0"/>
                <a:ea typeface="+mn-ea"/>
                <a:cs typeface="+mn-cs"/>
              </a:rPr>
              <a:t>Tecnologia</a:t>
            </a:r>
          </a:p>
        </p:txBody>
      </p:sp>
      <p:sp>
        <p:nvSpPr>
          <p:cNvPr id="16" name="CaixaDeTexto 15">
            <a:extLst>
              <a:ext uri="{FF2B5EF4-FFF2-40B4-BE49-F238E27FC236}">
                <a16:creationId xmlns:a16="http://schemas.microsoft.com/office/drawing/2014/main" id="{BE78568C-5FEB-1E95-6D66-9D6FF300E08A}"/>
              </a:ext>
            </a:extLst>
          </p:cNvPr>
          <p:cNvSpPr txBox="1"/>
          <p:nvPr/>
        </p:nvSpPr>
        <p:spPr>
          <a:xfrm>
            <a:off x="6462521" y="135072"/>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dirty="0">
                <a:ln>
                  <a:noFill/>
                </a:ln>
                <a:solidFill>
                  <a:srgbClr val="1A5AB9"/>
                </a:solidFill>
                <a:effectLst/>
                <a:uLnTx/>
                <a:uFillTx/>
                <a:latin typeface="Tenorite" panose="00000500000000000000" pitchFamily="2" charset="0"/>
                <a:ea typeface="+mn-ea"/>
                <a:cs typeface="+mn-cs"/>
              </a:rPr>
              <a:t>(Estimativa)</a:t>
            </a:r>
          </a:p>
        </p:txBody>
      </p:sp>
      <p:sp>
        <p:nvSpPr>
          <p:cNvPr id="26" name="CaixaDeTexto 25">
            <a:extLst>
              <a:ext uri="{FF2B5EF4-FFF2-40B4-BE49-F238E27FC236}">
                <a16:creationId xmlns:a16="http://schemas.microsoft.com/office/drawing/2014/main" id="{9E6F7CEC-81E0-122A-70B6-FDBEB19A534B}"/>
              </a:ext>
            </a:extLst>
          </p:cNvPr>
          <p:cNvSpPr txBox="1"/>
          <p:nvPr/>
        </p:nvSpPr>
        <p:spPr>
          <a:xfrm>
            <a:off x="47445" y="5729709"/>
            <a:ext cx="7744005" cy="461665"/>
          </a:xfrm>
          <a:prstGeom prst="rect">
            <a:avLst/>
          </a:prstGeom>
          <a:noFill/>
        </p:spPr>
        <p:txBody>
          <a:bodyPr wrap="square">
            <a:spAutoFit/>
          </a:bodyPr>
          <a:lstStyle/>
          <a:p>
            <a:r>
              <a:rPr lang="pt-BR" sz="800" b="1" dirty="0">
                <a:effectLst/>
                <a:latin typeface="Calibri" panose="020F0502020204030204" pitchFamily="34" charset="0"/>
                <a:ea typeface="Times New Roman" panose="02020603050405020304" pitchFamily="18" charset="0"/>
              </a:rPr>
              <a:t># RISCOS:</a:t>
            </a:r>
            <a:endParaRPr lang="pt-BR" sz="800" b="1"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 </a:t>
            </a:r>
            <a:endParaRPr lang="pt-BR" sz="800"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1. </a:t>
            </a:r>
            <a:r>
              <a:rPr lang="pt-BR" sz="800" b="1" dirty="0">
                <a:latin typeface="Calibri" panose="020F0502020204030204" pitchFamily="34" charset="0"/>
                <a:ea typeface="Times New Roman" panose="02020603050405020304" pitchFamily="18" charset="0"/>
              </a:rPr>
              <a:t>Compliance com a HSA</a:t>
            </a:r>
            <a:r>
              <a:rPr lang="pt-BR" sz="800" dirty="0">
                <a:effectLst/>
                <a:latin typeface="Calibri" panose="020F0502020204030204" pitchFamily="34" charset="0"/>
                <a:ea typeface="Times New Roman" panose="02020603050405020304" pitchFamily="18" charset="0"/>
              </a:rPr>
              <a:t>: Foi aprovado pela HSA a substituição desse tipo de tecnologia pelo </a:t>
            </a:r>
            <a:r>
              <a:rPr lang="pt-BR" sz="800" dirty="0" err="1">
                <a:effectLst/>
                <a:latin typeface="Calibri" panose="020F0502020204030204" pitchFamily="34" charset="0"/>
                <a:ea typeface="Times New Roman" panose="02020603050405020304" pitchFamily="18" charset="0"/>
              </a:rPr>
              <a:t>Datalake</a:t>
            </a:r>
            <a:r>
              <a:rPr lang="pt-BR" sz="800" dirty="0">
                <a:effectLst/>
                <a:latin typeface="Calibri" panose="020F0502020204030204" pitchFamily="34" charset="0"/>
                <a:ea typeface="Times New Roman" panose="02020603050405020304" pitchFamily="18" charset="0"/>
              </a:rPr>
              <a:t> com </a:t>
            </a:r>
            <a:r>
              <a:rPr lang="pt-BR" sz="800" dirty="0" err="1">
                <a:effectLst/>
                <a:latin typeface="Calibri" panose="020F0502020204030204" pitchFamily="34" charset="0"/>
                <a:ea typeface="Times New Roman" panose="02020603050405020304" pitchFamily="18" charset="0"/>
              </a:rPr>
              <a:t>Databricks</a:t>
            </a:r>
            <a:r>
              <a:rPr lang="pt-BR" sz="800" dirty="0">
                <a:effectLst/>
                <a:latin typeface="Calibri" panose="020F0502020204030204" pitchFamily="34" charset="0"/>
                <a:ea typeface="Times New Roman" panose="02020603050405020304" pitchFamily="18" charset="0"/>
              </a:rPr>
              <a:t> (No </a:t>
            </a:r>
            <a:r>
              <a:rPr lang="pt-BR" sz="800" dirty="0" err="1">
                <a:effectLst/>
                <a:latin typeface="Calibri" panose="020F0502020204030204" pitchFamily="34" charset="0"/>
                <a:ea typeface="Times New Roman" panose="02020603050405020304" pitchFamily="18" charset="0"/>
              </a:rPr>
              <a:t>entento</a:t>
            </a:r>
            <a:r>
              <a:rPr lang="pt-BR" sz="800" dirty="0">
                <a:latin typeface="Calibri" panose="020F0502020204030204" pitchFamily="34" charset="0"/>
                <a:ea typeface="Times New Roman" panose="02020603050405020304" pitchFamily="18" charset="0"/>
              </a:rPr>
              <a:t>, ainda vão conviver alguns anos com </a:t>
            </a:r>
            <a:r>
              <a:rPr lang="pt-BR" sz="800" dirty="0" err="1">
                <a:latin typeface="Calibri" panose="020F0502020204030204" pitchFamily="34" charset="0"/>
                <a:ea typeface="Times New Roman" panose="02020603050405020304" pitchFamily="18" charset="0"/>
              </a:rPr>
              <a:t>Redshift</a:t>
            </a:r>
            <a:r>
              <a:rPr lang="pt-BR" sz="800" dirty="0">
                <a:effectLst/>
                <a:latin typeface="Calibri" panose="020F0502020204030204" pitchFamily="34" charset="0"/>
                <a:ea typeface="Times New Roman" panose="02020603050405020304" pitchFamily="18" charset="0"/>
              </a:rPr>
              <a:t>);</a:t>
            </a:r>
          </a:p>
        </p:txBody>
      </p:sp>
      <p:sp>
        <p:nvSpPr>
          <p:cNvPr id="31" name="CaixaDeTexto 30">
            <a:extLst>
              <a:ext uri="{FF2B5EF4-FFF2-40B4-BE49-F238E27FC236}">
                <a16:creationId xmlns:a16="http://schemas.microsoft.com/office/drawing/2014/main" id="{EAE3CBB4-D8AD-1EDF-FAD3-9B0B7EF513E6}"/>
              </a:ext>
            </a:extLst>
          </p:cNvPr>
          <p:cNvSpPr txBox="1"/>
          <p:nvPr/>
        </p:nvSpPr>
        <p:spPr>
          <a:xfrm>
            <a:off x="40370" y="7187509"/>
            <a:ext cx="6178550" cy="923330"/>
          </a:xfrm>
          <a:prstGeom prst="rect">
            <a:avLst/>
          </a:prstGeom>
          <a:noFill/>
        </p:spPr>
        <p:txBody>
          <a:bodyPr wrap="square">
            <a:spAutoFit/>
          </a:bodyPr>
          <a:lstStyle/>
          <a:p>
            <a:r>
              <a:rPr lang="pt-BR" sz="1800" dirty="0">
                <a:effectLst/>
                <a:latin typeface="Calibri" panose="020F0502020204030204" pitchFamily="34" charset="0"/>
                <a:ea typeface="Times New Roman" panose="02020603050405020304" pitchFamily="18" charset="0"/>
              </a:rPr>
              <a:t>Os dados são processados, limpos e estruturados antes de serem armazenados. Esse pré-processamento requer recursos adicionais e tempo, o que aumenta o custo;</a:t>
            </a:r>
            <a:endParaRPr lang="pt-BR" sz="1800" dirty="0">
              <a:effectLst/>
              <a:latin typeface="Calibri" panose="020F0502020204030204" pitchFamily="34" charset="0"/>
              <a:ea typeface="Yu Gothic" panose="020B0400000000000000" pitchFamily="34" charset="-128"/>
            </a:endParaRPr>
          </a:p>
        </p:txBody>
      </p:sp>
    </p:spTree>
    <p:extLst>
      <p:ext uri="{BB962C8B-B14F-4D97-AF65-F5344CB8AC3E}">
        <p14:creationId xmlns:p14="http://schemas.microsoft.com/office/powerpoint/2010/main" val="14078834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72C3D56C-8E25-2686-AC6B-0F87D95BBA33}"/>
              </a:ext>
            </a:extLst>
          </p:cNvPr>
          <p:cNvSpPr>
            <a:spLocks noGrp="1"/>
          </p:cNvSpPr>
          <p:nvPr>
            <p:ph type="subTitle" idx="1"/>
          </p:nvPr>
        </p:nvSpPr>
        <p:spPr>
          <a:xfrm>
            <a:off x="5801250" y="0"/>
            <a:ext cx="7242558" cy="1655762"/>
          </a:xfrm>
        </p:spPr>
        <p:txBody>
          <a:bodyPr>
            <a:normAutofit/>
          </a:bodyPr>
          <a:lstStyle/>
          <a:p>
            <a:r>
              <a:rPr lang="pt-BR" sz="1200" dirty="0">
                <a:highlight>
                  <a:srgbClr val="FFFF00"/>
                </a:highlight>
              </a:rPr>
              <a:t>- O que mudou em relação ao que estava aprovado de </a:t>
            </a:r>
            <a:r>
              <a:rPr lang="pt-BR" sz="1200" dirty="0" err="1">
                <a:highlight>
                  <a:srgbClr val="FFFF00"/>
                </a:highlight>
              </a:rPr>
              <a:t>Redshift</a:t>
            </a:r>
            <a:r>
              <a:rPr lang="pt-BR" sz="1200" dirty="0">
                <a:highlight>
                  <a:srgbClr val="FFFF00"/>
                </a:highlight>
              </a:rPr>
              <a:t> para </a:t>
            </a:r>
            <a:r>
              <a:rPr lang="pt-BR" sz="1200" dirty="0" err="1">
                <a:highlight>
                  <a:srgbClr val="FFFF00"/>
                </a:highlight>
              </a:rPr>
              <a:t>Databricks</a:t>
            </a:r>
            <a:r>
              <a:rPr lang="pt-BR" sz="1200" dirty="0">
                <a:highlight>
                  <a:srgbClr val="FFFF00"/>
                </a:highlight>
              </a:rPr>
              <a:t>:</a:t>
            </a:r>
          </a:p>
          <a:p>
            <a:r>
              <a:rPr lang="pt-BR" sz="1200" dirty="0"/>
              <a:t>Custos Recorrentes</a:t>
            </a:r>
          </a:p>
          <a:p>
            <a:r>
              <a:rPr lang="pt-BR" sz="1200" dirty="0"/>
              <a:t>Custos de Setup</a:t>
            </a:r>
          </a:p>
          <a:p>
            <a:r>
              <a:rPr lang="pt-BR" sz="1200" dirty="0"/>
              <a:t>QDM dos fornecedores</a:t>
            </a:r>
          </a:p>
          <a:p>
            <a:r>
              <a:rPr lang="pt-BR" sz="1200" dirty="0"/>
              <a:t>Cronograma e Orçamento do Projeto</a:t>
            </a:r>
          </a:p>
        </p:txBody>
      </p:sp>
      <p:pic>
        <p:nvPicPr>
          <p:cNvPr id="4" name="Imagem 3">
            <a:extLst>
              <a:ext uri="{FF2B5EF4-FFF2-40B4-BE49-F238E27FC236}">
                <a16:creationId xmlns:a16="http://schemas.microsoft.com/office/drawing/2014/main" id="{0D992099-D67D-55B6-1FD5-0A7CE757F8ED}"/>
              </a:ext>
            </a:extLst>
          </p:cNvPr>
          <p:cNvPicPr>
            <a:picLocks noChangeAspect="1"/>
          </p:cNvPicPr>
          <p:nvPr/>
        </p:nvPicPr>
        <p:blipFill>
          <a:blip r:embed="rId2"/>
          <a:stretch>
            <a:fillRect/>
          </a:stretch>
        </p:blipFill>
        <p:spPr>
          <a:xfrm>
            <a:off x="-485351" y="7677355"/>
            <a:ext cx="6036159" cy="4064000"/>
          </a:xfrm>
          <a:prstGeom prst="rect">
            <a:avLst/>
          </a:prstGeom>
        </p:spPr>
      </p:pic>
      <p:pic>
        <p:nvPicPr>
          <p:cNvPr id="5" name="Imagem 4">
            <a:extLst>
              <a:ext uri="{FF2B5EF4-FFF2-40B4-BE49-F238E27FC236}">
                <a16:creationId xmlns:a16="http://schemas.microsoft.com/office/drawing/2014/main" id="{8084B562-B49D-F09F-B551-6E097FF884C1}"/>
              </a:ext>
            </a:extLst>
          </p:cNvPr>
          <p:cNvPicPr>
            <a:picLocks noChangeAspect="1"/>
          </p:cNvPicPr>
          <p:nvPr/>
        </p:nvPicPr>
        <p:blipFill>
          <a:blip r:embed="rId3"/>
          <a:stretch>
            <a:fillRect/>
          </a:stretch>
        </p:blipFill>
        <p:spPr>
          <a:xfrm>
            <a:off x="5801250" y="7677354"/>
            <a:ext cx="7567012" cy="4063999"/>
          </a:xfrm>
          <a:prstGeom prst="rect">
            <a:avLst/>
          </a:prstGeom>
        </p:spPr>
      </p:pic>
      <p:pic>
        <p:nvPicPr>
          <p:cNvPr id="45" name="Imagem 44" descr="Tela de um computador com a imagem de uma pessoa&#10;&#10;Descrição gerada automaticamente com confiança baixa">
            <a:extLst>
              <a:ext uri="{FF2B5EF4-FFF2-40B4-BE49-F238E27FC236}">
                <a16:creationId xmlns:a16="http://schemas.microsoft.com/office/drawing/2014/main" id="{3100112A-948A-38FE-2E19-D55B3FB19361}"/>
              </a:ext>
            </a:extLst>
          </p:cNvPr>
          <p:cNvPicPr>
            <a:picLocks noChangeAspect="1"/>
          </p:cNvPicPr>
          <p:nvPr/>
        </p:nvPicPr>
        <p:blipFill rotWithShape="1">
          <a:blip r:embed="rId4">
            <a:extLst>
              <a:ext uri="{28A0092B-C50C-407E-A947-70E740481C1C}">
                <a14:useLocalDpi xmlns:a14="http://schemas.microsoft.com/office/drawing/2010/main" val="0"/>
              </a:ext>
            </a:extLst>
          </a:blip>
          <a:srcRect l="10613" t="11728" r="50000"/>
          <a:stretch/>
        </p:blipFill>
        <p:spPr>
          <a:xfrm rot="5400000">
            <a:off x="2666278" y="-2667720"/>
            <a:ext cx="6858002" cy="12193441"/>
          </a:xfrm>
          <a:prstGeom prst="rect">
            <a:avLst/>
          </a:prstGeom>
        </p:spPr>
      </p:pic>
    </p:spTree>
    <p:extLst>
      <p:ext uri="{BB962C8B-B14F-4D97-AF65-F5344CB8AC3E}">
        <p14:creationId xmlns:p14="http://schemas.microsoft.com/office/powerpoint/2010/main" val="2221230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08781CB8-EC4B-F8EE-13CA-EA17A073A885}"/>
              </a:ext>
            </a:extLst>
          </p:cNvPr>
          <p:cNvSpPr txBox="1"/>
          <p:nvPr/>
        </p:nvSpPr>
        <p:spPr>
          <a:xfrm>
            <a:off x="-44377" y="2891776"/>
            <a:ext cx="11823825" cy="954107"/>
          </a:xfrm>
          <a:prstGeom prst="rect">
            <a:avLst/>
          </a:prstGeom>
          <a:noFill/>
        </p:spPr>
        <p:txBody>
          <a:bodyPr wrap="square">
            <a:spAutoFit/>
          </a:bodyPr>
          <a:lstStyle/>
          <a:p>
            <a:r>
              <a:rPr lang="pt-BR" sz="800" dirty="0"/>
              <a:t>Criar uma capacidade de Inovação Digital e Ciência Computacional onde:</a:t>
            </a:r>
          </a:p>
          <a:p>
            <a:r>
              <a:rPr lang="pt-BR" sz="800" dirty="0"/>
              <a:t>	- as equipes trabalham continuamente para identificar os casos de uso de maior valor em toda a cadeia de valor.</a:t>
            </a:r>
          </a:p>
          <a:p>
            <a:r>
              <a:rPr lang="pt-BR" sz="800" dirty="0"/>
              <a:t>	</a:t>
            </a:r>
            <a:r>
              <a:rPr lang="pt-BR" sz="800" dirty="0">
                <a:highlight>
                  <a:srgbClr val="FFFF00"/>
                </a:highlight>
              </a:rPr>
              <a:t>- investido pesadamente em nossa arquitetura de data </a:t>
            </a:r>
            <a:r>
              <a:rPr lang="pt-BR" sz="800" dirty="0" err="1">
                <a:highlight>
                  <a:srgbClr val="FFFF00"/>
                </a:highlight>
              </a:rPr>
              <a:t>lake</a:t>
            </a:r>
            <a:r>
              <a:rPr lang="pt-BR" sz="800" dirty="0">
                <a:highlight>
                  <a:srgbClr val="FFFF00"/>
                </a:highlight>
              </a:rPr>
              <a:t>. desafio de escalar sua infraestrutura de dados para análise, processamento de big data e aprendizado de máquina (complexidades de um crescimento exponencial de dados).</a:t>
            </a:r>
          </a:p>
          <a:p>
            <a:r>
              <a:rPr lang="pt-BR" sz="800" dirty="0">
                <a:highlight>
                  <a:srgbClr val="FFFF00"/>
                </a:highlight>
              </a:rPr>
              <a:t>	- Habilidades de engenharia e ciência de dados necessárias para criar soluções baseadas em dados.</a:t>
            </a:r>
          </a:p>
          <a:p>
            <a:r>
              <a:rPr lang="pt-BR" sz="800" dirty="0"/>
              <a:t>Permitir que nossas equipes de dados consultem rapidamente nossos enormes conjuntos de dados da maneira mais simples possível. </a:t>
            </a:r>
          </a:p>
          <a:p>
            <a:r>
              <a:rPr lang="pt-BR" sz="800" dirty="0"/>
              <a:t>A capacidade de executar consultas rápidas em conjuntos de dados em escala de </a:t>
            </a:r>
            <a:r>
              <a:rPr lang="pt-BR" sz="800" dirty="0" err="1"/>
              <a:t>petabytes</a:t>
            </a:r>
            <a:r>
              <a:rPr lang="pt-BR" sz="800" dirty="0"/>
              <a:t> usando ferramentas de BI padrão é um divisor de águas para nós.</a:t>
            </a:r>
          </a:p>
          <a:p>
            <a:r>
              <a:rPr lang="pt-BR" sz="800" dirty="0"/>
              <a:t>	-Alfabetização de dados: promover uma cultura de alfabetização de dados para que os consumidores de dados técnicos e não técnicos possam colaborar em um lugar só e utilizar os dados para uma visão única e oportuna.</a:t>
            </a:r>
          </a:p>
        </p:txBody>
      </p:sp>
      <p:sp>
        <p:nvSpPr>
          <p:cNvPr id="19" name="CaixaDeTexto 18">
            <a:extLst>
              <a:ext uri="{FF2B5EF4-FFF2-40B4-BE49-F238E27FC236}">
                <a16:creationId xmlns:a16="http://schemas.microsoft.com/office/drawing/2014/main" id="{709C0737-2742-1F70-EAB1-184A60E1E54D}"/>
              </a:ext>
            </a:extLst>
          </p:cNvPr>
          <p:cNvSpPr txBox="1"/>
          <p:nvPr/>
        </p:nvSpPr>
        <p:spPr>
          <a:xfrm>
            <a:off x="0" y="276793"/>
            <a:ext cx="12192000" cy="338554"/>
          </a:xfrm>
          <a:prstGeom prst="rect">
            <a:avLst/>
          </a:prstGeom>
          <a:noFill/>
        </p:spPr>
        <p:txBody>
          <a:bodyPr wrap="square">
            <a:spAutoFit/>
          </a:bodyPr>
          <a:lstStyle/>
          <a:p>
            <a:r>
              <a:rPr lang="pt-BR" sz="800" b="1" dirty="0"/>
              <a:t>Influenciar o roteiro do produto e estamos animados para ver isso chegar ao mercado: </a:t>
            </a:r>
            <a:r>
              <a:rPr lang="pt-BR" sz="800" dirty="0"/>
              <a:t>Aumentar o volume de projetos de IA em execução, dar saltos em avanços tecnológicos alimentados por dados e IA: de trilhões de sensores de IoT, todos gerando dados, a equipamentos e peças impressos em 3D que visam mudar a cadeia de suprimentos global e reduzir custos  A </a:t>
            </a:r>
            <a:r>
              <a:rPr lang="pt-BR" sz="800" dirty="0" err="1"/>
              <a:t>Databricks</a:t>
            </a:r>
            <a:r>
              <a:rPr lang="pt-BR" sz="800" dirty="0"/>
              <a:t> faz parte da plataforma HDA.ai que ajudará a tornar isso uma realidade.</a:t>
            </a:r>
          </a:p>
        </p:txBody>
      </p:sp>
      <p:sp>
        <p:nvSpPr>
          <p:cNvPr id="29" name="CaixaDeTexto 28">
            <a:extLst>
              <a:ext uri="{FF2B5EF4-FFF2-40B4-BE49-F238E27FC236}">
                <a16:creationId xmlns:a16="http://schemas.microsoft.com/office/drawing/2014/main" id="{788980F8-0ABD-707E-2D56-9944208AA630}"/>
              </a:ext>
            </a:extLst>
          </p:cNvPr>
          <p:cNvSpPr txBox="1"/>
          <p:nvPr/>
        </p:nvSpPr>
        <p:spPr>
          <a:xfrm>
            <a:off x="0" y="1738421"/>
            <a:ext cx="12192000" cy="215444"/>
          </a:xfrm>
          <a:prstGeom prst="rect">
            <a:avLst/>
          </a:prstGeom>
          <a:noFill/>
        </p:spPr>
        <p:txBody>
          <a:bodyPr wrap="square">
            <a:spAutoFit/>
          </a:bodyPr>
          <a:lstStyle/>
          <a:p>
            <a:r>
              <a:rPr lang="pt-BR" sz="800" b="1" dirty="0"/>
              <a:t>Cadeia produtiva de conhecimento</a:t>
            </a:r>
            <a:r>
              <a:rPr lang="pt-BR" sz="800" dirty="0"/>
              <a:t> =&gt; Coleta -&gt; Higienização -&gt; Padronização -&gt; Contextualização -&gt; Disponibilização;</a:t>
            </a:r>
          </a:p>
        </p:txBody>
      </p:sp>
      <p:sp>
        <p:nvSpPr>
          <p:cNvPr id="38" name="CaixaDeTexto 37">
            <a:extLst>
              <a:ext uri="{FF2B5EF4-FFF2-40B4-BE49-F238E27FC236}">
                <a16:creationId xmlns:a16="http://schemas.microsoft.com/office/drawing/2014/main" id="{4635E041-22AC-1633-E57B-7CDB31D41D7B}"/>
              </a:ext>
            </a:extLst>
          </p:cNvPr>
          <p:cNvSpPr txBox="1"/>
          <p:nvPr/>
        </p:nvSpPr>
        <p:spPr>
          <a:xfrm>
            <a:off x="-3283" y="2032293"/>
            <a:ext cx="12192000" cy="584775"/>
          </a:xfrm>
          <a:prstGeom prst="rect">
            <a:avLst/>
          </a:prstGeom>
          <a:noFill/>
        </p:spPr>
        <p:txBody>
          <a:bodyPr wrap="square">
            <a:spAutoFit/>
          </a:bodyPr>
          <a:lstStyle/>
          <a:p>
            <a:r>
              <a:rPr lang="pt-BR" sz="800" b="1" dirty="0"/>
              <a:t>Formato </a:t>
            </a:r>
            <a:r>
              <a:rPr lang="pt-BR" sz="800" b="1" dirty="0" err="1"/>
              <a:t>SelfService</a:t>
            </a:r>
            <a:r>
              <a:rPr lang="pt-BR" sz="800" b="1" dirty="0"/>
              <a:t> BI</a:t>
            </a:r>
            <a:r>
              <a:rPr lang="pt-BR" sz="800" dirty="0"/>
              <a:t> (usuário é um consumidor da informação (esse é o </a:t>
            </a:r>
            <a:r>
              <a:rPr lang="pt-BR" sz="800" dirty="0" err="1"/>
              <a:t>selfservice</a:t>
            </a:r>
            <a:r>
              <a:rPr lang="pt-BR" sz="800" dirty="0"/>
              <a:t> bi)); </a:t>
            </a:r>
          </a:p>
          <a:p>
            <a:r>
              <a:rPr lang="pt-BR" sz="800" dirty="0"/>
              <a:t>A preocupação do seu usuário é consumir o dado e gerar valor para a sua empresa e não está trabalhando a informação; Senão, Tudo vai estar sempre concentrado no TI;</a:t>
            </a:r>
          </a:p>
          <a:p>
            <a:r>
              <a:rPr lang="pt-BR" sz="800" dirty="0" err="1"/>
              <a:t>Ex</a:t>
            </a:r>
            <a:r>
              <a:rPr lang="pt-BR" sz="800" dirty="0"/>
              <a:t>: Quando </a:t>
            </a:r>
            <a:r>
              <a:rPr lang="pt-BR" sz="800" dirty="0" err="1"/>
              <a:t>vc</a:t>
            </a:r>
            <a:r>
              <a:rPr lang="pt-BR" sz="800" dirty="0"/>
              <a:t> vai num restaurante </a:t>
            </a:r>
            <a:r>
              <a:rPr lang="pt-BR" sz="800" dirty="0" err="1"/>
              <a:t>vc</a:t>
            </a:r>
            <a:r>
              <a:rPr lang="pt-BR" sz="800" dirty="0"/>
              <a:t> só consome o alimento, </a:t>
            </a:r>
            <a:r>
              <a:rPr lang="pt-BR" sz="800" dirty="0" err="1"/>
              <a:t>vc</a:t>
            </a:r>
            <a:r>
              <a:rPr lang="pt-BR" sz="800" dirty="0"/>
              <a:t> </a:t>
            </a:r>
            <a:r>
              <a:rPr lang="pt-BR" sz="800" dirty="0" err="1"/>
              <a:t>nao</a:t>
            </a:r>
            <a:r>
              <a:rPr lang="pt-BR" sz="800" dirty="0"/>
              <a:t> vai na cozinha temperar o frango, nem ajudar na preparação do alimento. Então se </a:t>
            </a:r>
            <a:r>
              <a:rPr lang="pt-BR" sz="800" dirty="0" err="1"/>
              <a:t>vc</a:t>
            </a:r>
            <a:r>
              <a:rPr lang="pt-BR" sz="800" dirty="0"/>
              <a:t> tem um </a:t>
            </a:r>
            <a:r>
              <a:rPr lang="pt-BR" sz="800" dirty="0" err="1"/>
              <a:t>selfservice</a:t>
            </a:r>
            <a:r>
              <a:rPr lang="pt-BR" sz="800" dirty="0"/>
              <a:t> Bi que o usuário tem criar os relacionamentos, tem que criar hierarquias, tem que se preocupar com ficar renomeando nome de coluna pra ficar mais amigável, </a:t>
            </a:r>
            <a:r>
              <a:rPr lang="pt-BR" sz="800" dirty="0" err="1"/>
              <a:t>vc</a:t>
            </a:r>
            <a:r>
              <a:rPr lang="pt-BR" sz="800" dirty="0"/>
              <a:t> tem um </a:t>
            </a:r>
            <a:r>
              <a:rPr lang="pt-BR" sz="800" dirty="0" err="1"/>
              <a:t>semi</a:t>
            </a:r>
            <a:r>
              <a:rPr lang="pt-BR" sz="800" dirty="0"/>
              <a:t> self </a:t>
            </a:r>
            <a:r>
              <a:rPr lang="pt-BR" sz="800" dirty="0" err="1"/>
              <a:t>service</a:t>
            </a:r>
            <a:r>
              <a:rPr lang="pt-BR" sz="800" dirty="0"/>
              <a:t> bi;</a:t>
            </a:r>
          </a:p>
        </p:txBody>
      </p:sp>
      <p:sp>
        <p:nvSpPr>
          <p:cNvPr id="39" name="CaixaDeTexto 38">
            <a:extLst>
              <a:ext uri="{FF2B5EF4-FFF2-40B4-BE49-F238E27FC236}">
                <a16:creationId xmlns:a16="http://schemas.microsoft.com/office/drawing/2014/main" id="{8D4D3792-7851-6F0A-D2E8-7B9016511947}"/>
              </a:ext>
            </a:extLst>
          </p:cNvPr>
          <p:cNvSpPr txBox="1"/>
          <p:nvPr/>
        </p:nvSpPr>
        <p:spPr>
          <a:xfrm>
            <a:off x="0" y="631986"/>
            <a:ext cx="12192000" cy="1077218"/>
          </a:xfrm>
          <a:prstGeom prst="rect">
            <a:avLst/>
          </a:prstGeom>
          <a:noFill/>
        </p:spPr>
        <p:txBody>
          <a:bodyPr wrap="square">
            <a:spAutoFit/>
          </a:bodyPr>
          <a:lstStyle/>
          <a:p>
            <a:r>
              <a:rPr lang="pt-BR" sz="800" b="1" dirty="0"/>
              <a:t>Cenário Correto ao meu Ver:</a:t>
            </a:r>
          </a:p>
          <a:p>
            <a:r>
              <a:rPr lang="pt-BR" sz="800" dirty="0"/>
              <a:t>	 1) TI toma conta de umas bases de dados;</a:t>
            </a:r>
          </a:p>
          <a:p>
            <a:r>
              <a:rPr lang="pt-BR" sz="800" dirty="0"/>
              <a:t>	 2) Vem um cara da área de negócio e te pede uma query ou um ambiente pra que ele consiga tomar uma decisão rápida;</a:t>
            </a:r>
          </a:p>
          <a:p>
            <a:r>
              <a:rPr lang="pt-BR" sz="800" dirty="0"/>
              <a:t>	 3) Agente começar a analisar o nosso ambiente e a tratar os dados, faz a ETL, e armazena num DW. </a:t>
            </a:r>
          </a:p>
          <a:p>
            <a:r>
              <a:rPr lang="pt-BR" sz="800" dirty="0"/>
              <a:t>	4) Esse DW será usado no futuro para esse meu usuário de negócio poder tomar decisão;</a:t>
            </a:r>
          </a:p>
          <a:p>
            <a:r>
              <a:rPr lang="pt-BR" sz="800" dirty="0"/>
              <a:t>	 5) Esse usuário de negócio começa a visualizar os benefícios e a compartilhar os resultados extraídos com outras áreas de negócio; </a:t>
            </a:r>
          </a:p>
          <a:p>
            <a:r>
              <a:rPr lang="pt-BR" sz="800" dirty="0"/>
              <a:t>	6) Essas outras áreas de negócio percebem que </a:t>
            </a:r>
            <a:r>
              <a:rPr lang="pt-BR" sz="800" dirty="0" err="1"/>
              <a:t>tbm</a:t>
            </a:r>
            <a:r>
              <a:rPr lang="pt-BR" sz="800" dirty="0"/>
              <a:t> precisam disso e começam a pedir para área de TI a mesma coisa; </a:t>
            </a:r>
          </a:p>
          <a:p>
            <a:r>
              <a:rPr lang="pt-BR" sz="800" dirty="0"/>
              <a:t>	7) Então TI trabalha em cima desse ambiente para aumentar o ETL e colocar nele as novas informações que precisa e por ai vai...</a:t>
            </a:r>
          </a:p>
        </p:txBody>
      </p:sp>
      <p:sp>
        <p:nvSpPr>
          <p:cNvPr id="42" name="CaixaDeTexto 41">
            <a:extLst>
              <a:ext uri="{FF2B5EF4-FFF2-40B4-BE49-F238E27FC236}">
                <a16:creationId xmlns:a16="http://schemas.microsoft.com/office/drawing/2014/main" id="{4AFBC627-523C-4E36-13F6-8AA7329E9094}"/>
              </a:ext>
            </a:extLst>
          </p:cNvPr>
          <p:cNvSpPr txBox="1"/>
          <p:nvPr/>
        </p:nvSpPr>
        <p:spPr>
          <a:xfrm>
            <a:off x="3283" y="2603914"/>
            <a:ext cx="1896481" cy="369332"/>
          </a:xfrm>
          <a:prstGeom prst="rect">
            <a:avLst/>
          </a:prstGeom>
          <a:noFill/>
        </p:spPr>
        <p:txBody>
          <a:bodyPr wrap="none" rtlCol="0">
            <a:spAutoFit/>
          </a:bodyPr>
          <a:lstStyle/>
          <a:p>
            <a:r>
              <a:rPr lang="pt-BR" dirty="0"/>
              <a:t>Necessidade HDA:</a:t>
            </a:r>
          </a:p>
        </p:txBody>
      </p:sp>
      <p:sp>
        <p:nvSpPr>
          <p:cNvPr id="43" name="CaixaDeTexto 42">
            <a:extLst>
              <a:ext uri="{FF2B5EF4-FFF2-40B4-BE49-F238E27FC236}">
                <a16:creationId xmlns:a16="http://schemas.microsoft.com/office/drawing/2014/main" id="{31E97180-7ADE-4210-1C3C-D2F72C81E644}"/>
              </a:ext>
            </a:extLst>
          </p:cNvPr>
          <p:cNvSpPr txBox="1"/>
          <p:nvPr/>
        </p:nvSpPr>
        <p:spPr>
          <a:xfrm>
            <a:off x="-3283" y="-37770"/>
            <a:ext cx="2190921" cy="369332"/>
          </a:xfrm>
          <a:prstGeom prst="rect">
            <a:avLst/>
          </a:prstGeom>
          <a:noFill/>
        </p:spPr>
        <p:txBody>
          <a:bodyPr wrap="none" rtlCol="0">
            <a:spAutoFit/>
          </a:bodyPr>
          <a:lstStyle/>
          <a:p>
            <a:r>
              <a:rPr lang="pt-BR" dirty="0"/>
              <a:t>Visão de Futuro HDA:</a:t>
            </a:r>
          </a:p>
        </p:txBody>
      </p:sp>
      <p:sp>
        <p:nvSpPr>
          <p:cNvPr id="44" name="CaixaDeTexto 43">
            <a:extLst>
              <a:ext uri="{FF2B5EF4-FFF2-40B4-BE49-F238E27FC236}">
                <a16:creationId xmlns:a16="http://schemas.microsoft.com/office/drawing/2014/main" id="{2E936B19-D892-38CF-CDFE-69B4C1976148}"/>
              </a:ext>
            </a:extLst>
          </p:cNvPr>
          <p:cNvSpPr txBox="1"/>
          <p:nvPr/>
        </p:nvSpPr>
        <p:spPr>
          <a:xfrm>
            <a:off x="-9944" y="3890453"/>
            <a:ext cx="11882319" cy="1969770"/>
          </a:xfrm>
          <a:prstGeom prst="rect">
            <a:avLst/>
          </a:prstGeom>
          <a:noFill/>
        </p:spPr>
        <p:txBody>
          <a:bodyPr wrap="square">
            <a:spAutoFit/>
          </a:bodyPr>
          <a:lstStyle/>
          <a:p>
            <a:r>
              <a:rPr lang="pt-BR" dirty="0"/>
              <a:t>Requisitos de Gerenciamento HDA: </a:t>
            </a:r>
          </a:p>
          <a:p>
            <a:r>
              <a:rPr lang="pt-BR" sz="800" dirty="0"/>
              <a:t>	.  Semântica: se por exemplo sua fonte de dados os campos tem nome abreviado ou até codificado (</a:t>
            </a:r>
            <a:r>
              <a:rPr lang="pt-BR" sz="800" dirty="0" err="1"/>
              <a:t>ex</a:t>
            </a:r>
            <a:r>
              <a:rPr lang="pt-BR" sz="800" dirty="0"/>
              <a:t>: JDE, </a:t>
            </a:r>
            <a:r>
              <a:rPr lang="pt-BR" sz="800" dirty="0" err="1"/>
              <a:t>Proteus</a:t>
            </a:r>
            <a:r>
              <a:rPr lang="pt-BR" sz="800" dirty="0"/>
              <a:t> e outros </a:t>
            </a:r>
            <a:r>
              <a:rPr lang="pt-BR" sz="800" dirty="0" err="1"/>
              <a:t>ERP's</a:t>
            </a:r>
            <a:r>
              <a:rPr lang="pt-BR" sz="800" dirty="0"/>
              <a:t>) que o nome do campo </a:t>
            </a:r>
            <a:r>
              <a:rPr lang="pt-BR" sz="800" dirty="0" err="1"/>
              <a:t>sao</a:t>
            </a:r>
            <a:r>
              <a:rPr lang="pt-BR" sz="800" dirty="0"/>
              <a:t> siglas sem significado, então pra uma pessoa que não está habituada com isso é muito </a:t>
            </a:r>
            <a:r>
              <a:rPr lang="pt-BR" sz="800" dirty="0" err="1"/>
              <a:t>dificil</a:t>
            </a:r>
            <a:r>
              <a:rPr lang="pt-BR" sz="800" dirty="0"/>
              <a:t> de trabalhar com essa informação pois não é uma informação padronizada;</a:t>
            </a:r>
          </a:p>
          <a:p>
            <a:r>
              <a:rPr lang="pt-BR" sz="800" dirty="0"/>
              <a:t>	. organiza suas medidas (separa tudo em pastas para facilitar a visualização pelo </a:t>
            </a:r>
            <a:r>
              <a:rPr lang="pt-BR" sz="800" dirty="0" err="1"/>
              <a:t>usuario</a:t>
            </a:r>
            <a:r>
              <a:rPr lang="pt-BR" sz="800" dirty="0"/>
              <a:t>);</a:t>
            </a:r>
          </a:p>
          <a:p>
            <a:r>
              <a:rPr lang="pt-BR" sz="800" dirty="0"/>
              <a:t>	. permite documentar suas medidas e dimensões ou ainda colunas;</a:t>
            </a:r>
          </a:p>
          <a:p>
            <a:r>
              <a:rPr lang="pt-BR" sz="800" dirty="0"/>
              <a:t>	. permite ocultar informações que o usuário não precisa ver; Ou até uma tabela fato inteira se eu </a:t>
            </a:r>
            <a:r>
              <a:rPr lang="pt-BR" sz="800" dirty="0" err="1"/>
              <a:t>ja</a:t>
            </a:r>
            <a:r>
              <a:rPr lang="pt-BR" sz="800" dirty="0"/>
              <a:t> tiver definido medidas que uma determinada área de negócio deve trabalhar;</a:t>
            </a:r>
          </a:p>
          <a:p>
            <a:r>
              <a:rPr lang="pt-BR" sz="800" dirty="0"/>
              <a:t>	. permite definir permissão de acesso e de configuração a </a:t>
            </a:r>
            <a:r>
              <a:rPr lang="pt-BR" sz="800" dirty="0" err="1"/>
              <a:t>nivel</a:t>
            </a:r>
            <a:r>
              <a:rPr lang="pt-BR" sz="800" dirty="0"/>
              <a:t> de coluna de tabela (campo de dados);</a:t>
            </a:r>
          </a:p>
          <a:p>
            <a:r>
              <a:rPr lang="pt-BR" sz="800" dirty="0"/>
              <a:t>	. permite configurar os dados personalizados que seriam configurados no </a:t>
            </a:r>
            <a:r>
              <a:rPr lang="pt-BR" sz="800" dirty="0" err="1"/>
              <a:t>DataVis</a:t>
            </a:r>
            <a:r>
              <a:rPr lang="pt-BR" sz="800" dirty="0"/>
              <a:t>;</a:t>
            </a:r>
          </a:p>
          <a:p>
            <a:r>
              <a:rPr lang="pt-BR" sz="800" dirty="0"/>
              <a:t>	EX: Se eu </a:t>
            </a:r>
            <a:r>
              <a:rPr lang="pt-BR" sz="800" dirty="0" err="1"/>
              <a:t>nao</a:t>
            </a:r>
            <a:r>
              <a:rPr lang="pt-BR" sz="800" dirty="0"/>
              <a:t> quiser que o campo idade do cliente seja agregado ou sumarizado toda vez que eu for usa-lo, eu posso configurar isso direto no </a:t>
            </a:r>
            <a:r>
              <a:rPr lang="pt-BR" sz="800" dirty="0" err="1"/>
              <a:t>Analyses</a:t>
            </a:r>
            <a:r>
              <a:rPr lang="pt-BR" sz="800" dirty="0"/>
              <a:t> </a:t>
            </a:r>
            <a:r>
              <a:rPr lang="pt-BR" sz="800" dirty="0" err="1"/>
              <a:t>services</a:t>
            </a:r>
            <a:r>
              <a:rPr lang="pt-BR" sz="800" dirty="0"/>
              <a:t> que </a:t>
            </a:r>
            <a:r>
              <a:rPr lang="pt-BR" sz="800" dirty="0" err="1"/>
              <a:t>ja</a:t>
            </a:r>
            <a:r>
              <a:rPr lang="pt-BR" sz="800" dirty="0"/>
              <a:t> vai refletir no </a:t>
            </a:r>
            <a:r>
              <a:rPr lang="pt-BR" sz="800" dirty="0" err="1"/>
              <a:t>PwBI</a:t>
            </a:r>
            <a:r>
              <a:rPr lang="pt-BR" sz="800" dirty="0"/>
              <a:t> tirando essa preocupação do </a:t>
            </a:r>
            <a:r>
              <a:rPr lang="pt-BR" sz="800" dirty="0" err="1"/>
              <a:t>usuario</a:t>
            </a:r>
            <a:r>
              <a:rPr lang="pt-BR" sz="800" dirty="0"/>
              <a:t> no </a:t>
            </a:r>
            <a:r>
              <a:rPr lang="pt-BR" sz="800" dirty="0" err="1"/>
              <a:t>selfservice</a:t>
            </a:r>
            <a:r>
              <a:rPr lang="pt-BR" sz="800" dirty="0"/>
              <a:t> bi;</a:t>
            </a:r>
          </a:p>
          <a:p>
            <a:r>
              <a:rPr lang="pt-BR" sz="800" dirty="0"/>
              <a:t>	. Ganho na governança, garantindo que a minha medida de lucro, independentemente de onde eu esteja acessando vai ser sempre a mesma. </a:t>
            </a:r>
            <a:r>
              <a:rPr lang="pt-BR" sz="800" dirty="0" err="1"/>
              <a:t>Ex</a:t>
            </a:r>
            <a:r>
              <a:rPr lang="pt-BR" sz="800" dirty="0"/>
              <a:t>: Lucro Líquido para todos os setores da fábrica possui a mesma formula, não dando possibilidade de cada setor ter um número diferente levar para reunião:</a:t>
            </a:r>
          </a:p>
          <a:p>
            <a:r>
              <a:rPr lang="pt-BR" sz="800" dirty="0"/>
              <a:t>		- conflito de informação</a:t>
            </a:r>
          </a:p>
          <a:p>
            <a:r>
              <a:rPr lang="pt-BR" sz="800" dirty="0"/>
              <a:t>		 - falta de </a:t>
            </a:r>
            <a:r>
              <a:rPr lang="pt-BR" sz="800" dirty="0" err="1"/>
              <a:t>governanca</a:t>
            </a:r>
            <a:r>
              <a:rPr lang="pt-BR" sz="800" dirty="0"/>
              <a:t> de dados); </a:t>
            </a:r>
          </a:p>
          <a:p>
            <a:r>
              <a:rPr lang="pt-BR" sz="800" dirty="0"/>
              <a:t>	. Gostaria que os relacionamentos, configurações de campos/medidas </a:t>
            </a:r>
            <a:r>
              <a:rPr lang="pt-BR" sz="800" dirty="0" err="1"/>
              <a:t>ja</a:t>
            </a:r>
            <a:r>
              <a:rPr lang="pt-BR" sz="800" dirty="0"/>
              <a:t> viessem pronto na minha camada de dados;</a:t>
            </a:r>
          </a:p>
        </p:txBody>
      </p:sp>
      <p:sp>
        <p:nvSpPr>
          <p:cNvPr id="45" name="CaixaDeTexto 44">
            <a:extLst>
              <a:ext uri="{FF2B5EF4-FFF2-40B4-BE49-F238E27FC236}">
                <a16:creationId xmlns:a16="http://schemas.microsoft.com/office/drawing/2014/main" id="{FCDB5804-AF5C-5391-7868-3F86BD43A6DB}"/>
              </a:ext>
            </a:extLst>
          </p:cNvPr>
          <p:cNvSpPr txBox="1"/>
          <p:nvPr/>
        </p:nvSpPr>
        <p:spPr>
          <a:xfrm>
            <a:off x="3283" y="6226014"/>
            <a:ext cx="12192000" cy="461665"/>
          </a:xfrm>
          <a:prstGeom prst="rect">
            <a:avLst/>
          </a:prstGeom>
          <a:noFill/>
        </p:spPr>
        <p:txBody>
          <a:bodyPr wrap="square">
            <a:spAutoFit/>
          </a:bodyPr>
          <a:lstStyle/>
          <a:p>
            <a:r>
              <a:rPr lang="pt-BR" sz="800" dirty="0"/>
              <a:t>a. Os fabricantes estão encontrando novas maneiras de aproveitar todos os dados que geram para melhorar a eficiência operacional, otimizar os processos de negócios e obter insights valiosos que irão impulsionar a rentabilidade e o crescimento. O big data pode ajudar a prever falhas nos equipamentos. A eficiência operacional é uma das áreas em que o big data pode ter o maior impacto na rentabilidade. Com o big data, você pode analisar e avaliar os processos de produção, responder proativamente ao feedback dos clientes e antecipar demandas futuras. O big data pode ajudar os fabricantes a entender o fluxo de itens em suas linhas de produção e ver quais áreas podem ser beneficiadas. A análise de dados revelará quais etapas levam ao aumento do tempo de produção e quais áreas estão causando atrasos.</a:t>
            </a:r>
          </a:p>
        </p:txBody>
      </p:sp>
    </p:spTree>
    <p:extLst>
      <p:ext uri="{BB962C8B-B14F-4D97-AF65-F5344CB8AC3E}">
        <p14:creationId xmlns:p14="http://schemas.microsoft.com/office/powerpoint/2010/main" val="1546150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177EF10-E2C7-E78B-3271-C2CA9D21097F}"/>
              </a:ext>
            </a:extLst>
          </p:cNvPr>
          <p:cNvSpPr txBox="1"/>
          <p:nvPr/>
        </p:nvSpPr>
        <p:spPr>
          <a:xfrm>
            <a:off x="-5682" y="1245823"/>
            <a:ext cx="12186428" cy="1200329"/>
          </a:xfrm>
          <a:prstGeom prst="rect">
            <a:avLst/>
          </a:prstGeom>
          <a:noFill/>
        </p:spPr>
        <p:txBody>
          <a:bodyPr wrap="square">
            <a:spAutoFit/>
          </a:bodyPr>
          <a:lstStyle/>
          <a:p>
            <a:r>
              <a:rPr lang="pt-BR" sz="800" dirty="0"/>
              <a:t>- A empresa pode rapidamente tomar uma decisão se vai vender um produto mais caro ou mais barato, se vai criar uma modalidade de venda casada, se vai criar uma campanha de marketing mais especifica para um publico. Quando o volume de dados é alto e </a:t>
            </a:r>
            <a:r>
              <a:rPr lang="pt-BR" sz="800" dirty="0" err="1"/>
              <a:t>vc</a:t>
            </a:r>
            <a:r>
              <a:rPr lang="pt-BR" sz="800" dirty="0"/>
              <a:t> precisa tomar decisão </a:t>
            </a:r>
            <a:r>
              <a:rPr lang="pt-BR" sz="800" dirty="0" err="1"/>
              <a:t>rapida</a:t>
            </a:r>
            <a:r>
              <a:rPr lang="pt-BR" sz="800" dirty="0"/>
              <a:t>, </a:t>
            </a:r>
            <a:r>
              <a:rPr lang="pt-BR" sz="800" dirty="0" err="1"/>
              <a:t>vc</a:t>
            </a:r>
            <a:r>
              <a:rPr lang="pt-BR" sz="800" dirty="0"/>
              <a:t> tem que pensar numa forma de colocar isso no ambiente para que seja respondido de forma </a:t>
            </a:r>
            <a:r>
              <a:rPr lang="pt-BR" sz="800" dirty="0" err="1"/>
              <a:t>rapida</a:t>
            </a:r>
            <a:r>
              <a:rPr lang="pt-BR" sz="800" dirty="0"/>
              <a:t>. </a:t>
            </a:r>
            <a:r>
              <a:rPr lang="pt-BR" sz="800" dirty="0" err="1"/>
              <a:t>Ex</a:t>
            </a:r>
            <a:r>
              <a:rPr lang="pt-BR" sz="800" dirty="0"/>
              <a:t>: </a:t>
            </a:r>
            <a:r>
              <a:rPr lang="pt-BR" sz="800" dirty="0" err="1"/>
              <a:t>Vc</a:t>
            </a:r>
            <a:r>
              <a:rPr lang="pt-BR" sz="800" dirty="0"/>
              <a:t> pode ter um cenário de BI onde </a:t>
            </a:r>
            <a:r>
              <a:rPr lang="pt-BR" sz="800" dirty="0" err="1"/>
              <a:t>vc</a:t>
            </a:r>
            <a:r>
              <a:rPr lang="pt-BR" sz="800" dirty="0"/>
              <a:t> pode ter por volta de 20 </a:t>
            </a:r>
            <a:r>
              <a:rPr lang="pt-BR" sz="800" dirty="0" err="1"/>
              <a:t>milhoes</a:t>
            </a:r>
            <a:r>
              <a:rPr lang="pt-BR" sz="800" dirty="0"/>
              <a:t> de registros de faturamento clientes etc. Outro </a:t>
            </a:r>
            <a:r>
              <a:rPr lang="pt-BR" sz="800" dirty="0" err="1"/>
              <a:t>cenario</a:t>
            </a:r>
            <a:r>
              <a:rPr lang="pt-BR" sz="800" dirty="0"/>
              <a:t> </a:t>
            </a:r>
            <a:r>
              <a:rPr lang="pt-BR" sz="800" dirty="0" err="1"/>
              <a:t>vc</a:t>
            </a:r>
            <a:r>
              <a:rPr lang="pt-BR" sz="800" dirty="0"/>
              <a:t> pode 30 </a:t>
            </a:r>
            <a:r>
              <a:rPr lang="pt-BR" sz="800" dirty="0" err="1"/>
              <a:t>milhoes</a:t>
            </a:r>
            <a:r>
              <a:rPr lang="pt-BR" sz="800" dirty="0"/>
              <a:t> de registros por </a:t>
            </a:r>
            <a:r>
              <a:rPr lang="pt-BR" sz="800" dirty="0" err="1"/>
              <a:t>mes</a:t>
            </a:r>
            <a:r>
              <a:rPr lang="pt-BR" sz="800" dirty="0"/>
              <a:t>. Quando </a:t>
            </a:r>
            <a:r>
              <a:rPr lang="pt-BR" sz="800" dirty="0" err="1"/>
              <a:t>ve</a:t>
            </a:r>
            <a:r>
              <a:rPr lang="pt-BR" sz="800" dirty="0"/>
              <a:t> isso durante um ano pra ver tendencia de mercado, tendencia de marketing pra fazer campanhas especificas para um publico, estamos falando de aproximadamente 360 </a:t>
            </a:r>
            <a:r>
              <a:rPr lang="pt-BR" sz="800" dirty="0" err="1"/>
              <a:t>milhoes</a:t>
            </a:r>
            <a:r>
              <a:rPr lang="pt-BR" sz="800" dirty="0"/>
              <a:t> de linhas para se trabalhar. Se eu fizer um ambiente relacional OLTP para trabalhar com esse volume de dados, para fazer qualquer consulta ele demora muito </a:t>
            </a:r>
            <a:r>
              <a:rPr lang="pt-BR" sz="800" dirty="0" err="1"/>
              <a:t>pq</a:t>
            </a:r>
            <a:r>
              <a:rPr lang="pt-BR" sz="800" dirty="0"/>
              <a:t> estará cruzando várias informações. Porém, nas reuniões de board da empresa, </a:t>
            </a:r>
            <a:r>
              <a:rPr lang="pt-BR" sz="800" dirty="0" err="1"/>
              <a:t>socios</a:t>
            </a:r>
            <a:r>
              <a:rPr lang="pt-BR" sz="800" dirty="0"/>
              <a:t>, investidores, precisamos entregar a informação para eles de forma muito </a:t>
            </a:r>
            <a:r>
              <a:rPr lang="pt-BR" sz="800" dirty="0" err="1"/>
              <a:t>rapida</a:t>
            </a:r>
            <a:r>
              <a:rPr lang="pt-BR" sz="800" dirty="0"/>
              <a:t> para que eles consigam tomar a decisão ali na </a:t>
            </a:r>
            <a:r>
              <a:rPr lang="pt-BR" sz="800" dirty="0" err="1"/>
              <a:t>reuniao</a:t>
            </a:r>
            <a:r>
              <a:rPr lang="pt-BR" sz="800" dirty="0"/>
              <a:t> e </a:t>
            </a:r>
            <a:r>
              <a:rPr lang="pt-BR" sz="800" dirty="0" err="1"/>
              <a:t>nao</a:t>
            </a:r>
            <a:r>
              <a:rPr lang="pt-BR" sz="800" dirty="0"/>
              <a:t> ficar esperando a área de TI gerar um relatório para eles. Então o TI monta o ambiente (DW com dados </a:t>
            </a:r>
            <a:r>
              <a:rPr lang="pt-BR" sz="800" dirty="0" err="1"/>
              <a:t>historicos</a:t>
            </a:r>
            <a:r>
              <a:rPr lang="pt-BR" sz="800" dirty="0"/>
              <a:t> dimensional + </a:t>
            </a:r>
            <a:r>
              <a:rPr lang="pt-BR" sz="800" dirty="0" err="1"/>
              <a:t>views</a:t>
            </a:r>
            <a:r>
              <a:rPr lang="pt-BR" sz="800" dirty="0"/>
              <a:t> com fatos e </a:t>
            </a:r>
            <a:r>
              <a:rPr lang="pt-BR" sz="800" dirty="0" err="1"/>
              <a:t>dimensoes</a:t>
            </a:r>
            <a:r>
              <a:rPr lang="pt-BR" sz="800" dirty="0"/>
              <a:t> filtradas sob demanda), entrega para eles. Eles analisam e cruzam as informações dentro do cubo do Analises Services ou Ferramentas de BI ali direto rapidinho extraem para </a:t>
            </a:r>
            <a:r>
              <a:rPr lang="pt-BR" sz="800" dirty="0" err="1"/>
              <a:t>excel</a:t>
            </a:r>
            <a:r>
              <a:rPr lang="pt-BR" sz="800" dirty="0"/>
              <a:t> ou </a:t>
            </a:r>
            <a:r>
              <a:rPr lang="pt-BR" sz="800" dirty="0" err="1"/>
              <a:t>power</a:t>
            </a:r>
            <a:r>
              <a:rPr lang="pt-BR" sz="800" dirty="0"/>
              <a:t> point e conseguem tomar essa decisão; E </a:t>
            </a:r>
            <a:r>
              <a:rPr lang="pt-BR" sz="800" dirty="0" err="1"/>
              <a:t>pq</a:t>
            </a:r>
            <a:r>
              <a:rPr lang="pt-BR" sz="800" dirty="0"/>
              <a:t> que eles conseguem isso? </a:t>
            </a:r>
            <a:r>
              <a:rPr lang="pt-BR" sz="800" dirty="0" err="1"/>
              <a:t>Pq</a:t>
            </a:r>
            <a:r>
              <a:rPr lang="pt-BR" sz="800" dirty="0"/>
              <a:t> o DW está preparado para isso, pois ele foi projetado e montado de uma forma que seja mais </a:t>
            </a:r>
            <a:r>
              <a:rPr lang="pt-BR" sz="800" dirty="0" err="1"/>
              <a:t>rapido</a:t>
            </a:r>
            <a:r>
              <a:rPr lang="pt-BR" sz="800" dirty="0"/>
              <a:t> de trabalhar e montar as informações num cubo. (OBS: Pesquisar sobre </a:t>
            </a:r>
            <a:r>
              <a:rPr lang="pt-BR" sz="800" dirty="0" err="1"/>
              <a:t>analitics</a:t>
            </a:r>
            <a:r>
              <a:rPr lang="pt-BR" sz="800" dirty="0"/>
              <a:t>). Então, </a:t>
            </a:r>
            <a:r>
              <a:rPr lang="pt-BR" sz="800" dirty="0" err="1"/>
              <a:t>suponhando</a:t>
            </a:r>
            <a:r>
              <a:rPr lang="pt-BR" sz="800" dirty="0"/>
              <a:t> que a consulta que o board solicitou para essa reunião no ambiente DW foi uma consulta em 360 </a:t>
            </a:r>
            <a:r>
              <a:rPr lang="pt-BR" sz="800" dirty="0" err="1"/>
              <a:t>milhoes</a:t>
            </a:r>
            <a:r>
              <a:rPr lang="pt-BR" sz="800" dirty="0"/>
              <a:t> de registros para identificar dentro desse volume um publico especifico de um região da cidade de </a:t>
            </a:r>
            <a:r>
              <a:rPr lang="pt-BR" sz="800" dirty="0" err="1"/>
              <a:t>sao</a:t>
            </a:r>
            <a:r>
              <a:rPr lang="pt-BR" sz="800" dirty="0"/>
              <a:t> </a:t>
            </a:r>
            <a:r>
              <a:rPr lang="pt-BR" sz="800" dirty="0" err="1"/>
              <a:t>paulo</a:t>
            </a:r>
            <a:r>
              <a:rPr lang="pt-BR" sz="800" dirty="0"/>
              <a:t>. Agente está falando de uma consulta que leva </a:t>
            </a:r>
            <a:r>
              <a:rPr lang="pt-BR" sz="800" dirty="0" err="1"/>
              <a:t>aprox</a:t>
            </a:r>
            <a:r>
              <a:rPr lang="pt-BR" sz="800" dirty="0"/>
              <a:t> 15 min pra rodar. Quando isso </a:t>
            </a:r>
            <a:r>
              <a:rPr lang="pt-BR" sz="800" dirty="0" err="1"/>
              <a:t>ja</a:t>
            </a:r>
            <a:r>
              <a:rPr lang="pt-BR" sz="800" dirty="0"/>
              <a:t> está processado e eu entrego através de um cubo para eles agente </a:t>
            </a:r>
            <a:r>
              <a:rPr lang="pt-BR" sz="800" dirty="0" err="1"/>
              <a:t>ta</a:t>
            </a:r>
            <a:r>
              <a:rPr lang="pt-BR" sz="800" dirty="0"/>
              <a:t> falando de 3 a 4 segundos pra essa consulta ser retornada dentro do </a:t>
            </a:r>
            <a:r>
              <a:rPr lang="pt-BR" sz="800" dirty="0" err="1"/>
              <a:t>excel</a:t>
            </a:r>
            <a:r>
              <a:rPr lang="pt-BR" sz="800" dirty="0"/>
              <a:t> já, consumindo todos os dados </a:t>
            </a:r>
            <a:r>
              <a:rPr lang="pt-BR" sz="800" dirty="0" err="1"/>
              <a:t>analiticos</a:t>
            </a:r>
            <a:r>
              <a:rPr lang="pt-BR" sz="800" dirty="0"/>
              <a:t> dentro do cubo do analises </a:t>
            </a:r>
            <a:r>
              <a:rPr lang="pt-BR" sz="800" dirty="0" err="1"/>
              <a:t>services</a:t>
            </a:r>
            <a:r>
              <a:rPr lang="pt-BR" sz="800" dirty="0"/>
              <a:t>. </a:t>
            </a:r>
            <a:r>
              <a:rPr lang="pt-BR" sz="800" dirty="0" err="1"/>
              <a:t>Entao</a:t>
            </a:r>
            <a:r>
              <a:rPr lang="pt-BR" sz="800" dirty="0"/>
              <a:t> temos um ganho de performance muito grande trabalhando com DW.</a:t>
            </a:r>
          </a:p>
        </p:txBody>
      </p:sp>
      <p:sp>
        <p:nvSpPr>
          <p:cNvPr id="7" name="CaixaDeTexto 6">
            <a:extLst>
              <a:ext uri="{FF2B5EF4-FFF2-40B4-BE49-F238E27FC236}">
                <a16:creationId xmlns:a16="http://schemas.microsoft.com/office/drawing/2014/main" id="{EF851704-7943-9E7F-E6AC-6C6D026FE8B2}"/>
              </a:ext>
            </a:extLst>
          </p:cNvPr>
          <p:cNvSpPr txBox="1"/>
          <p:nvPr/>
        </p:nvSpPr>
        <p:spPr>
          <a:xfrm>
            <a:off x="-16936" y="952963"/>
            <a:ext cx="1823641" cy="369332"/>
          </a:xfrm>
          <a:prstGeom prst="rect">
            <a:avLst/>
          </a:prstGeom>
          <a:noFill/>
        </p:spPr>
        <p:txBody>
          <a:bodyPr wrap="none" rtlCol="0">
            <a:spAutoFit/>
          </a:bodyPr>
          <a:lstStyle/>
          <a:p>
            <a:r>
              <a:rPr lang="pt-BR" dirty="0"/>
              <a:t>Datawarehousing</a:t>
            </a:r>
          </a:p>
        </p:txBody>
      </p:sp>
      <p:sp>
        <p:nvSpPr>
          <p:cNvPr id="8" name="CaixaDeTexto 7">
            <a:extLst>
              <a:ext uri="{FF2B5EF4-FFF2-40B4-BE49-F238E27FC236}">
                <a16:creationId xmlns:a16="http://schemas.microsoft.com/office/drawing/2014/main" id="{E205A7ED-7D51-B7E3-3C73-06C4C7A9A9DB}"/>
              </a:ext>
            </a:extLst>
          </p:cNvPr>
          <p:cNvSpPr txBox="1"/>
          <p:nvPr/>
        </p:nvSpPr>
        <p:spPr>
          <a:xfrm>
            <a:off x="-5682" y="2446152"/>
            <a:ext cx="12197682" cy="830997"/>
          </a:xfrm>
          <a:prstGeom prst="rect">
            <a:avLst/>
          </a:prstGeom>
          <a:noFill/>
        </p:spPr>
        <p:txBody>
          <a:bodyPr wrap="square">
            <a:spAutoFit/>
          </a:bodyPr>
          <a:lstStyle/>
          <a:p>
            <a:r>
              <a:rPr lang="pt-BR" sz="800" dirty="0"/>
              <a:t>- Ferramentas OLAP são ferramentas utilizadas para executar análises sobre os dados de data </a:t>
            </a:r>
            <a:r>
              <a:rPr lang="pt-BR" sz="800" dirty="0" err="1"/>
              <a:t>warehouses</a:t>
            </a:r>
            <a:r>
              <a:rPr lang="pt-BR" sz="800" dirty="0"/>
              <a:t> e data </a:t>
            </a:r>
            <a:r>
              <a:rPr lang="pt-BR" sz="800" dirty="0" err="1"/>
              <a:t>marts</a:t>
            </a:r>
            <a:r>
              <a:rPr lang="pt-BR" sz="800" dirty="0"/>
              <a:t>, com capacidade de visualizar as informações sob diferentes ângulos e níveis de agrupamento/detalhamento.</a:t>
            </a:r>
          </a:p>
          <a:p>
            <a:r>
              <a:rPr lang="pt-BR" sz="800" dirty="0"/>
              <a:t>- Entretanto, a natureza de um banco de dados multidimensional também significa que não é possível manipular volumes de dados extremamente grandes já que uma transação de análise dos dados, com uma ferramenta OLAP (Online </a:t>
            </a:r>
            <a:r>
              <a:rPr lang="pt-BR" sz="800" dirty="0" err="1"/>
              <a:t>Analytical</a:t>
            </a:r>
            <a:r>
              <a:rPr lang="pt-BR" sz="800" dirty="0"/>
              <a:t> </a:t>
            </a:r>
            <a:r>
              <a:rPr lang="pt-BR" sz="800" dirty="0" err="1"/>
              <a:t>Processing</a:t>
            </a:r>
            <a:r>
              <a:rPr lang="pt-BR" sz="800" dirty="0"/>
              <a:t>), que envolva um grande volume de dados vai consumir grande quantidade de memória ou simplesmente não se efetuará. Além disso, o número de atributos dimensionais armazenados em um cubo pode impactar o tempo de carga, o tamanho e o desempenho do cubo.</a:t>
            </a:r>
          </a:p>
          <a:p>
            <a:r>
              <a:rPr lang="pt-BR" sz="800" dirty="0"/>
              <a:t>- Uma das alternativas para solucionar estes problemas pode ser a implementação do modelo dimensional em um banco de dados relacional e, após isto, utilizá-lo como fonte para carga posterior de subconjuntos de dados nos cubos. Esta abordagem é muito utilizada em empresas que querem executar análises em subconjuntos de um grande conjunto de dados armazenados em um data </a:t>
            </a:r>
            <a:r>
              <a:rPr lang="pt-BR" sz="800" dirty="0" err="1"/>
              <a:t>warehouse</a:t>
            </a:r>
            <a:r>
              <a:rPr lang="pt-BR" sz="800" dirty="0"/>
              <a:t>. Quando esta abordagem é implementada, o data </a:t>
            </a:r>
            <a:r>
              <a:rPr lang="pt-BR" sz="800" dirty="0" err="1"/>
              <a:t>warehouse</a:t>
            </a:r>
            <a:r>
              <a:rPr lang="pt-BR" sz="800" dirty="0"/>
              <a:t> como um todo fica armazenado no banco de dados relacional, enquanto que partes ou segmentos deste data </a:t>
            </a:r>
            <a:r>
              <a:rPr lang="pt-BR" sz="800" dirty="0" err="1"/>
              <a:t>warehouse</a:t>
            </a:r>
            <a:r>
              <a:rPr lang="pt-BR" sz="800" dirty="0"/>
              <a:t> são copiadas e armazenadas em cubos, que são chamados de data </a:t>
            </a:r>
            <a:r>
              <a:rPr lang="pt-BR" sz="800" dirty="0" err="1"/>
              <a:t>marts</a:t>
            </a:r>
            <a:r>
              <a:rPr lang="pt-BR" sz="800" dirty="0"/>
              <a:t>. Estas arquiteturas básicas de implementação estão representadas nas Figuras 2 e 3.</a:t>
            </a:r>
          </a:p>
        </p:txBody>
      </p:sp>
      <p:sp>
        <p:nvSpPr>
          <p:cNvPr id="9" name="CaixaDeTexto 8">
            <a:extLst>
              <a:ext uri="{FF2B5EF4-FFF2-40B4-BE49-F238E27FC236}">
                <a16:creationId xmlns:a16="http://schemas.microsoft.com/office/drawing/2014/main" id="{2777824D-9453-FDAE-F6BF-19B586B65D38}"/>
              </a:ext>
            </a:extLst>
          </p:cNvPr>
          <p:cNvSpPr txBox="1"/>
          <p:nvPr/>
        </p:nvSpPr>
        <p:spPr>
          <a:xfrm>
            <a:off x="-42458" y="3271348"/>
            <a:ext cx="12197682" cy="1200329"/>
          </a:xfrm>
          <a:prstGeom prst="rect">
            <a:avLst/>
          </a:prstGeom>
          <a:noFill/>
        </p:spPr>
        <p:txBody>
          <a:bodyPr wrap="square">
            <a:spAutoFit/>
          </a:bodyPr>
          <a:lstStyle/>
          <a:p>
            <a:r>
              <a:rPr lang="pt-BR" sz="800" dirty="0"/>
              <a:t> Definindo a hierarquia de agrupamento de informações: Os dados estarão armazenados no data </a:t>
            </a:r>
            <a:r>
              <a:rPr lang="pt-BR" sz="800" dirty="0" err="1"/>
              <a:t>warehouse</a:t>
            </a:r>
            <a:r>
              <a:rPr lang="pt-BR" sz="800" dirty="0"/>
              <a:t> no nível de detalhe estabelecido, porém, normalmente o usuário desejará analisar agrupamentos destas informações como: “Qual o total de canetas vendidas, nas lojas do estado de São Paulo, no último semestre?”. Esta pergunta já indica que deveremos nos preocupar com o agrupamento, ou sumarização das informações armazenadas no data </a:t>
            </a:r>
            <a:r>
              <a:rPr lang="pt-BR" sz="800" dirty="0" err="1"/>
              <a:t>warehouse</a:t>
            </a:r>
            <a:r>
              <a:rPr lang="pt-BR" sz="800" dirty="0"/>
              <a:t>. Para isto, é necessário então definir quais as possibilidades de agrupamento das informações que o usuário deseja, especificando a hierarquia destes agrupamentos em cada uma das dimensões de negócio. Meses normalmente são agrupados em bimestres ou trimestres, que por sua vez são agrupados em semestres e em anos. Apesar de ser natural, é importante saber o que o usuário necessita já que alguns modelos de negócio requerem agrupamentos temporais diferentes e mesmo para uma hierarquia tão natural quanto esta, ainda assim é necessário modelar o data </a:t>
            </a:r>
            <a:r>
              <a:rPr lang="pt-BR" sz="800" dirty="0" err="1"/>
              <a:t>warehouse</a:t>
            </a:r>
            <a:r>
              <a:rPr lang="pt-BR" sz="800" dirty="0"/>
              <a:t> para que seja possível efetuar este tipo de </a:t>
            </a:r>
            <a:r>
              <a:rPr lang="pt-BR" sz="800" dirty="0" err="1"/>
              <a:t>agrupamento.Em</a:t>
            </a:r>
            <a:r>
              <a:rPr lang="pt-BR" sz="800" dirty="0"/>
              <a:t> nosso exemplo, vamos considerar as seguintes hierarquias:</a:t>
            </a:r>
          </a:p>
          <a:p>
            <a:endParaRPr lang="pt-BR" sz="800" dirty="0"/>
          </a:p>
          <a:p>
            <a:r>
              <a:rPr lang="pt-BR" sz="800" dirty="0"/>
              <a:t>Dimensão Tempo: dia - mês - semestre - ano;</a:t>
            </a:r>
          </a:p>
          <a:p>
            <a:r>
              <a:rPr lang="pt-BR" sz="800" dirty="0"/>
              <a:t>Dimensão Produto: item de produto - linha de produto - categoria;</a:t>
            </a:r>
          </a:p>
          <a:p>
            <a:r>
              <a:rPr lang="pt-BR" sz="800" dirty="0"/>
              <a:t>Dimensão Geografia: loja - cidade - estado - região.</a:t>
            </a:r>
          </a:p>
        </p:txBody>
      </p:sp>
      <p:sp>
        <p:nvSpPr>
          <p:cNvPr id="40" name="CaixaDeTexto 39">
            <a:extLst>
              <a:ext uri="{FF2B5EF4-FFF2-40B4-BE49-F238E27FC236}">
                <a16:creationId xmlns:a16="http://schemas.microsoft.com/office/drawing/2014/main" id="{78C1DBE7-0B00-16DC-C358-4C200E309EA3}"/>
              </a:ext>
            </a:extLst>
          </p:cNvPr>
          <p:cNvSpPr txBox="1"/>
          <p:nvPr/>
        </p:nvSpPr>
        <p:spPr>
          <a:xfrm>
            <a:off x="0" y="31468"/>
            <a:ext cx="1891672" cy="369332"/>
          </a:xfrm>
          <a:prstGeom prst="rect">
            <a:avLst/>
          </a:prstGeom>
          <a:noFill/>
        </p:spPr>
        <p:txBody>
          <a:bodyPr wrap="none" rtlCol="0">
            <a:spAutoFit/>
          </a:bodyPr>
          <a:lstStyle/>
          <a:p>
            <a:r>
              <a:rPr lang="pt-BR" dirty="0"/>
              <a:t>Casos de Uso HDA</a:t>
            </a:r>
          </a:p>
        </p:txBody>
      </p:sp>
      <p:sp>
        <p:nvSpPr>
          <p:cNvPr id="41" name="CaixaDeTexto 40">
            <a:extLst>
              <a:ext uri="{FF2B5EF4-FFF2-40B4-BE49-F238E27FC236}">
                <a16:creationId xmlns:a16="http://schemas.microsoft.com/office/drawing/2014/main" id="{BE7665D9-C9A7-B3DB-4A03-7BE516778920}"/>
              </a:ext>
            </a:extLst>
          </p:cNvPr>
          <p:cNvSpPr txBox="1"/>
          <p:nvPr/>
        </p:nvSpPr>
        <p:spPr>
          <a:xfrm>
            <a:off x="0" y="366293"/>
            <a:ext cx="12155251" cy="707886"/>
          </a:xfrm>
          <a:prstGeom prst="rect">
            <a:avLst/>
          </a:prstGeom>
          <a:noFill/>
        </p:spPr>
        <p:txBody>
          <a:bodyPr wrap="square">
            <a:spAutoFit/>
          </a:bodyPr>
          <a:lstStyle>
            <a:defPPr>
              <a:defRPr lang="pt-BR"/>
            </a:defPPr>
            <a:lvl1pPr>
              <a:defRPr sz="800"/>
            </a:lvl1pPr>
          </a:lstStyle>
          <a:p>
            <a:r>
              <a:rPr lang="pt-BR" dirty="0"/>
              <a:t>A recomendação de vocês é não usar os componentes nativos AWS; Usar o seguinte: - </a:t>
            </a:r>
            <a:r>
              <a:rPr lang="pt-BR" dirty="0" err="1"/>
              <a:t>databriks</a:t>
            </a:r>
            <a:r>
              <a:rPr lang="pt-BR" dirty="0"/>
              <a:t>; - </a:t>
            </a:r>
            <a:r>
              <a:rPr lang="pt-BR" dirty="0" err="1"/>
              <a:t>snowflakes</a:t>
            </a:r>
            <a:r>
              <a:rPr lang="pt-BR" dirty="0"/>
              <a:t>;  Porém, </a:t>
            </a:r>
            <a:r>
              <a:rPr lang="pt-BR" dirty="0" err="1"/>
              <a:t>precisariamos</a:t>
            </a:r>
            <a:r>
              <a:rPr lang="pt-BR" dirty="0"/>
              <a:t> ter o caso de uso. Não temos </a:t>
            </a:r>
            <a:r>
              <a:rPr lang="pt-BR" dirty="0" err="1"/>
              <a:t>hj</a:t>
            </a:r>
            <a:r>
              <a:rPr lang="pt-BR" dirty="0"/>
              <a:t>. Os cenários que temos atualmente na AWS não configura BIGDATA;</a:t>
            </a:r>
          </a:p>
          <a:p>
            <a:r>
              <a:rPr lang="pt-BR" sz="800" dirty="0"/>
              <a:t>Gerenciar eficientemente seu estoque e cadeia de suprimentos: qual nível de peças de reposição eles deveriam manter em seus depósitos?</a:t>
            </a:r>
          </a:p>
          <a:p>
            <a:r>
              <a:rPr lang="pt-BR" sz="800" dirty="0" err="1"/>
              <a:t>Ex</a:t>
            </a:r>
            <a:r>
              <a:rPr lang="pt-BR" sz="800" dirty="0"/>
              <a:t>: alavancar seu conjunto completo de dados históricos para executar mais de 10.000 simulações de estoque em todas as suas peças e instalações. Os modelos de previsão de estoque da Shell agora são executados em horas em vez de dias, melhorando significativamente as práticas de estoque e economizando muito dinheiro anualmente.</a:t>
            </a:r>
          </a:p>
          <a:p>
            <a:r>
              <a:rPr lang="pt-BR" sz="800" dirty="0"/>
              <a:t>OBJETIVO: Entender a indústria e os concorrentes -&gt; Tomar as melhores decisões com mais assertividade, baseado no conhecimento extraído de informações do mercado;</a:t>
            </a:r>
            <a:endParaRPr lang="pt-BR" dirty="0"/>
          </a:p>
        </p:txBody>
      </p:sp>
      <p:sp>
        <p:nvSpPr>
          <p:cNvPr id="17" name="CaixaDeTexto 16">
            <a:extLst>
              <a:ext uri="{FF2B5EF4-FFF2-40B4-BE49-F238E27FC236}">
                <a16:creationId xmlns:a16="http://schemas.microsoft.com/office/drawing/2014/main" id="{8DF3A9DC-32D2-0184-AE28-A283EFCA54B3}"/>
              </a:ext>
            </a:extLst>
          </p:cNvPr>
          <p:cNvSpPr txBox="1"/>
          <p:nvPr/>
        </p:nvSpPr>
        <p:spPr>
          <a:xfrm>
            <a:off x="18388" y="4471677"/>
            <a:ext cx="12155224" cy="2308324"/>
          </a:xfrm>
          <a:prstGeom prst="rect">
            <a:avLst/>
          </a:prstGeom>
          <a:noFill/>
        </p:spPr>
        <p:txBody>
          <a:bodyPr wrap="square">
            <a:spAutoFit/>
          </a:bodyPr>
          <a:lstStyle/>
          <a:p>
            <a:r>
              <a:rPr lang="pt-BR" sz="1600" b="1" dirty="0"/>
              <a:t>ZERO ETL:</a:t>
            </a:r>
          </a:p>
          <a:p>
            <a:r>
              <a:rPr lang="pt-BR" sz="800" dirty="0"/>
              <a:t>No Zero ETL, os dados permanecem no local, mas ficam acessíveis por meio de tecnologias de virtualização e federação de dados, sem manipulação adicional. Com integração zero, os dados são disponibilizados para transformação e análise em tempo real. Tecnologia nova, incipiente, anunciada pela AWS no final do 2º Semestre de 2023 (</a:t>
            </a:r>
            <a:r>
              <a:rPr lang="pt-BR" sz="800" dirty="0" err="1"/>
              <a:t>aprox</a:t>
            </a:r>
            <a:r>
              <a:rPr lang="pt-BR" sz="800" dirty="0"/>
              <a:t> set/23 a </a:t>
            </a:r>
            <a:r>
              <a:rPr lang="pt-BR" sz="800" dirty="0" err="1"/>
              <a:t>nov</a:t>
            </a:r>
            <a:r>
              <a:rPr lang="pt-BR" sz="800" dirty="0"/>
              <a:t>/23). Para trabalhar com dados que exigem limpeza, padronização ou transformações mais complexas antes de serem consumidos: Necessidade de fatoração de código com regras de inteligência e regras de negócio da empresa no lado da tecnologia </a:t>
            </a:r>
            <a:r>
              <a:rPr lang="pt-BR" sz="800" dirty="0" err="1"/>
              <a:t>zeroETL</a:t>
            </a:r>
            <a:r>
              <a:rPr lang="pt-BR" sz="800" dirty="0"/>
              <a:t> * DESVANTAGENS: Desempenho potencialmente inferior aos métodos tradicionais de ETL, devido à ausência de movimentação dos dados para um sistema unificado. Isso pode resultar em:</a:t>
            </a:r>
          </a:p>
          <a:p>
            <a:r>
              <a:rPr lang="pt-BR" sz="800" dirty="0"/>
              <a:t>	. latência de rede e possíveis problemas de desempenho, já que nem todos os filtros e funções podem ser enviados para a origem, conhecido como "</a:t>
            </a:r>
            <a:r>
              <a:rPr lang="pt-BR" sz="800" dirty="0" err="1"/>
              <a:t>pushdowns</a:t>
            </a:r>
            <a:r>
              <a:rPr lang="pt-BR" sz="800" dirty="0"/>
              <a:t>".</a:t>
            </a:r>
          </a:p>
          <a:p>
            <a:r>
              <a:rPr lang="pt-BR" sz="800" dirty="0"/>
              <a:t>	. Ao direcionar consultas para ambientes OLTP de produção, há o risco de sobrecarregar o desempenho das origens, ao contrário de </a:t>
            </a:r>
            <a:r>
              <a:rPr lang="pt-BR" sz="800" dirty="0" err="1"/>
              <a:t>ETLs</a:t>
            </a:r>
            <a:r>
              <a:rPr lang="pt-BR" sz="800" dirty="0"/>
              <a:t> mais pontuais ou o uso de CDC para a coleta de dados.</a:t>
            </a:r>
          </a:p>
          <a:p>
            <a:r>
              <a:rPr lang="pt-BR" sz="800" dirty="0"/>
              <a:t>	. </a:t>
            </a:r>
            <a:r>
              <a:rPr lang="pt-BR" sz="800" dirty="0" err="1"/>
              <a:t>Pushdowns</a:t>
            </a:r>
            <a:r>
              <a:rPr lang="pt-BR" sz="800" dirty="0"/>
              <a:t> (filtros e funções): Nem todos os tipos de </a:t>
            </a:r>
            <a:r>
              <a:rPr lang="pt-BR" sz="800" dirty="0" err="1"/>
              <a:t>pushdowns</a:t>
            </a:r>
            <a:r>
              <a:rPr lang="pt-BR" sz="800" dirty="0"/>
              <a:t> são suportados, e essa compatibilidade varia de acordo com a fonte de dados.</a:t>
            </a:r>
          </a:p>
          <a:p>
            <a:r>
              <a:rPr lang="pt-BR" sz="800" dirty="0"/>
              <a:t>	. </a:t>
            </a:r>
            <a:r>
              <a:rPr lang="pt-BR" sz="800" dirty="0" err="1"/>
              <a:t>Vendor</a:t>
            </a:r>
            <a:r>
              <a:rPr lang="pt-BR" sz="800" dirty="0"/>
              <a:t> </a:t>
            </a:r>
            <a:r>
              <a:rPr lang="pt-BR" sz="800" dirty="0" err="1"/>
              <a:t>Locking</a:t>
            </a:r>
            <a:r>
              <a:rPr lang="pt-BR" sz="800" dirty="0"/>
              <a:t>;</a:t>
            </a:r>
          </a:p>
          <a:p>
            <a:r>
              <a:rPr lang="pt-BR" sz="800" dirty="0"/>
              <a:t>	. Aumento de custos de projetos (necessidade de contratação de consultoria especializada);</a:t>
            </a:r>
          </a:p>
          <a:p>
            <a:r>
              <a:rPr lang="pt-BR" sz="800" dirty="0"/>
              <a:t>	. Quanto treinamento nossa equipe de dados precisará para implementar e manter Zero ETL?</a:t>
            </a:r>
          </a:p>
          <a:p>
            <a:r>
              <a:rPr lang="pt-BR" sz="800" dirty="0"/>
              <a:t>	. MAO: Tem diversas barreiras na sua comunicação com internet. Links de dados;</a:t>
            </a:r>
          </a:p>
          <a:p>
            <a:r>
              <a:rPr lang="pt-BR" sz="800" dirty="0"/>
              <a:t>	. É conhecido que o </a:t>
            </a:r>
            <a:r>
              <a:rPr lang="pt-BR" sz="800" dirty="0" err="1"/>
              <a:t>pwbi</a:t>
            </a:r>
            <a:r>
              <a:rPr lang="pt-BR" sz="800" dirty="0"/>
              <a:t> se beneficia de modelagem </a:t>
            </a:r>
            <a:r>
              <a:rPr lang="pt-BR" sz="800" dirty="0" err="1"/>
              <a:t>dimencional</a:t>
            </a:r>
            <a:r>
              <a:rPr lang="pt-BR" sz="800" dirty="0"/>
              <a:t> de dados, o que não poderia ser alcançado com </a:t>
            </a:r>
            <a:r>
              <a:rPr lang="pt-BR" sz="800" dirty="0" err="1"/>
              <a:t>zeroETL</a:t>
            </a:r>
            <a:r>
              <a:rPr lang="pt-BR" sz="800" dirty="0"/>
              <a:t>, uma vez que utiliza os dados diretamente da fonte;</a:t>
            </a:r>
          </a:p>
          <a:p>
            <a:r>
              <a:rPr lang="pt-BR" sz="800" dirty="0"/>
              <a:t>	. Grande barreira para </a:t>
            </a:r>
            <a:r>
              <a:rPr lang="pt-BR" sz="800" dirty="0" err="1"/>
              <a:t>ZeroETL</a:t>
            </a:r>
            <a:r>
              <a:rPr lang="pt-BR" sz="800" dirty="0"/>
              <a:t>, seria como </a:t>
            </a:r>
            <a:r>
              <a:rPr lang="pt-BR" sz="800" dirty="0" err="1"/>
              <a:t>conseguiriamos</a:t>
            </a:r>
            <a:r>
              <a:rPr lang="pt-BR" sz="800" dirty="0"/>
              <a:t> possuir uma boa governança de dados: </a:t>
            </a:r>
            <a:r>
              <a:rPr lang="pt-BR" sz="800" dirty="0" err="1"/>
              <a:t>Precisariamos</a:t>
            </a:r>
            <a:r>
              <a:rPr lang="pt-BR" sz="800" dirty="0"/>
              <a:t> estudar bem como isso </a:t>
            </a:r>
            <a:r>
              <a:rPr lang="pt-BR" sz="800" dirty="0" err="1"/>
              <a:t>combnina</a:t>
            </a:r>
            <a:r>
              <a:rPr lang="pt-BR" sz="800" dirty="0"/>
              <a:t> com </a:t>
            </a:r>
            <a:r>
              <a:rPr lang="pt-BR" sz="800" dirty="0" err="1"/>
              <a:t>zeroETL</a:t>
            </a:r>
            <a:r>
              <a:rPr lang="pt-BR" sz="800" dirty="0"/>
              <a:t>	</a:t>
            </a:r>
          </a:p>
          <a:p>
            <a:r>
              <a:rPr lang="pt-BR" sz="800" dirty="0"/>
              <a:t>	. Necessidade de acabar tendo que manter 2 metodologias de conectividade paralela: 1 com legado e outra com para todo o resto;</a:t>
            </a:r>
          </a:p>
          <a:p>
            <a:endParaRPr lang="pt-BR" sz="800" dirty="0"/>
          </a:p>
          <a:p>
            <a:r>
              <a:rPr lang="pt-BR" sz="800" dirty="0"/>
              <a:t>- </a:t>
            </a:r>
            <a:r>
              <a:rPr lang="pt-BR" sz="800" dirty="0" err="1"/>
              <a:t>Obs</a:t>
            </a:r>
            <a:r>
              <a:rPr lang="pt-BR" sz="800" dirty="0"/>
              <a:t>: </a:t>
            </a:r>
            <a:r>
              <a:rPr lang="pt-BR" sz="800" dirty="0" err="1"/>
              <a:t>nao</a:t>
            </a:r>
            <a:r>
              <a:rPr lang="pt-BR" sz="800" dirty="0"/>
              <a:t> faz sentido eu trazer um dado que eu </a:t>
            </a:r>
            <a:r>
              <a:rPr lang="pt-BR" sz="800" dirty="0" err="1"/>
              <a:t>nao</a:t>
            </a:r>
            <a:r>
              <a:rPr lang="pt-BR" sz="800" dirty="0"/>
              <a:t> vou usar no meu dia a dia, </a:t>
            </a:r>
            <a:r>
              <a:rPr lang="pt-BR" sz="800" dirty="0" err="1"/>
              <a:t>nao</a:t>
            </a:r>
            <a:r>
              <a:rPr lang="pt-BR" sz="800" dirty="0"/>
              <a:t> vai trazer nenhum beneficio real para o </a:t>
            </a:r>
            <a:r>
              <a:rPr lang="pt-BR" sz="800" dirty="0" err="1"/>
              <a:t>mmeu</a:t>
            </a:r>
            <a:r>
              <a:rPr lang="pt-BR" sz="800" dirty="0"/>
              <a:t> ambiente. </a:t>
            </a:r>
            <a:r>
              <a:rPr lang="pt-BR" sz="800" dirty="0" err="1"/>
              <a:t>Ex</a:t>
            </a:r>
            <a:r>
              <a:rPr lang="pt-BR" sz="800" dirty="0"/>
              <a:t>: se é para minerar dados sobre vendas de uma empresa e saber o telefone do cliente </a:t>
            </a:r>
            <a:r>
              <a:rPr lang="pt-BR" sz="800" dirty="0" err="1"/>
              <a:t>nao</a:t>
            </a:r>
            <a:r>
              <a:rPr lang="pt-BR" sz="800" dirty="0"/>
              <a:t> é importante pra isso, apesar de estar na </a:t>
            </a:r>
            <a:r>
              <a:rPr lang="pt-BR" sz="800" dirty="0" err="1"/>
              <a:t>tabel</a:t>
            </a:r>
            <a:r>
              <a:rPr lang="pt-BR" sz="800" dirty="0"/>
              <a:t> cliente do meu sistema OLTP, eu </a:t>
            </a:r>
            <a:r>
              <a:rPr lang="pt-BR" sz="800" dirty="0" err="1"/>
              <a:t>nao</a:t>
            </a:r>
            <a:r>
              <a:rPr lang="pt-BR" sz="800" dirty="0"/>
              <a:t> levo pra minha </a:t>
            </a:r>
            <a:r>
              <a:rPr lang="pt-BR" sz="800" dirty="0" err="1"/>
              <a:t>dimensao</a:t>
            </a:r>
            <a:r>
              <a:rPr lang="pt-BR" sz="800" dirty="0"/>
              <a:t>. Olhar com muito detalhe o que </a:t>
            </a:r>
            <a:r>
              <a:rPr lang="pt-BR" sz="800" dirty="0" err="1"/>
              <a:t>vc</a:t>
            </a:r>
            <a:r>
              <a:rPr lang="pt-BR" sz="800" dirty="0"/>
              <a:t> precisa trazer pro seu ambiente e o que </a:t>
            </a:r>
            <a:r>
              <a:rPr lang="pt-BR" sz="800" dirty="0" err="1"/>
              <a:t>nao</a:t>
            </a:r>
            <a:r>
              <a:rPr lang="pt-BR" sz="800" dirty="0"/>
              <a:t> precisa.</a:t>
            </a:r>
          </a:p>
        </p:txBody>
      </p:sp>
    </p:spTree>
    <p:extLst>
      <p:ext uri="{BB962C8B-B14F-4D97-AF65-F5344CB8AC3E}">
        <p14:creationId xmlns:p14="http://schemas.microsoft.com/office/powerpoint/2010/main" val="103768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BC94D46-B483-0E65-DE91-A767C86A3029}"/>
              </a:ext>
            </a:extLst>
          </p:cNvPr>
          <p:cNvSpPr txBox="1"/>
          <p:nvPr/>
        </p:nvSpPr>
        <p:spPr>
          <a:xfrm>
            <a:off x="2845485" y="581830"/>
            <a:ext cx="6096000" cy="3785652"/>
          </a:xfrm>
          <a:prstGeom prst="rect">
            <a:avLst/>
          </a:prstGeom>
          <a:noFill/>
        </p:spPr>
        <p:txBody>
          <a:bodyPr wrap="square">
            <a:spAutoFit/>
          </a:bodyPr>
          <a:lstStyle/>
          <a:p>
            <a:pPr algn="l"/>
            <a:r>
              <a:rPr lang="pt-BR" sz="800" b="0" i="0" dirty="0">
                <a:solidFill>
                  <a:srgbClr val="424242"/>
                </a:solidFill>
                <a:effectLst/>
                <a:latin typeface="Segoe Sans"/>
              </a:rPr>
              <a:t>Para implementar um Data Warehouse (DW) no SQL Server Standard, a documentação da Microsoft recomenda seguir algumas práticas importantes:</a:t>
            </a:r>
          </a:p>
          <a:p>
            <a:pPr algn="l">
              <a:buFont typeface="+mj-lt"/>
              <a:buAutoNum type="arabicPeriod"/>
            </a:pPr>
            <a:r>
              <a:rPr lang="pt-BR" sz="800" b="0" i="0" dirty="0">
                <a:solidFill>
                  <a:srgbClr val="424242"/>
                </a:solidFill>
                <a:effectLst/>
                <a:latin typeface="Segoe Sans"/>
              </a:rPr>
              <a:t>Planejamento Adequado: Antes de iniciar o projeto, é crucial definir os requisitos e objetivos, identificar as fontes de dados e estabelecer os requisitos de desempenho e escalabilidade</a:t>
            </a:r>
          </a:p>
          <a:p>
            <a:pPr algn="l">
              <a:buFont typeface="+mj-lt"/>
              <a:buAutoNum type="arabicPeriod"/>
            </a:pPr>
            <a:r>
              <a:rPr lang="pt-BR" sz="800" b="0" i="0" u="none" strike="noStrike" dirty="0">
                <a:solidFill>
                  <a:srgbClr val="424242"/>
                </a:solidFill>
                <a:effectLst/>
                <a:latin typeface="var(--fontFamilyBase)"/>
              </a:rPr>
              <a:t>1</a:t>
            </a:r>
            <a:endParaRPr lang="pt-BR" sz="800" b="0" i="0" dirty="0">
              <a:solidFill>
                <a:srgbClr val="424242"/>
              </a:solidFill>
              <a:effectLst/>
              <a:latin typeface="Segoe Sans"/>
            </a:endParaRPr>
          </a:p>
          <a:p>
            <a:pPr algn="l">
              <a:buFont typeface="+mj-lt"/>
              <a:buAutoNum type="arabicPeriod"/>
            </a:pPr>
            <a:r>
              <a:rPr lang="pt-BR" sz="800" b="0" i="0" dirty="0">
                <a:solidFill>
                  <a:srgbClr val="424242"/>
                </a:solidFill>
                <a:effectLst/>
                <a:latin typeface="Segoe Sans"/>
              </a:rPr>
              <a:t>.</a:t>
            </a:r>
          </a:p>
          <a:p>
            <a:pPr algn="l">
              <a:buFont typeface="+mj-lt"/>
              <a:buAutoNum type="arabicPeriod"/>
            </a:pPr>
            <a:r>
              <a:rPr lang="pt-BR" sz="800" b="0" i="0" dirty="0">
                <a:solidFill>
                  <a:srgbClr val="424242"/>
                </a:solidFill>
                <a:effectLst/>
                <a:latin typeface="Segoe Sans"/>
              </a:rPr>
              <a:t>Modelagem Dimensional: Utilize práticas de modelagem dimensional para projetar o esquema do Data Warehouse, definindo tabelas, relacionamentos e estruturas de dados necessárias</a:t>
            </a:r>
          </a:p>
          <a:p>
            <a:pPr algn="l">
              <a:buFont typeface="+mj-lt"/>
              <a:buAutoNum type="arabicPeriod"/>
            </a:pPr>
            <a:r>
              <a:rPr lang="pt-BR" sz="800" b="0" i="0" u="none" strike="noStrike" dirty="0">
                <a:solidFill>
                  <a:srgbClr val="424242"/>
                </a:solidFill>
                <a:effectLst/>
                <a:latin typeface="var(--fontFamilyBase)"/>
              </a:rPr>
              <a:t>1</a:t>
            </a:r>
            <a:endParaRPr lang="pt-BR" sz="800" b="0" i="0" dirty="0">
              <a:solidFill>
                <a:srgbClr val="424242"/>
              </a:solidFill>
              <a:effectLst/>
              <a:latin typeface="Segoe Sans"/>
            </a:endParaRPr>
          </a:p>
          <a:p>
            <a:pPr algn="l">
              <a:buFont typeface="+mj-lt"/>
              <a:buAutoNum type="arabicPeriod"/>
            </a:pPr>
            <a:r>
              <a:rPr lang="pt-BR" sz="800" b="0" i="0" dirty="0">
                <a:solidFill>
                  <a:srgbClr val="424242"/>
                </a:solidFill>
                <a:effectLst/>
                <a:latin typeface="Segoe Sans"/>
              </a:rPr>
              <a:t>.</a:t>
            </a:r>
          </a:p>
          <a:p>
            <a:pPr algn="l">
              <a:buFont typeface="+mj-lt"/>
              <a:buAutoNum type="arabicPeriod"/>
            </a:pPr>
            <a:r>
              <a:rPr lang="pt-BR" sz="800" b="0" i="0" dirty="0">
                <a:solidFill>
                  <a:srgbClr val="424242"/>
                </a:solidFill>
                <a:effectLst/>
                <a:latin typeface="Segoe Sans"/>
              </a:rPr>
              <a:t>Processo de ETL (Extração, Transformação e Carregamento): Construa um processo de ETL eficiente para garantir que os dados sejam extraídos, transformados e carregados corretamente no Data Warehouse</a:t>
            </a:r>
          </a:p>
          <a:p>
            <a:pPr algn="l">
              <a:buFont typeface="+mj-lt"/>
              <a:buAutoNum type="arabicPeriod"/>
            </a:pPr>
            <a:r>
              <a:rPr lang="pt-BR" sz="800" b="0" i="0" u="none" strike="noStrike" dirty="0">
                <a:solidFill>
                  <a:srgbClr val="424242"/>
                </a:solidFill>
                <a:effectLst/>
                <a:latin typeface="var(--fontFamilyBase)"/>
              </a:rPr>
              <a:t>1</a:t>
            </a:r>
            <a:endParaRPr lang="pt-BR" sz="800" b="0" i="0" dirty="0">
              <a:solidFill>
                <a:srgbClr val="424242"/>
              </a:solidFill>
              <a:effectLst/>
              <a:latin typeface="Segoe Sans"/>
            </a:endParaRPr>
          </a:p>
          <a:p>
            <a:pPr algn="l">
              <a:buFont typeface="+mj-lt"/>
              <a:buAutoNum type="arabicPeriod"/>
            </a:pPr>
            <a:r>
              <a:rPr lang="pt-BR" sz="800" b="0" i="0" dirty="0">
                <a:solidFill>
                  <a:srgbClr val="424242"/>
                </a:solidFill>
                <a:effectLst/>
                <a:latin typeface="Segoe Sans"/>
              </a:rPr>
              <a:t>.</a:t>
            </a:r>
          </a:p>
          <a:p>
            <a:pPr algn="l">
              <a:buFont typeface="+mj-lt"/>
              <a:buAutoNum type="arabicPeriod"/>
            </a:pPr>
            <a:r>
              <a:rPr lang="pt-BR" sz="800" b="0" i="0" dirty="0">
                <a:solidFill>
                  <a:srgbClr val="424242"/>
                </a:solidFill>
                <a:effectLst/>
                <a:latin typeface="Segoe Sans"/>
              </a:rPr>
              <a:t>Uso de Procedimentos Armazenados e Funções: Em vez de acessar diretamente as tabelas, utilize os procedimentos armazenados e funções fornecidas pelo coletor de dados para acessar instâncias e dados de aplicativos</a:t>
            </a:r>
          </a:p>
          <a:p>
            <a:pPr algn="l">
              <a:buFont typeface="+mj-lt"/>
              <a:buAutoNum type="arabicPeriod"/>
            </a:pPr>
            <a:r>
              <a:rPr lang="pt-BR" sz="800" b="0" i="0" u="none" strike="noStrike" dirty="0">
                <a:solidFill>
                  <a:srgbClr val="424242"/>
                </a:solidFill>
                <a:effectLst/>
                <a:latin typeface="var(--fontFamilyBase)"/>
              </a:rPr>
              <a:t>2</a:t>
            </a:r>
            <a:endParaRPr lang="pt-BR" sz="800" b="0" i="0" dirty="0">
              <a:solidFill>
                <a:srgbClr val="424242"/>
              </a:solidFill>
              <a:effectLst/>
              <a:latin typeface="Segoe Sans"/>
            </a:endParaRPr>
          </a:p>
          <a:p>
            <a:pPr algn="l">
              <a:buFont typeface="+mj-lt"/>
              <a:buAutoNum type="arabicPeriod"/>
            </a:pPr>
            <a:r>
              <a:rPr lang="pt-BR" sz="800" b="0" i="0" dirty="0">
                <a:solidFill>
                  <a:srgbClr val="424242"/>
                </a:solidFill>
                <a:effectLst/>
                <a:latin typeface="Segoe Sans"/>
              </a:rPr>
              <a:t>.</a:t>
            </a:r>
          </a:p>
          <a:p>
            <a:pPr algn="l">
              <a:buFont typeface="+mj-lt"/>
              <a:buAutoNum type="arabicPeriod"/>
            </a:pPr>
            <a:r>
              <a:rPr lang="pt-BR" sz="800" b="0" i="0" dirty="0">
                <a:solidFill>
                  <a:srgbClr val="424242"/>
                </a:solidFill>
                <a:effectLst/>
                <a:latin typeface="Segoe Sans"/>
              </a:rPr>
              <a:t>Modelo de Recuperação Adequado: Implemente o modelo de recuperação adequado para sua organização. A versão do coletor de dados cria o Data Warehouse de gerenciamento com o modelo de recuperação simples para minimizar o registro</a:t>
            </a:r>
          </a:p>
          <a:p>
            <a:pPr algn="l">
              <a:buFont typeface="+mj-lt"/>
              <a:buAutoNum type="arabicPeriod"/>
            </a:pPr>
            <a:r>
              <a:rPr lang="pt-BR" sz="800" b="0" i="0" u="none" strike="noStrike" dirty="0">
                <a:solidFill>
                  <a:srgbClr val="424242"/>
                </a:solidFill>
                <a:effectLst/>
                <a:latin typeface="var(--fontFamilyBase)"/>
              </a:rPr>
              <a:t>2</a:t>
            </a:r>
            <a:endParaRPr lang="pt-BR" sz="800" b="0" i="0" dirty="0">
              <a:solidFill>
                <a:srgbClr val="424242"/>
              </a:solidFill>
              <a:effectLst/>
              <a:latin typeface="Segoe Sans"/>
            </a:endParaRPr>
          </a:p>
          <a:p>
            <a:pPr algn="l">
              <a:buFont typeface="+mj-lt"/>
              <a:buAutoNum type="arabicPeriod"/>
            </a:pPr>
            <a:r>
              <a:rPr lang="pt-BR" sz="800" b="0" i="0" dirty="0">
                <a:solidFill>
                  <a:srgbClr val="424242"/>
                </a:solidFill>
                <a:effectLst/>
                <a:latin typeface="Segoe Sans"/>
              </a:rPr>
              <a:t>.</a:t>
            </a:r>
          </a:p>
          <a:p>
            <a:pPr algn="l">
              <a:buFont typeface="+mj-lt"/>
              <a:buAutoNum type="arabicPeriod"/>
            </a:pPr>
            <a:r>
              <a:rPr lang="pt-BR" sz="800" b="0" i="0" dirty="0">
                <a:solidFill>
                  <a:srgbClr val="424242"/>
                </a:solidFill>
                <a:effectLst/>
                <a:latin typeface="Segoe Sans"/>
              </a:rPr>
              <a:t>Separação de Instâncias: Se o desempenho ou os recursos do servidor forem um problema, considere instalar o Data Warehouse de gerenciamento em outro computador</a:t>
            </a:r>
          </a:p>
          <a:p>
            <a:pPr algn="l">
              <a:buFont typeface="+mj-lt"/>
              <a:buAutoNum type="arabicPeriod"/>
            </a:pPr>
            <a:r>
              <a:rPr lang="pt-BR" sz="800" b="0" i="0" u="none" strike="noStrike" dirty="0">
                <a:solidFill>
                  <a:srgbClr val="424242"/>
                </a:solidFill>
                <a:effectLst/>
                <a:latin typeface="var(--fontFamilyBase)"/>
              </a:rPr>
              <a:t>2</a:t>
            </a:r>
            <a:endParaRPr lang="pt-BR" sz="800" b="0" i="0" dirty="0">
              <a:solidFill>
                <a:srgbClr val="424242"/>
              </a:solidFill>
              <a:effectLst/>
              <a:latin typeface="Segoe Sans"/>
            </a:endParaRPr>
          </a:p>
          <a:p>
            <a:pPr algn="l">
              <a:buFont typeface="+mj-lt"/>
              <a:buAutoNum type="arabicPeriod"/>
            </a:pPr>
            <a:r>
              <a:rPr lang="pt-BR" sz="800" b="0" i="0" dirty="0">
                <a:solidFill>
                  <a:srgbClr val="424242"/>
                </a:solidFill>
                <a:effectLst/>
                <a:latin typeface="Segoe Sans"/>
              </a:rPr>
              <a:t>.</a:t>
            </a:r>
          </a:p>
          <a:p>
            <a:pPr algn="l"/>
            <a:r>
              <a:rPr lang="pt-BR" sz="800" b="0" i="0" dirty="0">
                <a:solidFill>
                  <a:srgbClr val="424242"/>
                </a:solidFill>
                <a:effectLst/>
                <a:latin typeface="Segoe Sans"/>
              </a:rPr>
              <a:t>Essas práticas ajudam a garantir que o Data Warehouse seja eficiente, escalável e fácil de manter.</a:t>
            </a:r>
          </a:p>
          <a:p>
            <a:r>
              <a:rPr lang="pt-BR" sz="800" u="none" strike="noStrike" dirty="0">
                <a:effectLst/>
                <a:latin typeface="var(--fontFamilyBase)"/>
              </a:rPr>
              <a:t>1</a:t>
            </a:r>
            <a:endParaRPr lang="pt-BR" sz="800" dirty="0">
              <a:effectLst/>
            </a:endParaRPr>
          </a:p>
          <a:p>
            <a:r>
              <a:rPr lang="pt-BR" sz="800" dirty="0"/>
              <a:t>: </a:t>
            </a:r>
            <a:r>
              <a:rPr lang="pt-BR" sz="800" dirty="0">
                <a:effectLst/>
                <a:latin typeface="inherit"/>
                <a:hlinkClick r:id="rId2"/>
              </a:rPr>
              <a:t>Guia Completo: Como Criar um Data Warehouse no SQL Server</a:t>
            </a:r>
            <a:r>
              <a:rPr lang="pt-BR" sz="800" dirty="0"/>
              <a:t> </a:t>
            </a:r>
            <a:r>
              <a:rPr lang="pt-BR" sz="800" u="none" strike="noStrike" dirty="0">
                <a:effectLst/>
                <a:latin typeface="var(--fontFamilyBase)"/>
              </a:rPr>
              <a:t>2</a:t>
            </a:r>
            <a:endParaRPr lang="pt-BR" sz="800" dirty="0">
              <a:effectLst/>
            </a:endParaRPr>
          </a:p>
          <a:p>
            <a:r>
              <a:rPr lang="pt-BR" sz="800" dirty="0"/>
              <a:t>: </a:t>
            </a:r>
            <a:r>
              <a:rPr lang="pt-BR" sz="800" dirty="0">
                <a:effectLst/>
                <a:latin typeface="inherit"/>
                <a:hlinkClick r:id="rId3"/>
              </a:rPr>
              <a:t>Data </a:t>
            </a:r>
            <a:r>
              <a:rPr lang="pt-BR" sz="800" dirty="0" err="1">
                <a:effectLst/>
                <a:latin typeface="inherit"/>
                <a:hlinkClick r:id="rId3"/>
              </a:rPr>
              <a:t>warehouse</a:t>
            </a:r>
            <a:r>
              <a:rPr lang="pt-BR" sz="800" dirty="0">
                <a:effectLst/>
                <a:latin typeface="inherit"/>
                <a:hlinkClick r:id="rId3"/>
              </a:rPr>
              <a:t> de gerenciamento - SQL Server | Microsoft </a:t>
            </a:r>
            <a:r>
              <a:rPr lang="pt-BR" sz="800" dirty="0" err="1">
                <a:effectLst/>
                <a:latin typeface="inherit"/>
                <a:hlinkClick r:id="rId3"/>
              </a:rPr>
              <a:t>Learn</a:t>
            </a:r>
            <a:endParaRPr lang="pt-BR" sz="800" dirty="0"/>
          </a:p>
        </p:txBody>
      </p:sp>
      <p:sp>
        <p:nvSpPr>
          <p:cNvPr id="9" name="CaixaDeTexto 8">
            <a:extLst>
              <a:ext uri="{FF2B5EF4-FFF2-40B4-BE49-F238E27FC236}">
                <a16:creationId xmlns:a16="http://schemas.microsoft.com/office/drawing/2014/main" id="{BD8D5B6E-223F-2C02-EA68-68001E47C9DE}"/>
              </a:ext>
            </a:extLst>
          </p:cNvPr>
          <p:cNvSpPr txBox="1"/>
          <p:nvPr/>
        </p:nvSpPr>
        <p:spPr>
          <a:xfrm>
            <a:off x="3193826" y="4703650"/>
            <a:ext cx="6559773" cy="369332"/>
          </a:xfrm>
          <a:prstGeom prst="rect">
            <a:avLst/>
          </a:prstGeom>
          <a:noFill/>
        </p:spPr>
        <p:txBody>
          <a:bodyPr wrap="square">
            <a:spAutoFit/>
          </a:bodyPr>
          <a:lstStyle/>
          <a:p>
            <a:r>
              <a:rPr lang="pt-BR" dirty="0">
                <a:hlinkClick r:id="rId3"/>
              </a:rPr>
              <a:t>Data </a:t>
            </a:r>
            <a:r>
              <a:rPr lang="pt-BR" dirty="0" err="1">
                <a:hlinkClick r:id="rId3"/>
              </a:rPr>
              <a:t>warehouse</a:t>
            </a:r>
            <a:r>
              <a:rPr lang="pt-BR" dirty="0">
                <a:hlinkClick r:id="rId3"/>
              </a:rPr>
              <a:t> de gerenciamento - SQL Server | Microsoft </a:t>
            </a:r>
            <a:r>
              <a:rPr lang="pt-BR" dirty="0" err="1">
                <a:hlinkClick r:id="rId3"/>
              </a:rPr>
              <a:t>Learn</a:t>
            </a:r>
            <a:endParaRPr lang="pt-BR" dirty="0"/>
          </a:p>
        </p:txBody>
      </p:sp>
      <p:sp>
        <p:nvSpPr>
          <p:cNvPr id="11" name="CaixaDeTexto 10">
            <a:extLst>
              <a:ext uri="{FF2B5EF4-FFF2-40B4-BE49-F238E27FC236}">
                <a16:creationId xmlns:a16="http://schemas.microsoft.com/office/drawing/2014/main" id="{17A9FB55-46D2-8FD7-94AA-8481F177BE48}"/>
              </a:ext>
            </a:extLst>
          </p:cNvPr>
          <p:cNvSpPr txBox="1"/>
          <p:nvPr/>
        </p:nvSpPr>
        <p:spPr>
          <a:xfrm>
            <a:off x="3048000" y="5409150"/>
            <a:ext cx="6096000" cy="369332"/>
          </a:xfrm>
          <a:prstGeom prst="rect">
            <a:avLst/>
          </a:prstGeom>
          <a:noFill/>
        </p:spPr>
        <p:txBody>
          <a:bodyPr wrap="square">
            <a:spAutoFit/>
          </a:bodyPr>
          <a:lstStyle/>
          <a:p>
            <a:r>
              <a:rPr lang="pt-BR" dirty="0">
                <a:hlinkClick r:id="rId2"/>
              </a:rPr>
              <a:t>Guia Completo: Como Criar um Data Warehouse no </a:t>
            </a:r>
            <a:r>
              <a:rPr lang="pt-BR" dirty="0" err="1">
                <a:hlinkClick r:id="rId2"/>
              </a:rPr>
              <a:t>Sql</a:t>
            </a:r>
            <a:r>
              <a:rPr lang="pt-BR" dirty="0">
                <a:hlinkClick r:id="rId2"/>
              </a:rPr>
              <a:t> Server</a:t>
            </a:r>
            <a:endParaRPr lang="pt-BR" dirty="0"/>
          </a:p>
        </p:txBody>
      </p:sp>
    </p:spTree>
    <p:extLst>
      <p:ext uri="{BB962C8B-B14F-4D97-AF65-F5344CB8AC3E}">
        <p14:creationId xmlns:p14="http://schemas.microsoft.com/office/powerpoint/2010/main" val="2881832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3A2FDC0A-E805-A8B3-BD5A-76F783AC9B87}"/>
              </a:ext>
            </a:extLst>
          </p:cNvPr>
          <p:cNvSpPr txBox="1"/>
          <p:nvPr/>
        </p:nvSpPr>
        <p:spPr>
          <a:xfrm>
            <a:off x="0" y="0"/>
            <a:ext cx="12192000" cy="307777"/>
          </a:xfrm>
          <a:prstGeom prst="rect">
            <a:avLst/>
          </a:prstGeom>
          <a:noFill/>
        </p:spPr>
        <p:txBody>
          <a:bodyPr wrap="square">
            <a:spAutoFit/>
          </a:bodyPr>
          <a:lstStyle/>
          <a:p>
            <a:r>
              <a:rPr lang="pt-BR" sz="1400" b="1" dirty="0"/>
              <a:t>- ANALYSES SERVICE:</a:t>
            </a:r>
          </a:p>
        </p:txBody>
      </p:sp>
      <p:sp>
        <p:nvSpPr>
          <p:cNvPr id="7" name="CaixaDeTexto 6">
            <a:extLst>
              <a:ext uri="{FF2B5EF4-FFF2-40B4-BE49-F238E27FC236}">
                <a16:creationId xmlns:a16="http://schemas.microsoft.com/office/drawing/2014/main" id="{FF72A9E0-0F17-E125-4E49-304EA8B6B31D}"/>
              </a:ext>
            </a:extLst>
          </p:cNvPr>
          <p:cNvSpPr txBox="1"/>
          <p:nvPr/>
        </p:nvSpPr>
        <p:spPr>
          <a:xfrm>
            <a:off x="0" y="404505"/>
            <a:ext cx="12192000" cy="461665"/>
          </a:xfrm>
          <a:prstGeom prst="rect">
            <a:avLst/>
          </a:prstGeom>
          <a:noFill/>
        </p:spPr>
        <p:txBody>
          <a:bodyPr wrap="square">
            <a:spAutoFit/>
          </a:bodyPr>
          <a:lstStyle/>
          <a:p>
            <a:r>
              <a:rPr lang="pt-BR" sz="800" dirty="0"/>
              <a:t>- Quando agente fala de direct query, o dado não ficar armazenado no </a:t>
            </a:r>
            <a:r>
              <a:rPr lang="pt-BR" sz="800" dirty="0" err="1"/>
              <a:t>pwbi</a:t>
            </a:r>
            <a:r>
              <a:rPr lang="pt-BR" sz="800" dirty="0"/>
              <a:t> no </a:t>
            </a:r>
            <a:r>
              <a:rPr lang="pt-BR" sz="800" dirty="0" err="1"/>
              <a:t>pbix</a:t>
            </a:r>
            <a:r>
              <a:rPr lang="pt-BR" sz="800" dirty="0"/>
              <a:t>. O dado fica todo na fonte. E quem processa esse dado </a:t>
            </a:r>
            <a:r>
              <a:rPr lang="pt-BR" sz="800" dirty="0" err="1"/>
              <a:t>tbm</a:t>
            </a:r>
            <a:r>
              <a:rPr lang="pt-BR" sz="800" dirty="0"/>
              <a:t> é a fonte; O </a:t>
            </a:r>
            <a:r>
              <a:rPr lang="pt-BR" sz="800" dirty="0" err="1"/>
              <a:t>pwbi</a:t>
            </a:r>
            <a:r>
              <a:rPr lang="pt-BR" sz="800" dirty="0"/>
              <a:t> só recebe o resultado da query (processamento pesado no servidor. </a:t>
            </a:r>
            <a:r>
              <a:rPr lang="pt-BR" sz="800" dirty="0" err="1"/>
              <a:t>Ex</a:t>
            </a:r>
            <a:r>
              <a:rPr lang="pt-BR" sz="800" dirty="0"/>
              <a:t>: Eu tenho d10milhoes de vendas eu quero ver essas vendas por estado. Ao </a:t>
            </a:r>
            <a:r>
              <a:rPr lang="pt-BR" sz="800" dirty="0" err="1"/>
              <a:t>inves</a:t>
            </a:r>
            <a:r>
              <a:rPr lang="pt-BR" sz="800" dirty="0"/>
              <a:t> do </a:t>
            </a:r>
            <a:r>
              <a:rPr lang="pt-BR" sz="800" dirty="0" err="1"/>
              <a:t>pwbi</a:t>
            </a:r>
            <a:r>
              <a:rPr lang="pt-BR" sz="800" dirty="0"/>
              <a:t> trazer os 10milhoes de registros para a ferramenta o </a:t>
            </a:r>
            <a:r>
              <a:rPr lang="pt-BR" sz="800" dirty="0" err="1"/>
              <a:t>bd</a:t>
            </a:r>
            <a:r>
              <a:rPr lang="pt-BR" sz="800" dirty="0"/>
              <a:t> roda essa query e retorna </a:t>
            </a:r>
            <a:r>
              <a:rPr lang="pt-BR" sz="800" dirty="0" err="1"/>
              <a:t>so</a:t>
            </a:r>
            <a:r>
              <a:rPr lang="pt-BR" sz="800" dirty="0"/>
              <a:t> as 27 linhas para o </a:t>
            </a:r>
            <a:r>
              <a:rPr lang="pt-BR" sz="800" dirty="0" err="1"/>
              <a:t>pwbi</a:t>
            </a:r>
            <a:r>
              <a:rPr lang="pt-BR" sz="800" dirty="0"/>
              <a:t>). Então o poder do </a:t>
            </a:r>
            <a:r>
              <a:rPr lang="pt-BR" sz="800" dirty="0" err="1"/>
              <a:t>pwbi</a:t>
            </a:r>
            <a:r>
              <a:rPr lang="pt-BR" sz="800" dirty="0"/>
              <a:t> utilizando o direct query é praticamente o poder da maquina do seu </a:t>
            </a:r>
            <a:r>
              <a:rPr lang="pt-BR" sz="800" dirty="0" err="1"/>
              <a:t>bd</a:t>
            </a:r>
            <a:r>
              <a:rPr lang="pt-BR" sz="800" dirty="0"/>
              <a:t>; Não ocupa memoria local; </a:t>
            </a:r>
          </a:p>
          <a:p>
            <a:r>
              <a:rPr lang="pt-BR" sz="800" dirty="0" err="1"/>
              <a:t>Ja</a:t>
            </a:r>
            <a:r>
              <a:rPr lang="pt-BR" sz="800" dirty="0"/>
              <a:t> no modo </a:t>
            </a:r>
            <a:r>
              <a:rPr lang="pt-BR" sz="800" dirty="0" err="1"/>
              <a:t>import</a:t>
            </a:r>
            <a:r>
              <a:rPr lang="pt-BR" sz="800" dirty="0"/>
              <a:t>, como os dados </a:t>
            </a:r>
            <a:r>
              <a:rPr lang="pt-BR" sz="800" dirty="0" err="1"/>
              <a:t>estao</a:t>
            </a:r>
            <a:r>
              <a:rPr lang="pt-BR" sz="800" dirty="0"/>
              <a:t> no </a:t>
            </a:r>
            <a:r>
              <a:rPr lang="pt-BR" sz="800" dirty="0" err="1"/>
              <a:t>pbix</a:t>
            </a:r>
            <a:r>
              <a:rPr lang="pt-BR" sz="800" dirty="0"/>
              <a:t> e precisam do </a:t>
            </a:r>
            <a:r>
              <a:rPr lang="pt-BR" sz="800" dirty="0" err="1"/>
              <a:t>datagateay</a:t>
            </a:r>
            <a:r>
              <a:rPr lang="pt-BR" sz="800" dirty="0"/>
              <a:t> com limitação de atualizações por dia o processamento é mais pesado na maquina local;</a:t>
            </a:r>
          </a:p>
        </p:txBody>
      </p:sp>
      <p:sp>
        <p:nvSpPr>
          <p:cNvPr id="9" name="CaixaDeTexto 8">
            <a:extLst>
              <a:ext uri="{FF2B5EF4-FFF2-40B4-BE49-F238E27FC236}">
                <a16:creationId xmlns:a16="http://schemas.microsoft.com/office/drawing/2014/main" id="{E04846EA-9118-BB83-5A44-36E07ED05507}"/>
              </a:ext>
            </a:extLst>
          </p:cNvPr>
          <p:cNvSpPr txBox="1"/>
          <p:nvPr/>
        </p:nvSpPr>
        <p:spPr>
          <a:xfrm>
            <a:off x="0" y="235228"/>
            <a:ext cx="11879380" cy="338554"/>
          </a:xfrm>
          <a:prstGeom prst="rect">
            <a:avLst/>
          </a:prstGeom>
          <a:noFill/>
        </p:spPr>
        <p:txBody>
          <a:bodyPr wrap="square">
            <a:spAutoFit/>
          </a:bodyPr>
          <a:lstStyle/>
          <a:p>
            <a:r>
              <a:rPr lang="pt-BR" sz="800" dirty="0" err="1"/>
              <a:t>Servico</a:t>
            </a:r>
            <a:r>
              <a:rPr lang="pt-BR" sz="800" dirty="0"/>
              <a:t> de OLPAP da Microsoft que tem como objetivo oferecer performance, segurança governança e </a:t>
            </a:r>
            <a:r>
              <a:rPr lang="pt-BR" sz="800" dirty="0" err="1"/>
              <a:t>semantica</a:t>
            </a:r>
            <a:r>
              <a:rPr lang="pt-BR" sz="800" dirty="0"/>
              <a:t> dos dados para os seus </a:t>
            </a:r>
            <a:r>
              <a:rPr lang="pt-BR" sz="800" dirty="0" err="1"/>
              <a:t>usuarios</a:t>
            </a:r>
            <a:r>
              <a:rPr lang="pt-BR" sz="800" dirty="0"/>
              <a:t>. É uma camada </a:t>
            </a:r>
            <a:r>
              <a:rPr lang="pt-BR" sz="800" dirty="0" err="1"/>
              <a:t>semantica</a:t>
            </a:r>
            <a:r>
              <a:rPr lang="pt-BR" sz="800" dirty="0"/>
              <a:t> dos seus dados </a:t>
            </a:r>
            <a:r>
              <a:rPr lang="pt-BR" sz="800" dirty="0" err="1"/>
              <a:t>ja</a:t>
            </a:r>
            <a:r>
              <a:rPr lang="pt-BR" sz="800" dirty="0"/>
              <a:t> estruturados;</a:t>
            </a:r>
          </a:p>
        </p:txBody>
      </p:sp>
      <p:sp>
        <p:nvSpPr>
          <p:cNvPr id="11" name="CaixaDeTexto 10">
            <a:extLst>
              <a:ext uri="{FF2B5EF4-FFF2-40B4-BE49-F238E27FC236}">
                <a16:creationId xmlns:a16="http://schemas.microsoft.com/office/drawing/2014/main" id="{7398F4D4-3FB0-6E5F-997A-2B101C34C305}"/>
              </a:ext>
            </a:extLst>
          </p:cNvPr>
          <p:cNvSpPr txBox="1"/>
          <p:nvPr/>
        </p:nvSpPr>
        <p:spPr>
          <a:xfrm>
            <a:off x="156310" y="875099"/>
            <a:ext cx="11879380" cy="338554"/>
          </a:xfrm>
          <a:prstGeom prst="rect">
            <a:avLst/>
          </a:prstGeom>
          <a:noFill/>
        </p:spPr>
        <p:txBody>
          <a:bodyPr wrap="square">
            <a:spAutoFit/>
          </a:bodyPr>
          <a:lstStyle/>
          <a:p>
            <a:r>
              <a:rPr lang="pt-BR" sz="800" dirty="0"/>
              <a:t>- o </a:t>
            </a:r>
            <a:r>
              <a:rPr lang="pt-BR" sz="800" dirty="0" err="1"/>
              <a:t>Directquery</a:t>
            </a:r>
            <a:r>
              <a:rPr lang="pt-BR" sz="800" dirty="0"/>
              <a:t> e o Live </a:t>
            </a:r>
            <a:r>
              <a:rPr lang="pt-BR" sz="800" dirty="0" err="1"/>
              <a:t>conection</a:t>
            </a:r>
            <a:r>
              <a:rPr lang="pt-BR" sz="800" dirty="0"/>
              <a:t> é praticamente a mesma coisa; A diferença é que no primeiro </a:t>
            </a:r>
            <a:r>
              <a:rPr lang="pt-BR" sz="800" dirty="0" err="1"/>
              <a:t>vc</a:t>
            </a:r>
            <a:r>
              <a:rPr lang="pt-BR" sz="800" dirty="0"/>
              <a:t> só se conecta a </a:t>
            </a:r>
            <a:r>
              <a:rPr lang="pt-BR" sz="800" dirty="0" err="1"/>
              <a:t>bd</a:t>
            </a:r>
            <a:r>
              <a:rPr lang="pt-BR" sz="800" dirty="0"/>
              <a:t> relacionais; e o segundo a serviços de OLAP;</a:t>
            </a:r>
          </a:p>
        </p:txBody>
      </p:sp>
      <p:sp>
        <p:nvSpPr>
          <p:cNvPr id="13" name="CaixaDeTexto 12">
            <a:extLst>
              <a:ext uri="{FF2B5EF4-FFF2-40B4-BE49-F238E27FC236}">
                <a16:creationId xmlns:a16="http://schemas.microsoft.com/office/drawing/2014/main" id="{9C5B12E5-7BA9-ADD8-9857-790284979BE0}"/>
              </a:ext>
            </a:extLst>
          </p:cNvPr>
          <p:cNvSpPr txBox="1"/>
          <p:nvPr/>
        </p:nvSpPr>
        <p:spPr>
          <a:xfrm>
            <a:off x="0" y="1055231"/>
            <a:ext cx="12035690" cy="215444"/>
          </a:xfrm>
          <a:prstGeom prst="rect">
            <a:avLst/>
          </a:prstGeom>
          <a:noFill/>
        </p:spPr>
        <p:txBody>
          <a:bodyPr wrap="square">
            <a:spAutoFit/>
          </a:bodyPr>
          <a:lstStyle/>
          <a:p>
            <a:r>
              <a:rPr lang="pt-BR" sz="800" dirty="0"/>
              <a:t>- Ao criar um cubo no Visual Studio do </a:t>
            </a:r>
            <a:r>
              <a:rPr lang="pt-BR" sz="800" dirty="0" err="1"/>
              <a:t>analyses</a:t>
            </a:r>
            <a:r>
              <a:rPr lang="pt-BR" sz="800" dirty="0"/>
              <a:t> </a:t>
            </a:r>
            <a:r>
              <a:rPr lang="pt-BR" sz="800" dirty="0" err="1"/>
              <a:t>services</a:t>
            </a:r>
            <a:r>
              <a:rPr lang="pt-BR" sz="800" dirty="0"/>
              <a:t> </a:t>
            </a:r>
            <a:r>
              <a:rPr lang="pt-BR" sz="800" dirty="0" err="1"/>
              <a:t>vc</a:t>
            </a:r>
            <a:r>
              <a:rPr lang="pt-BR" sz="800" dirty="0"/>
              <a:t> cria medidas usando linguagem MDX;</a:t>
            </a:r>
          </a:p>
        </p:txBody>
      </p:sp>
      <p:sp>
        <p:nvSpPr>
          <p:cNvPr id="15" name="CaixaDeTexto 14">
            <a:extLst>
              <a:ext uri="{FF2B5EF4-FFF2-40B4-BE49-F238E27FC236}">
                <a16:creationId xmlns:a16="http://schemas.microsoft.com/office/drawing/2014/main" id="{09FB264E-4167-C4DF-BEBF-80B56CEC914A}"/>
              </a:ext>
            </a:extLst>
          </p:cNvPr>
          <p:cNvSpPr txBox="1"/>
          <p:nvPr/>
        </p:nvSpPr>
        <p:spPr>
          <a:xfrm>
            <a:off x="0" y="1171881"/>
            <a:ext cx="11879380" cy="461665"/>
          </a:xfrm>
          <a:prstGeom prst="rect">
            <a:avLst/>
          </a:prstGeom>
          <a:noFill/>
        </p:spPr>
        <p:txBody>
          <a:bodyPr wrap="square">
            <a:spAutoFit/>
          </a:bodyPr>
          <a:lstStyle/>
          <a:p>
            <a:r>
              <a:rPr lang="pt-BR" sz="800" dirty="0"/>
              <a:t>- </a:t>
            </a:r>
            <a:r>
              <a:rPr lang="pt-BR" sz="800" dirty="0" err="1"/>
              <a:t>Orçanização</a:t>
            </a:r>
            <a:r>
              <a:rPr lang="pt-BR" sz="800" dirty="0"/>
              <a:t> das medidas;</a:t>
            </a:r>
          </a:p>
          <a:p>
            <a:r>
              <a:rPr lang="pt-BR" sz="800" dirty="0"/>
              <a:t>- </a:t>
            </a:r>
            <a:r>
              <a:rPr lang="pt-BR" sz="800" dirty="0" err="1"/>
              <a:t>Semantica</a:t>
            </a:r>
            <a:r>
              <a:rPr lang="pt-BR" sz="800" dirty="0"/>
              <a:t>: se por exemplo sua fonte de dados os campos tem nome abreviado ou até codificado (</a:t>
            </a:r>
            <a:r>
              <a:rPr lang="pt-BR" sz="800" dirty="0" err="1"/>
              <a:t>ex</a:t>
            </a:r>
            <a:r>
              <a:rPr lang="pt-BR" sz="800" dirty="0"/>
              <a:t>: JDE, </a:t>
            </a:r>
            <a:r>
              <a:rPr lang="pt-BR" sz="800" dirty="0" err="1"/>
              <a:t>Proteus</a:t>
            </a:r>
            <a:r>
              <a:rPr lang="pt-BR" sz="800" dirty="0"/>
              <a:t> e outros </a:t>
            </a:r>
            <a:r>
              <a:rPr lang="pt-BR" sz="800" dirty="0" err="1"/>
              <a:t>ERP's</a:t>
            </a:r>
            <a:r>
              <a:rPr lang="pt-BR" sz="800" dirty="0"/>
              <a:t>) que o nome do campo </a:t>
            </a:r>
            <a:r>
              <a:rPr lang="pt-BR" sz="800" dirty="0" err="1"/>
              <a:t>sao</a:t>
            </a:r>
            <a:r>
              <a:rPr lang="pt-BR" sz="800" dirty="0"/>
              <a:t> siglas sem significado, então pra uma pessoa que não está habituada com isso é muito </a:t>
            </a:r>
            <a:r>
              <a:rPr lang="pt-BR" sz="800" dirty="0" err="1"/>
              <a:t>dificil</a:t>
            </a:r>
            <a:r>
              <a:rPr lang="pt-BR" sz="800" dirty="0"/>
              <a:t> de trabalhar com essa informação pois </a:t>
            </a:r>
            <a:r>
              <a:rPr lang="pt-BR" sz="800" dirty="0" err="1"/>
              <a:t>nao</a:t>
            </a:r>
            <a:r>
              <a:rPr lang="pt-BR" sz="800" dirty="0"/>
              <a:t> é uma informação padronizada.</a:t>
            </a:r>
          </a:p>
        </p:txBody>
      </p:sp>
      <p:sp>
        <p:nvSpPr>
          <p:cNvPr id="19" name="CaixaDeTexto 18">
            <a:extLst>
              <a:ext uri="{FF2B5EF4-FFF2-40B4-BE49-F238E27FC236}">
                <a16:creationId xmlns:a16="http://schemas.microsoft.com/office/drawing/2014/main" id="{9FE8CB2A-AD31-9C1C-4D11-066DE0D29759}"/>
              </a:ext>
            </a:extLst>
          </p:cNvPr>
          <p:cNvSpPr txBox="1"/>
          <p:nvPr/>
        </p:nvSpPr>
        <p:spPr>
          <a:xfrm>
            <a:off x="0" y="1558839"/>
            <a:ext cx="11879380" cy="461665"/>
          </a:xfrm>
          <a:prstGeom prst="rect">
            <a:avLst/>
          </a:prstGeom>
          <a:noFill/>
        </p:spPr>
        <p:txBody>
          <a:bodyPr wrap="square">
            <a:spAutoFit/>
          </a:bodyPr>
          <a:lstStyle/>
          <a:p>
            <a:r>
              <a:rPr lang="pt-BR" sz="800" dirty="0"/>
              <a:t>- </a:t>
            </a:r>
            <a:r>
              <a:rPr lang="pt-BR" sz="800" dirty="0" err="1"/>
              <a:t>PwBi</a:t>
            </a:r>
            <a:r>
              <a:rPr lang="pt-BR" sz="800" dirty="0"/>
              <a:t> funciona muito bem, com bases em planilhas. Porém, a partir do momento que </a:t>
            </a:r>
            <a:r>
              <a:rPr lang="pt-BR" sz="800" dirty="0" err="1"/>
              <a:t>vc</a:t>
            </a:r>
            <a:r>
              <a:rPr lang="pt-BR" sz="800" dirty="0"/>
              <a:t> tem que entregar performance, segurança, governança de dados, você não consegue trabalhar nesse modelo mais, </a:t>
            </a:r>
            <a:r>
              <a:rPr lang="pt-BR" sz="800" dirty="0" err="1"/>
              <a:t>vc</a:t>
            </a:r>
            <a:r>
              <a:rPr lang="pt-BR" sz="800" dirty="0"/>
              <a:t> tem que utilizar uma camada de </a:t>
            </a:r>
            <a:r>
              <a:rPr lang="pt-BR" sz="800" dirty="0" err="1"/>
              <a:t>semantica</a:t>
            </a:r>
            <a:r>
              <a:rPr lang="pt-BR" sz="800" dirty="0"/>
              <a:t>, </a:t>
            </a:r>
            <a:r>
              <a:rPr lang="pt-BR" sz="800" dirty="0" err="1"/>
              <a:t>atraves</a:t>
            </a:r>
            <a:r>
              <a:rPr lang="pt-BR" sz="800" dirty="0"/>
              <a:t> de uma ferramenta de OLAP como o </a:t>
            </a:r>
            <a:r>
              <a:rPr lang="pt-BR" sz="800" dirty="0" err="1"/>
              <a:t>analyses</a:t>
            </a:r>
            <a:r>
              <a:rPr lang="pt-BR" sz="800" dirty="0"/>
              <a:t> </a:t>
            </a:r>
            <a:r>
              <a:rPr lang="pt-BR" sz="800" dirty="0" err="1"/>
              <a:t>service</a:t>
            </a:r>
            <a:r>
              <a:rPr lang="pt-BR" sz="800" dirty="0"/>
              <a:t> da </a:t>
            </a:r>
            <a:r>
              <a:rPr lang="pt-BR" sz="800" dirty="0" err="1"/>
              <a:t>microsoft</a:t>
            </a:r>
            <a:r>
              <a:rPr lang="pt-BR" sz="800" dirty="0"/>
              <a:t>, que se integra muito bem ao </a:t>
            </a:r>
            <a:r>
              <a:rPr lang="pt-BR" sz="800" dirty="0" err="1"/>
              <a:t>PwBI</a:t>
            </a:r>
            <a:r>
              <a:rPr lang="pt-BR" sz="800" dirty="0"/>
              <a:t>.</a:t>
            </a:r>
          </a:p>
        </p:txBody>
      </p:sp>
      <p:sp>
        <p:nvSpPr>
          <p:cNvPr id="21" name="CaixaDeTexto 20">
            <a:extLst>
              <a:ext uri="{FF2B5EF4-FFF2-40B4-BE49-F238E27FC236}">
                <a16:creationId xmlns:a16="http://schemas.microsoft.com/office/drawing/2014/main" id="{C5F44197-0E90-BF5E-8745-F904C1609795}"/>
              </a:ext>
            </a:extLst>
          </p:cNvPr>
          <p:cNvSpPr txBox="1"/>
          <p:nvPr/>
        </p:nvSpPr>
        <p:spPr>
          <a:xfrm>
            <a:off x="0" y="1880955"/>
            <a:ext cx="12321766" cy="707886"/>
          </a:xfrm>
          <a:prstGeom prst="rect">
            <a:avLst/>
          </a:prstGeom>
          <a:noFill/>
        </p:spPr>
        <p:txBody>
          <a:bodyPr wrap="square">
            <a:spAutoFit/>
          </a:bodyPr>
          <a:lstStyle/>
          <a:p>
            <a:r>
              <a:rPr lang="pt-BR" sz="800" dirty="0"/>
              <a:t>- Essa ferramenta consegue entregar performance em grande </a:t>
            </a:r>
            <a:r>
              <a:rPr lang="pt-BR" sz="800" dirty="0" err="1"/>
              <a:t>qtd</a:t>
            </a:r>
            <a:r>
              <a:rPr lang="pt-BR" sz="800" dirty="0"/>
              <a:t> de dados (</a:t>
            </a:r>
            <a:r>
              <a:rPr lang="pt-BR" sz="800" dirty="0" err="1"/>
              <a:t>bilhoes</a:t>
            </a:r>
            <a:r>
              <a:rPr lang="pt-BR" sz="800" dirty="0"/>
              <a:t>). Todo o processamento é feito no servidor do </a:t>
            </a:r>
            <a:r>
              <a:rPr lang="pt-BR" sz="800" dirty="0" err="1"/>
              <a:t>Analyses</a:t>
            </a:r>
            <a:r>
              <a:rPr lang="pt-BR" sz="800" dirty="0"/>
              <a:t> </a:t>
            </a:r>
            <a:r>
              <a:rPr lang="pt-BR" sz="800" dirty="0" err="1"/>
              <a:t>services</a:t>
            </a:r>
            <a:r>
              <a:rPr lang="pt-BR" sz="800" dirty="0"/>
              <a:t> e o resultado somente que é trazido para dentro do </a:t>
            </a:r>
            <a:r>
              <a:rPr lang="pt-BR" sz="800" dirty="0" err="1"/>
              <a:t>PwBi</a:t>
            </a:r>
            <a:r>
              <a:rPr lang="pt-BR" sz="800" dirty="0"/>
              <a:t> (Live </a:t>
            </a:r>
            <a:r>
              <a:rPr lang="pt-BR" sz="800" dirty="0" err="1"/>
              <a:t>Conection</a:t>
            </a:r>
            <a:r>
              <a:rPr lang="pt-BR" sz="800" dirty="0"/>
              <a:t> ou </a:t>
            </a:r>
            <a:r>
              <a:rPr lang="pt-BR" sz="800" dirty="0" err="1"/>
              <a:t>Conecção</a:t>
            </a:r>
            <a:r>
              <a:rPr lang="pt-BR" sz="800" dirty="0"/>
              <a:t> em Tempo Real); </a:t>
            </a:r>
            <a:r>
              <a:rPr lang="pt-BR" sz="800" dirty="0" err="1"/>
              <a:t>Ex</a:t>
            </a:r>
            <a:r>
              <a:rPr lang="pt-BR" sz="800" dirty="0"/>
              <a:t>: Eu tenho 1 </a:t>
            </a:r>
            <a:r>
              <a:rPr lang="pt-BR" sz="800" dirty="0" err="1"/>
              <a:t>bilhoes</a:t>
            </a:r>
            <a:r>
              <a:rPr lang="pt-BR" sz="800" dirty="0"/>
              <a:t> de linha e quero agrupar por estado. Ao </a:t>
            </a:r>
            <a:r>
              <a:rPr lang="pt-BR" sz="800" dirty="0" err="1"/>
              <a:t>inves</a:t>
            </a:r>
            <a:r>
              <a:rPr lang="pt-BR" sz="800" dirty="0"/>
              <a:t> de eu trazer todas essas 1bilhao de linhas e calcular dentro do seu computador, ele vai calcular isso </a:t>
            </a:r>
            <a:r>
              <a:rPr lang="pt-BR" sz="800" dirty="0" err="1"/>
              <a:t>la</a:t>
            </a:r>
            <a:r>
              <a:rPr lang="pt-BR" sz="800" dirty="0"/>
              <a:t> no </a:t>
            </a:r>
            <a:r>
              <a:rPr lang="pt-BR" sz="800" dirty="0" err="1"/>
              <a:t>Analyses</a:t>
            </a:r>
            <a:r>
              <a:rPr lang="pt-BR" sz="800" dirty="0"/>
              <a:t> Services e vai retornar para o seu </a:t>
            </a:r>
            <a:r>
              <a:rPr lang="pt-BR" sz="800" dirty="0" err="1"/>
              <a:t>PwBi</a:t>
            </a:r>
            <a:r>
              <a:rPr lang="pt-BR" sz="800" dirty="0"/>
              <a:t> somente as 27 linhas de estado </a:t>
            </a:r>
            <a:r>
              <a:rPr lang="pt-BR" sz="800" dirty="0" err="1"/>
              <a:t>ja</a:t>
            </a:r>
            <a:r>
              <a:rPr lang="pt-BR" sz="800" dirty="0"/>
              <a:t> com os valores agrupados e calculados, por isso é </a:t>
            </a:r>
            <a:r>
              <a:rPr lang="pt-BR" sz="800" dirty="0" err="1"/>
              <a:t>tao</a:t>
            </a:r>
            <a:r>
              <a:rPr lang="pt-BR" sz="800" dirty="0"/>
              <a:t> </a:t>
            </a:r>
            <a:r>
              <a:rPr lang="pt-BR" sz="800" dirty="0" err="1"/>
              <a:t>rapido</a:t>
            </a:r>
            <a:r>
              <a:rPr lang="pt-BR" sz="800" dirty="0"/>
              <a:t>;</a:t>
            </a:r>
          </a:p>
          <a:p>
            <a:r>
              <a:rPr lang="pt-BR" sz="800" dirty="0"/>
              <a:t>OBS: Não há sentido utilizar o modo "</a:t>
            </a:r>
            <a:r>
              <a:rPr lang="pt-BR" sz="800" dirty="0" err="1"/>
              <a:t>Import</a:t>
            </a:r>
            <a:r>
              <a:rPr lang="pt-BR" sz="800" dirty="0"/>
              <a:t> de Dados" para o seu </a:t>
            </a:r>
            <a:r>
              <a:rPr lang="pt-BR" sz="800" dirty="0" err="1"/>
              <a:t>Pbix</a:t>
            </a:r>
            <a:r>
              <a:rPr lang="pt-BR" sz="800" dirty="0"/>
              <a:t> se </a:t>
            </a:r>
            <a:r>
              <a:rPr lang="pt-BR" sz="800" dirty="0" err="1"/>
              <a:t>vc</a:t>
            </a:r>
            <a:r>
              <a:rPr lang="pt-BR" sz="800" dirty="0"/>
              <a:t> usa </a:t>
            </a:r>
            <a:r>
              <a:rPr lang="pt-BR" sz="800" dirty="0" err="1"/>
              <a:t>Analyses</a:t>
            </a:r>
            <a:r>
              <a:rPr lang="pt-BR" sz="800" dirty="0"/>
              <a:t> </a:t>
            </a:r>
            <a:r>
              <a:rPr lang="pt-BR" sz="800" dirty="0" err="1"/>
              <a:t>services</a:t>
            </a:r>
            <a:r>
              <a:rPr lang="pt-BR" sz="800" dirty="0"/>
              <a:t>, pois nesse caso o processamento seria realizado na sua maquina e perderia a performance. Quando </a:t>
            </a:r>
            <a:r>
              <a:rPr lang="pt-BR" sz="800" dirty="0" err="1"/>
              <a:t>vc</a:t>
            </a:r>
            <a:r>
              <a:rPr lang="pt-BR" sz="800" dirty="0"/>
              <a:t> usa o </a:t>
            </a:r>
            <a:r>
              <a:rPr lang="pt-BR" sz="800" dirty="0" err="1"/>
              <a:t>analyses</a:t>
            </a:r>
            <a:r>
              <a:rPr lang="pt-BR" sz="800" dirty="0"/>
              <a:t> </a:t>
            </a:r>
            <a:r>
              <a:rPr lang="pt-BR" sz="800" dirty="0" err="1"/>
              <a:t>service</a:t>
            </a:r>
            <a:r>
              <a:rPr lang="pt-BR" sz="800" dirty="0"/>
              <a:t> o processamento fica nele. Então se </a:t>
            </a:r>
            <a:r>
              <a:rPr lang="pt-BR" sz="800" dirty="0" err="1"/>
              <a:t>vc</a:t>
            </a:r>
            <a:r>
              <a:rPr lang="pt-BR" sz="800" dirty="0"/>
              <a:t> tem varias pessoas consultando o </a:t>
            </a:r>
            <a:r>
              <a:rPr lang="pt-BR" sz="800" dirty="0" err="1"/>
              <a:t>PwBi</a:t>
            </a:r>
            <a:r>
              <a:rPr lang="pt-BR" sz="800" dirty="0"/>
              <a:t> ao mesmo tempo, essas consultas </a:t>
            </a:r>
            <a:r>
              <a:rPr lang="pt-BR" sz="800" dirty="0" err="1"/>
              <a:t>nao</a:t>
            </a:r>
            <a:r>
              <a:rPr lang="pt-BR" sz="800" dirty="0"/>
              <a:t> estão na sua </a:t>
            </a:r>
            <a:r>
              <a:rPr lang="pt-BR" sz="800" dirty="0" err="1"/>
              <a:t>bd</a:t>
            </a:r>
            <a:r>
              <a:rPr lang="pt-BR" sz="800" dirty="0"/>
              <a:t> fonte de dados e sim para o </a:t>
            </a:r>
            <a:r>
              <a:rPr lang="pt-BR" sz="800" dirty="0" err="1"/>
              <a:t>analyses</a:t>
            </a:r>
            <a:r>
              <a:rPr lang="pt-BR" sz="800" dirty="0"/>
              <a:t> que vai acessar somente quando necessário.; Então por exemplo </a:t>
            </a:r>
            <a:r>
              <a:rPr lang="pt-BR" sz="800" dirty="0" err="1"/>
              <a:t>vc</a:t>
            </a:r>
            <a:r>
              <a:rPr lang="pt-BR" sz="800" dirty="0"/>
              <a:t> pode colocar pro seu </a:t>
            </a:r>
            <a:r>
              <a:rPr lang="pt-BR" sz="800" dirty="0" err="1"/>
              <a:t>analyses</a:t>
            </a:r>
            <a:r>
              <a:rPr lang="pt-BR" sz="800" dirty="0"/>
              <a:t> fazer uma </a:t>
            </a:r>
            <a:r>
              <a:rPr lang="pt-BR" sz="800" dirty="0" err="1"/>
              <a:t>atulização</a:t>
            </a:r>
            <a:r>
              <a:rPr lang="pt-BR" sz="800" dirty="0"/>
              <a:t> em D-1 1 vez por dia na madrugada para obter os dados do </a:t>
            </a:r>
            <a:r>
              <a:rPr lang="pt-BR" sz="800" dirty="0" err="1"/>
              <a:t>bd</a:t>
            </a:r>
            <a:r>
              <a:rPr lang="pt-BR" sz="800" dirty="0"/>
              <a:t>. Então você não precisa ter um </a:t>
            </a:r>
            <a:r>
              <a:rPr lang="pt-BR" sz="800" dirty="0" err="1"/>
              <a:t>bd</a:t>
            </a:r>
            <a:r>
              <a:rPr lang="pt-BR" sz="800" dirty="0"/>
              <a:t> muito parrudo se </a:t>
            </a:r>
            <a:r>
              <a:rPr lang="pt-BR" sz="800" dirty="0" err="1"/>
              <a:t>vc</a:t>
            </a:r>
            <a:r>
              <a:rPr lang="pt-BR" sz="800" dirty="0"/>
              <a:t> usa </a:t>
            </a:r>
            <a:r>
              <a:rPr lang="pt-BR" sz="800" dirty="0" err="1"/>
              <a:t>analyses</a:t>
            </a:r>
            <a:r>
              <a:rPr lang="pt-BR" sz="800" dirty="0"/>
              <a:t> </a:t>
            </a:r>
            <a:r>
              <a:rPr lang="pt-BR" sz="800" dirty="0" err="1"/>
              <a:t>pq</a:t>
            </a:r>
            <a:r>
              <a:rPr lang="pt-BR" sz="800" dirty="0"/>
              <a:t> ele que será exigido e </a:t>
            </a:r>
            <a:r>
              <a:rPr lang="pt-BR" sz="800" dirty="0" err="1"/>
              <a:t>nao</a:t>
            </a:r>
            <a:r>
              <a:rPr lang="pt-BR" sz="800" dirty="0"/>
              <a:t> o seu </a:t>
            </a:r>
            <a:r>
              <a:rPr lang="pt-BR" sz="800" dirty="0" err="1"/>
              <a:t>bd</a:t>
            </a:r>
            <a:r>
              <a:rPr lang="pt-BR" sz="800" dirty="0"/>
              <a:t>.</a:t>
            </a:r>
          </a:p>
        </p:txBody>
      </p:sp>
      <p:sp>
        <p:nvSpPr>
          <p:cNvPr id="23" name="CaixaDeTexto 22">
            <a:extLst>
              <a:ext uri="{FF2B5EF4-FFF2-40B4-BE49-F238E27FC236}">
                <a16:creationId xmlns:a16="http://schemas.microsoft.com/office/drawing/2014/main" id="{598E370D-CEEE-8CEA-9091-46BB259FD85B}"/>
              </a:ext>
            </a:extLst>
          </p:cNvPr>
          <p:cNvSpPr txBox="1"/>
          <p:nvPr/>
        </p:nvSpPr>
        <p:spPr>
          <a:xfrm>
            <a:off x="0" y="2673905"/>
            <a:ext cx="11879380" cy="1569660"/>
          </a:xfrm>
          <a:prstGeom prst="rect">
            <a:avLst/>
          </a:prstGeom>
          <a:noFill/>
        </p:spPr>
        <p:txBody>
          <a:bodyPr wrap="square">
            <a:spAutoFit/>
          </a:bodyPr>
          <a:lstStyle/>
          <a:p>
            <a:r>
              <a:rPr lang="pt-BR" sz="800" dirty="0"/>
              <a:t>CARACTERISTICAS:</a:t>
            </a:r>
          </a:p>
          <a:p>
            <a:r>
              <a:rPr lang="pt-BR" sz="800" dirty="0"/>
              <a:t>- Ele organiza suas medidas (separa tudo em pastas para </a:t>
            </a:r>
            <a:r>
              <a:rPr lang="pt-BR" sz="800" dirty="0" err="1"/>
              <a:t>facilitzar</a:t>
            </a:r>
            <a:r>
              <a:rPr lang="pt-BR" sz="800" dirty="0"/>
              <a:t> a visualização pelo </a:t>
            </a:r>
            <a:r>
              <a:rPr lang="pt-BR" sz="800" dirty="0" err="1"/>
              <a:t>usuario</a:t>
            </a:r>
            <a:r>
              <a:rPr lang="pt-BR" sz="800" dirty="0"/>
              <a:t>);</a:t>
            </a:r>
          </a:p>
          <a:p>
            <a:r>
              <a:rPr lang="pt-BR" sz="800" dirty="0"/>
              <a:t>- Ele permite documentar suas medidas e </a:t>
            </a:r>
            <a:r>
              <a:rPr lang="pt-BR" sz="800" dirty="0" err="1"/>
              <a:t>dimensoes</a:t>
            </a:r>
            <a:r>
              <a:rPr lang="pt-BR" sz="800" dirty="0"/>
              <a:t> ou ainda colunas;</a:t>
            </a:r>
          </a:p>
          <a:p>
            <a:r>
              <a:rPr lang="pt-BR" sz="800" dirty="0"/>
              <a:t>- Permite configurar os dados personalizados que seriam configurados no PBIX EX: ordenação de meses pelo numero do </a:t>
            </a:r>
            <a:r>
              <a:rPr lang="pt-BR" sz="800" dirty="0" err="1"/>
              <a:t>mes</a:t>
            </a:r>
            <a:r>
              <a:rPr lang="pt-BR" sz="800" dirty="0"/>
              <a:t>, semanas pelo numero do dia da semana, </a:t>
            </a:r>
            <a:r>
              <a:rPr lang="pt-BR" sz="800" dirty="0" err="1"/>
              <a:t>etc</a:t>
            </a:r>
            <a:r>
              <a:rPr lang="pt-BR" sz="800" dirty="0"/>
              <a:t> ; </a:t>
            </a:r>
            <a:r>
              <a:rPr lang="pt-BR" sz="800" dirty="0" err="1"/>
              <a:t>Ex</a:t>
            </a:r>
            <a:r>
              <a:rPr lang="pt-BR" sz="800" dirty="0"/>
              <a:t>: Se eu </a:t>
            </a:r>
            <a:r>
              <a:rPr lang="pt-BR" sz="800" dirty="0" err="1"/>
              <a:t>nao</a:t>
            </a:r>
            <a:r>
              <a:rPr lang="pt-BR" sz="800" dirty="0"/>
              <a:t> quiser que o campo idade do cliente seja agregado ou sumarizado toda vez que eu for usa-lo, eu posso configurar isso direto no </a:t>
            </a:r>
            <a:r>
              <a:rPr lang="pt-BR" sz="800" dirty="0" err="1"/>
              <a:t>Analyses</a:t>
            </a:r>
            <a:r>
              <a:rPr lang="pt-BR" sz="800" dirty="0"/>
              <a:t> </a:t>
            </a:r>
            <a:r>
              <a:rPr lang="pt-BR" sz="800" dirty="0" err="1"/>
              <a:t>services</a:t>
            </a:r>
            <a:r>
              <a:rPr lang="pt-BR" sz="800" dirty="0"/>
              <a:t> que </a:t>
            </a:r>
            <a:r>
              <a:rPr lang="pt-BR" sz="800" dirty="0" err="1"/>
              <a:t>ja</a:t>
            </a:r>
            <a:r>
              <a:rPr lang="pt-BR" sz="800" dirty="0"/>
              <a:t> vai refletir no </a:t>
            </a:r>
            <a:r>
              <a:rPr lang="pt-BR" sz="800" dirty="0" err="1"/>
              <a:t>PwBI</a:t>
            </a:r>
            <a:r>
              <a:rPr lang="pt-BR" sz="800" dirty="0"/>
              <a:t> tirando essa preocupação do </a:t>
            </a:r>
            <a:r>
              <a:rPr lang="pt-BR" sz="800" dirty="0" err="1"/>
              <a:t>usuario</a:t>
            </a:r>
            <a:r>
              <a:rPr lang="pt-BR" sz="800" dirty="0"/>
              <a:t> no </a:t>
            </a:r>
            <a:r>
              <a:rPr lang="pt-BR" sz="800" dirty="0" err="1"/>
              <a:t>selfservice</a:t>
            </a:r>
            <a:r>
              <a:rPr lang="pt-BR" sz="800" dirty="0"/>
              <a:t> bi;</a:t>
            </a:r>
          </a:p>
          <a:p>
            <a:r>
              <a:rPr lang="pt-BR" sz="800" dirty="0"/>
              <a:t>- Posso ocultar informações que o </a:t>
            </a:r>
            <a:r>
              <a:rPr lang="pt-BR" sz="800" dirty="0" err="1"/>
              <a:t>usuario</a:t>
            </a:r>
            <a:r>
              <a:rPr lang="pt-BR" sz="800" dirty="0"/>
              <a:t> </a:t>
            </a:r>
            <a:r>
              <a:rPr lang="pt-BR" sz="800" dirty="0" err="1"/>
              <a:t>nao</a:t>
            </a:r>
            <a:r>
              <a:rPr lang="pt-BR" sz="800" dirty="0"/>
              <a:t> precisa ver; Eu posso até </a:t>
            </a:r>
            <a:r>
              <a:rPr lang="pt-BR" sz="800" dirty="0" err="1"/>
              <a:t>ocuyltar</a:t>
            </a:r>
            <a:r>
              <a:rPr lang="pt-BR" sz="800" dirty="0"/>
              <a:t> a fato inteira </a:t>
            </a:r>
            <a:r>
              <a:rPr lang="pt-BR" sz="800" dirty="0" err="1"/>
              <a:t>pq</a:t>
            </a:r>
            <a:r>
              <a:rPr lang="pt-BR" sz="800" dirty="0"/>
              <a:t> </a:t>
            </a:r>
            <a:r>
              <a:rPr lang="pt-BR" sz="800" dirty="0" err="1"/>
              <a:t>ja</a:t>
            </a:r>
            <a:r>
              <a:rPr lang="pt-BR" sz="800" dirty="0"/>
              <a:t> está tudo em medidas o que eu preciso calcular;</a:t>
            </a:r>
          </a:p>
          <a:p>
            <a:r>
              <a:rPr lang="pt-BR" sz="800" dirty="0"/>
              <a:t>- Pode ser programado no DAX dentro do </a:t>
            </a:r>
            <a:r>
              <a:rPr lang="pt-BR" sz="800" dirty="0" err="1"/>
              <a:t>Analyses</a:t>
            </a:r>
            <a:r>
              <a:rPr lang="pt-BR" sz="800" dirty="0"/>
              <a:t> </a:t>
            </a:r>
            <a:r>
              <a:rPr lang="pt-BR" sz="800" dirty="0" err="1"/>
              <a:t>ervices</a:t>
            </a:r>
            <a:r>
              <a:rPr lang="pt-BR" sz="800" dirty="0"/>
              <a:t>;</a:t>
            </a:r>
          </a:p>
          <a:p>
            <a:r>
              <a:rPr lang="pt-BR" sz="800" dirty="0"/>
              <a:t>- Permite criar novas medidas no </a:t>
            </a:r>
            <a:r>
              <a:rPr lang="pt-BR" sz="800" dirty="0" err="1"/>
              <a:t>Pbix</a:t>
            </a:r>
            <a:r>
              <a:rPr lang="pt-BR" sz="800" dirty="0"/>
              <a:t>, mas não consigo alterar nem excluir medidas </a:t>
            </a:r>
            <a:r>
              <a:rPr lang="pt-BR" sz="800" dirty="0" err="1"/>
              <a:t>pré</a:t>
            </a:r>
            <a:r>
              <a:rPr lang="pt-BR" sz="800" dirty="0"/>
              <a:t> existentes (Ganho na governança, </a:t>
            </a:r>
            <a:r>
              <a:rPr lang="pt-BR" sz="800" dirty="0" err="1"/>
              <a:t>Ex</a:t>
            </a:r>
            <a:r>
              <a:rPr lang="pt-BR" sz="800" dirty="0"/>
              <a:t>: Lucro Liquido para todos os setores da fabrica possui a mesma formula, não dando possibilidade de cada setor ter um numero diferente levar para </a:t>
            </a:r>
            <a:r>
              <a:rPr lang="pt-BR" sz="800" dirty="0" err="1"/>
              <a:t>reuniao</a:t>
            </a:r>
            <a:r>
              <a:rPr lang="pt-BR" sz="800" dirty="0"/>
              <a:t> - conflito de </a:t>
            </a:r>
            <a:r>
              <a:rPr lang="pt-BR" sz="800" dirty="0" err="1"/>
              <a:t>informacao</a:t>
            </a:r>
            <a:r>
              <a:rPr lang="pt-BR" sz="800" dirty="0"/>
              <a:t> - falta de </a:t>
            </a:r>
            <a:r>
              <a:rPr lang="pt-BR" sz="800" dirty="0" err="1"/>
              <a:t>governanca</a:t>
            </a:r>
            <a:r>
              <a:rPr lang="pt-BR" sz="800" dirty="0"/>
              <a:t> de dados); Então eu </a:t>
            </a:r>
            <a:r>
              <a:rPr lang="pt-BR" sz="800" dirty="0" err="1"/>
              <a:t>to</a:t>
            </a:r>
            <a:r>
              <a:rPr lang="pt-BR" sz="800" dirty="0"/>
              <a:t> garantindo que a minha medida de lucro, independente de onde eu esteja acessando vai ser sempre a mesma.</a:t>
            </a:r>
          </a:p>
          <a:p>
            <a:r>
              <a:rPr lang="pt-BR" sz="800" dirty="0"/>
              <a:t>- O </a:t>
            </a:r>
            <a:r>
              <a:rPr lang="pt-BR" sz="800" dirty="0" err="1"/>
              <a:t>relaconamento</a:t>
            </a:r>
            <a:r>
              <a:rPr lang="pt-BR" sz="800" dirty="0"/>
              <a:t> </a:t>
            </a:r>
            <a:r>
              <a:rPr lang="pt-BR" sz="800" dirty="0" err="1"/>
              <a:t>ja</a:t>
            </a:r>
            <a:r>
              <a:rPr lang="pt-BR" sz="800" dirty="0"/>
              <a:t> vem pronto no modelo do </a:t>
            </a:r>
            <a:r>
              <a:rPr lang="pt-BR" sz="800" dirty="0" err="1"/>
              <a:t>analyses</a:t>
            </a:r>
            <a:r>
              <a:rPr lang="pt-BR" sz="800" dirty="0"/>
              <a:t> </a:t>
            </a:r>
            <a:r>
              <a:rPr lang="pt-BR" sz="800" dirty="0" err="1"/>
              <a:t>services</a:t>
            </a:r>
            <a:r>
              <a:rPr lang="pt-BR" sz="800" dirty="0"/>
              <a:t> sem da essa preocupação para o </a:t>
            </a:r>
            <a:r>
              <a:rPr lang="pt-BR" sz="800" dirty="0" err="1"/>
              <a:t>usuario</a:t>
            </a:r>
            <a:r>
              <a:rPr lang="pt-BR" sz="800" dirty="0"/>
              <a:t>, organização, </a:t>
            </a:r>
            <a:r>
              <a:rPr lang="pt-BR" sz="800" dirty="0" err="1"/>
              <a:t>semantica</a:t>
            </a:r>
            <a:r>
              <a:rPr lang="pt-BR" sz="800" dirty="0"/>
              <a:t> (tudo em </a:t>
            </a:r>
            <a:r>
              <a:rPr lang="pt-BR" sz="800" dirty="0" err="1"/>
              <a:t>portugues</a:t>
            </a:r>
            <a:r>
              <a:rPr lang="pt-BR" sz="800" dirty="0"/>
              <a:t> com acento, </a:t>
            </a:r>
            <a:r>
              <a:rPr lang="pt-BR" sz="800" dirty="0" err="1"/>
              <a:t>etc</a:t>
            </a:r>
            <a:r>
              <a:rPr lang="pt-BR" sz="800" dirty="0"/>
              <a:t>), medidas, </a:t>
            </a:r>
            <a:r>
              <a:rPr lang="pt-BR" sz="800" dirty="0" err="1"/>
              <a:t>calendario</a:t>
            </a:r>
            <a:r>
              <a:rPr lang="pt-BR" sz="800" dirty="0"/>
              <a:t> </a:t>
            </a:r>
            <a:r>
              <a:rPr lang="pt-BR" sz="800" dirty="0" err="1"/>
              <a:t>ja</a:t>
            </a:r>
            <a:r>
              <a:rPr lang="pt-BR" sz="800" dirty="0"/>
              <a:t> vem pronto para o </a:t>
            </a:r>
            <a:r>
              <a:rPr lang="pt-BR" sz="800" dirty="0" err="1"/>
              <a:t>usuario</a:t>
            </a:r>
            <a:r>
              <a:rPr lang="pt-BR" sz="800" dirty="0"/>
              <a:t>, ele é simplesmente um consumidor da informação (esse é o </a:t>
            </a:r>
            <a:r>
              <a:rPr lang="pt-BR" sz="800" dirty="0" err="1"/>
              <a:t>selfservice</a:t>
            </a:r>
            <a:r>
              <a:rPr lang="pt-BR" sz="800" dirty="0"/>
              <a:t> bi); A preocupação do seu </a:t>
            </a:r>
            <a:r>
              <a:rPr lang="pt-BR" sz="800" dirty="0" err="1"/>
              <a:t>usuario</a:t>
            </a:r>
            <a:r>
              <a:rPr lang="pt-BR" sz="800" dirty="0"/>
              <a:t> é consumir o dado e gerar valor para a sua empresa e não está trabalhando a informação;</a:t>
            </a:r>
          </a:p>
          <a:p>
            <a:endParaRPr lang="pt-BR" sz="800" dirty="0"/>
          </a:p>
        </p:txBody>
      </p:sp>
      <p:sp>
        <p:nvSpPr>
          <p:cNvPr id="6" name="CaixaDeTexto 5">
            <a:extLst>
              <a:ext uri="{FF2B5EF4-FFF2-40B4-BE49-F238E27FC236}">
                <a16:creationId xmlns:a16="http://schemas.microsoft.com/office/drawing/2014/main" id="{94021C0E-D22B-CDFE-0E24-E5EE097A1C0D}"/>
              </a:ext>
            </a:extLst>
          </p:cNvPr>
          <p:cNvSpPr txBox="1"/>
          <p:nvPr/>
        </p:nvSpPr>
        <p:spPr>
          <a:xfrm>
            <a:off x="0" y="4116459"/>
            <a:ext cx="12192000" cy="1569660"/>
          </a:xfrm>
          <a:prstGeom prst="rect">
            <a:avLst/>
          </a:prstGeom>
          <a:noFill/>
        </p:spPr>
        <p:txBody>
          <a:bodyPr wrap="square">
            <a:spAutoFit/>
          </a:bodyPr>
          <a:lstStyle/>
          <a:p>
            <a:pPr algn="l"/>
            <a:r>
              <a:rPr lang="pt-BR" sz="800" b="0" i="0" dirty="0">
                <a:solidFill>
                  <a:srgbClr val="242424"/>
                </a:solidFill>
                <a:effectLst/>
                <a:latin typeface="Segoe UI" panose="020B0502040204020203" pitchFamily="34" charset="0"/>
              </a:rPr>
              <a:t>Sim, é possível acessar o SQL Server </a:t>
            </a:r>
            <a:r>
              <a:rPr lang="pt-BR" sz="800" b="0" i="0" dirty="0" err="1">
                <a:solidFill>
                  <a:srgbClr val="242424"/>
                </a:solidFill>
                <a:effectLst/>
                <a:latin typeface="Segoe UI" panose="020B0502040204020203" pitchFamily="34" charset="0"/>
              </a:rPr>
              <a:t>Analysis</a:t>
            </a:r>
            <a:r>
              <a:rPr lang="pt-BR" sz="800" b="0" i="0" dirty="0">
                <a:solidFill>
                  <a:srgbClr val="242424"/>
                </a:solidFill>
                <a:effectLst/>
                <a:latin typeface="Segoe UI" panose="020B0502040204020203" pitchFamily="34" charset="0"/>
              </a:rPr>
              <a:t> Services (SSAS) </a:t>
            </a:r>
            <a:r>
              <a:rPr lang="pt-BR" sz="800" b="0" i="0" dirty="0" err="1">
                <a:solidFill>
                  <a:srgbClr val="242424"/>
                </a:solidFill>
                <a:effectLst/>
                <a:latin typeface="Segoe UI" panose="020B0502040204020203" pitchFamily="34" charset="0"/>
              </a:rPr>
              <a:t>on-premises</a:t>
            </a:r>
            <a:r>
              <a:rPr lang="pt-BR" sz="800" b="0" i="0" dirty="0">
                <a:solidFill>
                  <a:srgbClr val="242424"/>
                </a:solidFill>
                <a:effectLst/>
                <a:latin typeface="Segoe UI" panose="020B0502040204020203" pitchFamily="34" charset="0"/>
              </a:rPr>
              <a:t> diretamente pelo Power BI Desktop sem a necessidade de usar o Power BI Gateway ou qualquer outro serviço em nuvem. O Power BI Desktop pode se conectar diretamente ao SSAS </a:t>
            </a:r>
            <a:r>
              <a:rPr lang="pt-BR" sz="800" b="0" i="0" dirty="0" err="1">
                <a:solidFill>
                  <a:srgbClr val="242424"/>
                </a:solidFill>
                <a:effectLst/>
                <a:latin typeface="Segoe UI" panose="020B0502040204020203" pitchFamily="34" charset="0"/>
              </a:rPr>
              <a:t>on-premises</a:t>
            </a:r>
            <a:r>
              <a:rPr lang="pt-BR" sz="800" b="0" i="0" dirty="0">
                <a:solidFill>
                  <a:srgbClr val="242424"/>
                </a:solidFill>
                <a:effectLst/>
                <a:latin typeface="Segoe UI" panose="020B0502040204020203" pitchFamily="34" charset="0"/>
              </a:rPr>
              <a:t>, desde que ambos estejam na mesma rede ou que haja uma conexão de rede segura entre eles.</a:t>
            </a:r>
          </a:p>
          <a:p>
            <a:pPr algn="l"/>
            <a:r>
              <a:rPr lang="pt-BR" sz="800" b="0" i="0" dirty="0">
                <a:solidFill>
                  <a:srgbClr val="242424"/>
                </a:solidFill>
                <a:effectLst/>
                <a:latin typeface="Segoe UI" panose="020B0502040204020203" pitchFamily="34" charset="0"/>
              </a:rPr>
              <a:t>Aqui estão os passos básicos para fazer isso:</a:t>
            </a:r>
          </a:p>
          <a:p>
            <a:pPr algn="l">
              <a:buFont typeface="+mj-lt"/>
              <a:buAutoNum type="arabicPeriod"/>
            </a:pPr>
            <a:r>
              <a:rPr lang="pt-BR" sz="800" b="1" i="0" dirty="0">
                <a:solidFill>
                  <a:srgbClr val="242424"/>
                </a:solidFill>
                <a:effectLst/>
                <a:latin typeface="Segoe UI" panose="020B0502040204020203" pitchFamily="34" charset="0"/>
              </a:rPr>
              <a:t>Abrir o Power BI Desktop</a:t>
            </a:r>
            <a:r>
              <a:rPr lang="pt-BR" sz="800" b="0" i="0" dirty="0">
                <a:solidFill>
                  <a:srgbClr val="242424"/>
                </a:solidFill>
                <a:effectLst/>
                <a:latin typeface="Segoe UI" panose="020B0502040204020203" pitchFamily="34" charset="0"/>
              </a:rPr>
              <a:t>.</a:t>
            </a:r>
          </a:p>
          <a:p>
            <a:pPr algn="l">
              <a:buFont typeface="+mj-lt"/>
              <a:buAutoNum type="arabicPeriod"/>
            </a:pPr>
            <a:r>
              <a:rPr lang="pt-BR" sz="800" b="1" i="0" dirty="0">
                <a:solidFill>
                  <a:srgbClr val="242424"/>
                </a:solidFill>
                <a:effectLst/>
                <a:latin typeface="Segoe UI" panose="020B0502040204020203" pitchFamily="34" charset="0"/>
              </a:rPr>
              <a:t>Selecionar "Obter Dados"</a:t>
            </a:r>
            <a:r>
              <a:rPr lang="pt-BR" sz="800" b="0" i="0" dirty="0">
                <a:solidFill>
                  <a:srgbClr val="242424"/>
                </a:solidFill>
                <a:effectLst/>
                <a:latin typeface="Segoe UI" panose="020B0502040204020203" pitchFamily="34" charset="0"/>
              </a:rPr>
              <a:t>.</a:t>
            </a:r>
          </a:p>
          <a:p>
            <a:pPr algn="l">
              <a:buFont typeface="+mj-lt"/>
              <a:buAutoNum type="arabicPeriod"/>
            </a:pPr>
            <a:r>
              <a:rPr lang="pt-BR" sz="800" b="1" i="0" dirty="0">
                <a:solidFill>
                  <a:srgbClr val="242424"/>
                </a:solidFill>
                <a:effectLst/>
                <a:latin typeface="Segoe UI" panose="020B0502040204020203" pitchFamily="34" charset="0"/>
              </a:rPr>
              <a:t>Escolher "</a:t>
            </a:r>
            <a:r>
              <a:rPr lang="pt-BR" sz="800" b="1" i="0" dirty="0" err="1">
                <a:solidFill>
                  <a:srgbClr val="242424"/>
                </a:solidFill>
                <a:effectLst/>
                <a:latin typeface="Segoe UI" panose="020B0502040204020203" pitchFamily="34" charset="0"/>
              </a:rPr>
              <a:t>Analysis</a:t>
            </a:r>
            <a:r>
              <a:rPr lang="pt-BR" sz="800" b="1" i="0" dirty="0">
                <a:solidFill>
                  <a:srgbClr val="242424"/>
                </a:solidFill>
                <a:effectLst/>
                <a:latin typeface="Segoe UI" panose="020B0502040204020203" pitchFamily="34" charset="0"/>
              </a:rPr>
              <a:t> Services"</a:t>
            </a:r>
            <a:r>
              <a:rPr lang="pt-BR" sz="800" b="0" i="0" dirty="0">
                <a:solidFill>
                  <a:srgbClr val="242424"/>
                </a:solidFill>
                <a:effectLst/>
                <a:latin typeface="Segoe UI" panose="020B0502040204020203" pitchFamily="34" charset="0"/>
              </a:rPr>
              <a:t>.</a:t>
            </a:r>
          </a:p>
          <a:p>
            <a:pPr algn="l">
              <a:buFont typeface="+mj-lt"/>
              <a:buAutoNum type="arabicPeriod"/>
            </a:pPr>
            <a:r>
              <a:rPr lang="pt-BR" sz="800" b="1" i="0" dirty="0">
                <a:solidFill>
                  <a:srgbClr val="242424"/>
                </a:solidFill>
                <a:effectLst/>
                <a:latin typeface="Segoe UI" panose="020B0502040204020203" pitchFamily="34" charset="0"/>
              </a:rPr>
              <a:t>Inserir o nome do servidor SSAS</a:t>
            </a:r>
            <a:r>
              <a:rPr lang="pt-BR" sz="800" b="0" i="0" dirty="0">
                <a:solidFill>
                  <a:srgbClr val="242424"/>
                </a:solidFill>
                <a:effectLst/>
                <a:latin typeface="Segoe UI" panose="020B0502040204020203" pitchFamily="34" charset="0"/>
              </a:rPr>
              <a:t> e, se necessário, o nome da instância.</a:t>
            </a:r>
          </a:p>
          <a:p>
            <a:pPr algn="l">
              <a:buFont typeface="+mj-lt"/>
              <a:buAutoNum type="arabicPeriod"/>
            </a:pPr>
            <a:r>
              <a:rPr lang="pt-BR" sz="800" b="1" i="0" dirty="0">
                <a:solidFill>
                  <a:srgbClr val="242424"/>
                </a:solidFill>
                <a:effectLst/>
                <a:latin typeface="Segoe UI" panose="020B0502040204020203" pitchFamily="34" charset="0"/>
              </a:rPr>
              <a:t>Selecionar o modo de conexão</a:t>
            </a:r>
            <a:r>
              <a:rPr lang="pt-BR" sz="800" b="0" i="0" dirty="0">
                <a:solidFill>
                  <a:srgbClr val="242424"/>
                </a:solidFill>
                <a:effectLst/>
                <a:latin typeface="Segoe UI" panose="020B0502040204020203" pitchFamily="34" charset="0"/>
              </a:rPr>
              <a:t> (Importação ou </a:t>
            </a:r>
            <a:r>
              <a:rPr lang="pt-BR" sz="800" b="0" i="0" dirty="0" err="1">
                <a:solidFill>
                  <a:srgbClr val="242424"/>
                </a:solidFill>
                <a:effectLst/>
                <a:latin typeface="Segoe UI" panose="020B0502040204020203" pitchFamily="34" charset="0"/>
              </a:rPr>
              <a:t>DirectQuery</a:t>
            </a:r>
            <a:r>
              <a:rPr lang="pt-BR" sz="800" b="0" i="0" dirty="0">
                <a:solidFill>
                  <a:srgbClr val="242424"/>
                </a:solidFill>
                <a:effectLst/>
                <a:latin typeface="Segoe UI" panose="020B0502040204020203" pitchFamily="34" charset="0"/>
              </a:rPr>
              <a:t>).</a:t>
            </a:r>
          </a:p>
          <a:p>
            <a:pPr algn="l">
              <a:buFont typeface="+mj-lt"/>
              <a:buAutoNum type="arabicPeriod"/>
            </a:pPr>
            <a:r>
              <a:rPr lang="pt-BR" sz="800" b="1" i="0" dirty="0">
                <a:solidFill>
                  <a:srgbClr val="242424"/>
                </a:solidFill>
                <a:effectLst/>
                <a:latin typeface="Segoe UI" panose="020B0502040204020203" pitchFamily="34" charset="0"/>
              </a:rPr>
              <a:t>Autenticar-se</a:t>
            </a:r>
            <a:r>
              <a:rPr lang="pt-BR" sz="800" b="0" i="0" dirty="0">
                <a:solidFill>
                  <a:srgbClr val="242424"/>
                </a:solidFill>
                <a:effectLst/>
                <a:latin typeface="Segoe UI" panose="020B0502040204020203" pitchFamily="34" charset="0"/>
              </a:rPr>
              <a:t> com as credenciais apropriadas.</a:t>
            </a:r>
          </a:p>
          <a:p>
            <a:pPr algn="l"/>
            <a:r>
              <a:rPr lang="pt-BR" sz="800" b="0" i="0" dirty="0">
                <a:solidFill>
                  <a:srgbClr val="242424"/>
                </a:solidFill>
                <a:effectLst/>
                <a:latin typeface="Segoe UI" panose="020B0502040204020203" pitchFamily="34" charset="0"/>
              </a:rPr>
              <a:t>Dessa forma, você pode criar relatórios e dashboards no Power BI Desktop utilizando dados do SSAS </a:t>
            </a:r>
            <a:r>
              <a:rPr lang="pt-BR" sz="800" b="0" i="0" dirty="0" err="1">
                <a:solidFill>
                  <a:srgbClr val="242424"/>
                </a:solidFill>
                <a:effectLst/>
                <a:latin typeface="Segoe UI" panose="020B0502040204020203" pitchFamily="34" charset="0"/>
              </a:rPr>
              <a:t>on-premises</a:t>
            </a:r>
            <a:r>
              <a:rPr lang="pt-BR" sz="800" b="0" i="0" dirty="0">
                <a:solidFill>
                  <a:srgbClr val="242424"/>
                </a:solidFill>
                <a:effectLst/>
                <a:latin typeface="Segoe UI" panose="020B0502040204020203" pitchFamily="34" charset="0"/>
              </a:rPr>
              <a:t> sem precisar de um gateway ou serviços em nuvem</a:t>
            </a:r>
          </a:p>
          <a:p>
            <a:r>
              <a:rPr lang="pt-BR" sz="800" u="none" strike="noStrike" dirty="0">
                <a:effectLst/>
                <a:latin typeface="var(--fontFamilyBase)"/>
              </a:rPr>
              <a:t>1</a:t>
            </a:r>
            <a:endParaRPr lang="pt-BR" sz="800" dirty="0">
              <a:effectLst/>
            </a:endParaRPr>
          </a:p>
          <a:p>
            <a:pPr algn="l"/>
            <a:r>
              <a:rPr lang="pt-BR" sz="800" dirty="0"/>
              <a:t>.</a:t>
            </a:r>
            <a:r>
              <a:rPr lang="pt-BR" sz="800" b="0" i="0" dirty="0">
                <a:solidFill>
                  <a:srgbClr val="242424"/>
                </a:solidFill>
                <a:effectLst/>
                <a:latin typeface="Segoe UI" panose="020B0502040204020203" pitchFamily="34" charset="0"/>
              </a:rPr>
              <a:t>Se precisar de mais detalhes ou ajuda com a configuração, estou aqui para ajudar!</a:t>
            </a:r>
          </a:p>
        </p:txBody>
      </p:sp>
      <p:sp>
        <p:nvSpPr>
          <p:cNvPr id="14" name="CaixaDeTexto 13">
            <a:extLst>
              <a:ext uri="{FF2B5EF4-FFF2-40B4-BE49-F238E27FC236}">
                <a16:creationId xmlns:a16="http://schemas.microsoft.com/office/drawing/2014/main" id="{C7631798-F860-8CE4-8A04-DA557FE59AFA}"/>
              </a:ext>
            </a:extLst>
          </p:cNvPr>
          <p:cNvSpPr txBox="1"/>
          <p:nvPr/>
        </p:nvSpPr>
        <p:spPr>
          <a:xfrm>
            <a:off x="6966304" y="4538638"/>
            <a:ext cx="6121400" cy="461665"/>
          </a:xfrm>
          <a:prstGeom prst="rect">
            <a:avLst/>
          </a:prstGeom>
          <a:noFill/>
        </p:spPr>
        <p:txBody>
          <a:bodyPr wrap="square">
            <a:spAutoFit/>
          </a:bodyPr>
          <a:lstStyle/>
          <a:p>
            <a:r>
              <a:rPr lang="pt-BR" sz="800" dirty="0"/>
              <a:t># Principais preocupações para quem trabalha com </a:t>
            </a:r>
            <a:r>
              <a:rPr lang="pt-BR" sz="800" dirty="0" err="1"/>
              <a:t>PowerBI</a:t>
            </a:r>
            <a:r>
              <a:rPr lang="pt-BR" sz="800" dirty="0"/>
              <a:t>:</a:t>
            </a:r>
          </a:p>
          <a:p>
            <a:r>
              <a:rPr lang="pt-BR" sz="800" dirty="0"/>
              <a:t>- Exibir corretamente os resultados;</a:t>
            </a:r>
          </a:p>
          <a:p>
            <a:r>
              <a:rPr lang="pt-BR" sz="800" dirty="0"/>
              <a:t>- ser fácil do </a:t>
            </a:r>
            <a:r>
              <a:rPr lang="pt-BR" sz="800" dirty="0" err="1"/>
              <a:t>usuario</a:t>
            </a:r>
            <a:r>
              <a:rPr lang="pt-BR" sz="800" dirty="0"/>
              <a:t> conseguir criar novos </a:t>
            </a:r>
            <a:r>
              <a:rPr lang="pt-BR" sz="800" dirty="0" err="1"/>
              <a:t>relatorios</a:t>
            </a:r>
            <a:r>
              <a:rPr lang="pt-BR" sz="800" dirty="0"/>
              <a:t> a partir dos conjuntos de dados disponibilizados;</a:t>
            </a:r>
          </a:p>
        </p:txBody>
      </p:sp>
      <p:sp>
        <p:nvSpPr>
          <p:cNvPr id="3" name="CaixaDeTexto 2">
            <a:extLst>
              <a:ext uri="{FF2B5EF4-FFF2-40B4-BE49-F238E27FC236}">
                <a16:creationId xmlns:a16="http://schemas.microsoft.com/office/drawing/2014/main" id="{42A4A660-FAC0-B672-B248-870DEE762CE3}"/>
              </a:ext>
            </a:extLst>
          </p:cNvPr>
          <p:cNvSpPr txBox="1"/>
          <p:nvPr/>
        </p:nvSpPr>
        <p:spPr>
          <a:xfrm>
            <a:off x="0" y="5739350"/>
            <a:ext cx="12192000" cy="215444"/>
          </a:xfrm>
          <a:prstGeom prst="rect">
            <a:avLst/>
          </a:prstGeom>
          <a:noFill/>
        </p:spPr>
        <p:txBody>
          <a:bodyPr wrap="square">
            <a:spAutoFit/>
          </a:bodyPr>
          <a:lstStyle/>
          <a:p>
            <a:r>
              <a:rPr lang="pt-BR" sz="800" dirty="0"/>
              <a:t>* A forma correta de trabalhar com </a:t>
            </a:r>
            <a:r>
              <a:rPr lang="pt-BR" sz="800" dirty="0" err="1"/>
              <a:t>PwBI</a:t>
            </a:r>
            <a:r>
              <a:rPr lang="pt-BR" sz="800" dirty="0"/>
              <a:t>: </a:t>
            </a:r>
            <a:r>
              <a:rPr lang="pt-BR" sz="800" dirty="0" err="1"/>
              <a:t>Vc</a:t>
            </a:r>
            <a:r>
              <a:rPr lang="pt-BR" sz="800" dirty="0"/>
              <a:t> tem que utilizar uma camada de semântica, através de uma ferramenta de OLAP como o </a:t>
            </a:r>
            <a:r>
              <a:rPr lang="pt-BR" sz="800" dirty="0" err="1"/>
              <a:t>analyses</a:t>
            </a:r>
            <a:r>
              <a:rPr lang="pt-BR" sz="800" dirty="0"/>
              <a:t> </a:t>
            </a:r>
            <a:r>
              <a:rPr lang="pt-BR" sz="800" dirty="0" err="1"/>
              <a:t>service</a:t>
            </a:r>
            <a:r>
              <a:rPr lang="pt-BR" sz="800" dirty="0"/>
              <a:t> da </a:t>
            </a:r>
            <a:r>
              <a:rPr lang="pt-BR" sz="800" dirty="0" err="1"/>
              <a:t>microsoft</a:t>
            </a:r>
            <a:r>
              <a:rPr lang="pt-BR" sz="800" dirty="0"/>
              <a:t>, que se integra muito bem ao </a:t>
            </a:r>
            <a:r>
              <a:rPr lang="pt-BR" sz="800" dirty="0" err="1"/>
              <a:t>PwBI</a:t>
            </a:r>
            <a:r>
              <a:rPr lang="pt-BR" sz="800" dirty="0"/>
              <a:t>;</a:t>
            </a:r>
          </a:p>
        </p:txBody>
      </p:sp>
      <p:sp>
        <p:nvSpPr>
          <p:cNvPr id="8" name="CaixaDeTexto 7">
            <a:extLst>
              <a:ext uri="{FF2B5EF4-FFF2-40B4-BE49-F238E27FC236}">
                <a16:creationId xmlns:a16="http://schemas.microsoft.com/office/drawing/2014/main" id="{2F8E7511-E696-6A5C-00E5-6C0B6380CF19}"/>
              </a:ext>
            </a:extLst>
          </p:cNvPr>
          <p:cNvSpPr txBox="1"/>
          <p:nvPr/>
        </p:nvSpPr>
        <p:spPr>
          <a:xfrm>
            <a:off x="0" y="5984970"/>
            <a:ext cx="12192000" cy="707886"/>
          </a:xfrm>
          <a:prstGeom prst="rect">
            <a:avLst/>
          </a:prstGeom>
          <a:noFill/>
        </p:spPr>
        <p:txBody>
          <a:bodyPr wrap="square">
            <a:spAutoFit/>
          </a:bodyPr>
          <a:lstStyle>
            <a:defPPr>
              <a:defRPr lang="pt-BR"/>
            </a:defPPr>
            <a:lvl1pPr>
              <a:defRPr sz="800"/>
            </a:lvl1pPr>
          </a:lstStyle>
          <a:p>
            <a:r>
              <a:rPr lang="pt-BR" dirty="0"/>
              <a:t>No Power BI Desktop, você não pode realizar operações de inserção, atualização ou exclusão diretamente nas tabelas de fato e dimensão. O Power BI é uma ferramenta de visualização e análise de dados, e não uma ferramenta de manipulação direta de dados.</a:t>
            </a:r>
          </a:p>
          <a:p>
            <a:r>
              <a:rPr lang="pt-BR" dirty="0"/>
              <a:t>Para bloquear ou controlar o acesso a essas operações, você deve gerenciar permissões e acessos no próprio banco de dados ou no SQL Server </a:t>
            </a:r>
            <a:r>
              <a:rPr lang="pt-BR" dirty="0" err="1"/>
              <a:t>Analysis</a:t>
            </a:r>
            <a:r>
              <a:rPr lang="pt-BR" dirty="0"/>
              <a:t> Services (SSAS). Aqui estão algumas sugestões:</a:t>
            </a:r>
          </a:p>
          <a:p>
            <a:r>
              <a:rPr lang="pt-BR" dirty="0"/>
              <a:t>Gerenciamento de Permissões: Configure permissões de usuário no banco de dados para garantir que apenas usuários autorizados possam realizar operações de inserção, atualização ou exclusão.</a:t>
            </a:r>
          </a:p>
          <a:p>
            <a:r>
              <a:rPr lang="pt-BR" dirty="0"/>
              <a:t>Roles e Segurança: Utilize roles e segurança no SSAS para controlar o acesso aos dados e operações permitidas.</a:t>
            </a:r>
          </a:p>
          <a:p>
            <a:r>
              <a:rPr lang="pt-BR" dirty="0"/>
              <a:t>Auditoria e Monitoramento: Implemente auditoria e monitoramento para rastrear quem está acessando e modificando os dados.</a:t>
            </a:r>
          </a:p>
        </p:txBody>
      </p:sp>
    </p:spTree>
    <p:extLst>
      <p:ext uri="{BB962C8B-B14F-4D97-AF65-F5344CB8AC3E}">
        <p14:creationId xmlns:p14="http://schemas.microsoft.com/office/powerpoint/2010/main" val="1270643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02F65514-F700-8C46-5933-D02E4C1A33AA}"/>
              </a:ext>
            </a:extLst>
          </p:cNvPr>
          <p:cNvSpPr txBox="1"/>
          <p:nvPr/>
        </p:nvSpPr>
        <p:spPr>
          <a:xfrm>
            <a:off x="154840" y="43458"/>
            <a:ext cx="11882319" cy="3385542"/>
          </a:xfrm>
          <a:prstGeom prst="rect">
            <a:avLst/>
          </a:prstGeom>
          <a:noFill/>
        </p:spPr>
        <p:txBody>
          <a:bodyPr wrap="square">
            <a:spAutoFit/>
          </a:bodyPr>
          <a:lstStyle/>
          <a:p>
            <a:r>
              <a:rPr lang="pt-BR" sz="1400" b="1" dirty="0"/>
              <a:t>DATABRICKS </a:t>
            </a:r>
          </a:p>
          <a:p>
            <a:r>
              <a:rPr lang="pt-BR" sz="800" dirty="0"/>
              <a:t>A plataforma do </a:t>
            </a:r>
            <a:r>
              <a:rPr lang="pt-BR" sz="800" dirty="0" err="1"/>
              <a:t>Databricks</a:t>
            </a:r>
            <a:r>
              <a:rPr lang="pt-BR" sz="800" dirty="0"/>
              <a:t> é uma solução de computação em nuvem que pode ser usada para processamento, transformação e exploração de grandes volumes de dados. Ela foi projetada para permitir que os usuários se concentrem em análises de dados avançadas e na tomada de decisões baseadas em dados, de uma forma mais simples.</a:t>
            </a:r>
          </a:p>
          <a:p>
            <a:endParaRPr lang="pt-BR" sz="800" dirty="0"/>
          </a:p>
          <a:p>
            <a:r>
              <a:rPr lang="pt-BR" sz="800" dirty="0"/>
              <a:t>A plataforma é altamente escalável e pode ser configurada para trabalhar com vários serviços em nuvem, incluindo </a:t>
            </a:r>
            <a:r>
              <a:rPr lang="pt-BR" sz="800" dirty="0" err="1"/>
              <a:t>Amazon</a:t>
            </a:r>
            <a:r>
              <a:rPr lang="pt-BR" sz="800" dirty="0"/>
              <a:t> Web Services (AWS), Microsoft Azure e Google Cloud Platform.</a:t>
            </a:r>
          </a:p>
          <a:p>
            <a:endParaRPr lang="pt-BR" sz="800" dirty="0"/>
          </a:p>
          <a:p>
            <a:r>
              <a:rPr lang="pt-BR" sz="800" dirty="0"/>
              <a:t>O </a:t>
            </a:r>
            <a:r>
              <a:rPr lang="pt-BR" sz="800" dirty="0" err="1"/>
              <a:t>Databricks</a:t>
            </a:r>
            <a:r>
              <a:rPr lang="pt-BR" sz="800" dirty="0"/>
              <a:t> foi construído em cima do Apache Spark e utiliza clusters para o processamento de grandes volumes de dados de forma distribuída, o que a torna uma ferramenta eficiente e escalável. Ela possibilita ao próprio usuário utilizar sua interface simples para gerenciar seus clusters.</a:t>
            </a:r>
          </a:p>
          <a:p>
            <a:endParaRPr lang="pt-BR" sz="800" dirty="0"/>
          </a:p>
          <a:p>
            <a:r>
              <a:rPr lang="pt-BR" sz="800" dirty="0"/>
              <a:t>Para usar a plataforma </a:t>
            </a:r>
            <a:r>
              <a:rPr lang="pt-BR" sz="800" dirty="0" err="1"/>
              <a:t>Databricks</a:t>
            </a:r>
            <a:r>
              <a:rPr lang="pt-BR" sz="800" dirty="0"/>
              <a:t>, os usuários criam notebooks, que são documentos interativos que permitem escrever e executar código para processar dados. Os notebooks podem incluir código em várias linguagens de programação, como Python, R e SQL.</a:t>
            </a:r>
          </a:p>
          <a:p>
            <a:endParaRPr lang="pt-BR" sz="800" dirty="0"/>
          </a:p>
          <a:p>
            <a:r>
              <a:rPr lang="pt-BR" sz="800" dirty="0"/>
              <a:t>Além disso, a plataforma também possui recursos para construção de pipelines, permitindo que os usuários processem dados em etapas e visualizem os resultados em tempo real. </a:t>
            </a:r>
          </a:p>
          <a:p>
            <a:endParaRPr lang="pt-BR" sz="800" dirty="0"/>
          </a:p>
          <a:p>
            <a:r>
              <a:rPr lang="pt-BR" sz="800" dirty="0"/>
              <a:t>Em resumo, o </a:t>
            </a:r>
            <a:r>
              <a:rPr lang="pt-BR" sz="800" dirty="0" err="1"/>
              <a:t>Databricks</a:t>
            </a:r>
            <a:r>
              <a:rPr lang="pt-BR" sz="800" dirty="0"/>
              <a:t> é uma plataforma de processamento de dados flexível e eficiente que oferece uma variedade de ferramentas para ajudar as empresas a processar e analisar dados.</a:t>
            </a:r>
          </a:p>
          <a:p>
            <a:endParaRPr lang="pt-BR" sz="800" dirty="0"/>
          </a:p>
          <a:p>
            <a:r>
              <a:rPr lang="pt-BR" sz="800" dirty="0"/>
              <a:t>1. Análise exploratória</a:t>
            </a:r>
          </a:p>
          <a:p>
            <a:endParaRPr lang="pt-BR" sz="800" dirty="0"/>
          </a:p>
          <a:p>
            <a:r>
              <a:rPr lang="pt-BR" sz="800" dirty="0"/>
              <a:t>O </a:t>
            </a:r>
            <a:r>
              <a:rPr lang="pt-BR" sz="800" dirty="0" err="1"/>
              <a:t>Databricks</a:t>
            </a:r>
            <a:r>
              <a:rPr lang="pt-BR" sz="800" dirty="0"/>
              <a:t> permite que os analistas de dados possam explorar grandes conjuntos de dados, aplicando análises e visualizações com bibliotecas já instaladas, combinando, por exemplo, SQL e Python para explorar dados.</a:t>
            </a:r>
          </a:p>
          <a:p>
            <a:endParaRPr lang="pt-BR" sz="800" dirty="0"/>
          </a:p>
          <a:p>
            <a:r>
              <a:rPr lang="pt-BR" sz="800" dirty="0"/>
              <a:t>2. Machine learning</a:t>
            </a:r>
          </a:p>
          <a:p>
            <a:endParaRPr lang="pt-BR" sz="800" dirty="0"/>
          </a:p>
          <a:p>
            <a:r>
              <a:rPr lang="pt-BR" sz="800" dirty="0" err="1"/>
              <a:t>Databricks</a:t>
            </a:r>
            <a:r>
              <a:rPr lang="pt-BR" sz="800" dirty="0"/>
              <a:t> oferece suporte para construção de modelos de machine learning em grande escala, de forma colaborativa entre equipes, permitindo cuidar de todo ciclo do ML, desde o treinamento até a implantação do produto final.</a:t>
            </a:r>
          </a:p>
          <a:p>
            <a:endParaRPr lang="pt-BR" sz="800" dirty="0"/>
          </a:p>
          <a:p>
            <a:r>
              <a:rPr lang="pt-BR" sz="800" dirty="0"/>
              <a:t>3. Processamento de dados em lote ou em tempo real</a:t>
            </a:r>
          </a:p>
          <a:p>
            <a:endParaRPr lang="pt-BR" sz="800" dirty="0"/>
          </a:p>
          <a:p>
            <a:r>
              <a:rPr lang="pt-BR" sz="800" dirty="0"/>
              <a:t>Você pode processar os dados, e montar todo ciclo de ETL, fazendo análises e processamento de fluxos de dados de forma contínua (Streaming) ou em lote.</a:t>
            </a:r>
          </a:p>
        </p:txBody>
      </p:sp>
      <p:sp>
        <p:nvSpPr>
          <p:cNvPr id="4" name="CaixaDeTexto 3">
            <a:extLst>
              <a:ext uri="{FF2B5EF4-FFF2-40B4-BE49-F238E27FC236}">
                <a16:creationId xmlns:a16="http://schemas.microsoft.com/office/drawing/2014/main" id="{2DBEB25E-2038-B6C5-9AC8-B22D2EAC032D}"/>
              </a:ext>
            </a:extLst>
          </p:cNvPr>
          <p:cNvSpPr txBox="1"/>
          <p:nvPr/>
        </p:nvSpPr>
        <p:spPr>
          <a:xfrm>
            <a:off x="66675" y="4555421"/>
            <a:ext cx="5591175" cy="1692771"/>
          </a:xfrm>
          <a:prstGeom prst="rect">
            <a:avLst/>
          </a:prstGeom>
          <a:noFill/>
        </p:spPr>
        <p:txBody>
          <a:bodyPr wrap="square">
            <a:spAutoFit/>
          </a:bodyPr>
          <a:lstStyle/>
          <a:p>
            <a:pPr algn="l"/>
            <a:r>
              <a:rPr lang="pt-BR" sz="800" b="0" i="0" dirty="0">
                <a:solidFill>
                  <a:srgbClr val="242424"/>
                </a:solidFill>
                <a:effectLst/>
                <a:latin typeface="Segoe UI" panose="020B0502040204020203" pitchFamily="34" charset="0"/>
              </a:rPr>
              <a:t>Sim, é possível configurar o Power BI Desktop para acessar diretamente o SQL Server </a:t>
            </a:r>
            <a:r>
              <a:rPr lang="pt-BR" sz="800" b="0" i="0" dirty="0" err="1">
                <a:solidFill>
                  <a:srgbClr val="242424"/>
                </a:solidFill>
                <a:effectLst/>
                <a:latin typeface="Segoe UI" panose="020B0502040204020203" pitchFamily="34" charset="0"/>
              </a:rPr>
              <a:t>Analysis</a:t>
            </a:r>
            <a:r>
              <a:rPr lang="pt-BR" sz="800" b="0" i="0" dirty="0">
                <a:solidFill>
                  <a:srgbClr val="242424"/>
                </a:solidFill>
                <a:effectLst/>
                <a:latin typeface="Segoe UI" panose="020B0502040204020203" pitchFamily="34" charset="0"/>
              </a:rPr>
              <a:t> Services (SSAS) </a:t>
            </a:r>
            <a:r>
              <a:rPr lang="pt-BR" sz="800" b="0" i="0" dirty="0" err="1">
                <a:solidFill>
                  <a:srgbClr val="242424"/>
                </a:solidFill>
                <a:effectLst/>
                <a:latin typeface="Segoe UI" panose="020B0502040204020203" pitchFamily="34" charset="0"/>
              </a:rPr>
              <a:t>on-premises</a:t>
            </a:r>
            <a:r>
              <a:rPr lang="pt-BR" sz="800" b="0" i="0" dirty="0">
                <a:solidFill>
                  <a:srgbClr val="242424"/>
                </a:solidFill>
                <a:effectLst/>
                <a:latin typeface="Segoe UI" panose="020B0502040204020203" pitchFamily="34" charset="0"/>
              </a:rPr>
              <a:t> sem precisar usar o modo "</a:t>
            </a:r>
            <a:r>
              <a:rPr lang="pt-BR" sz="800" b="0" i="0" dirty="0" err="1">
                <a:solidFill>
                  <a:srgbClr val="242424"/>
                </a:solidFill>
                <a:effectLst/>
                <a:latin typeface="Segoe UI" panose="020B0502040204020203" pitchFamily="34" charset="0"/>
              </a:rPr>
              <a:t>Import</a:t>
            </a:r>
            <a:r>
              <a:rPr lang="pt-BR" sz="800" b="0" i="0" dirty="0">
                <a:solidFill>
                  <a:srgbClr val="242424"/>
                </a:solidFill>
                <a:effectLst/>
                <a:latin typeface="Segoe UI" panose="020B0502040204020203" pitchFamily="34" charset="0"/>
              </a:rPr>
              <a:t> de Dados". Você pode usar a conexão ao vivo (Live Connection) para isso. Aqui estão os passos básicos:</a:t>
            </a:r>
          </a:p>
          <a:p>
            <a:pPr algn="l">
              <a:buFont typeface="+mj-lt"/>
              <a:buAutoNum type="arabicPeriod"/>
            </a:pPr>
            <a:r>
              <a:rPr lang="pt-BR" sz="800" b="1" i="0" dirty="0">
                <a:solidFill>
                  <a:srgbClr val="242424"/>
                </a:solidFill>
                <a:effectLst/>
                <a:latin typeface="Segoe UI" panose="020B0502040204020203" pitchFamily="34" charset="0"/>
              </a:rPr>
              <a:t>Abra o Power BI Desktop</a:t>
            </a:r>
            <a:r>
              <a:rPr lang="pt-BR" sz="800" b="0" i="0" dirty="0">
                <a:solidFill>
                  <a:srgbClr val="242424"/>
                </a:solidFill>
                <a:effectLst/>
                <a:latin typeface="Segoe UI" panose="020B0502040204020203" pitchFamily="34" charset="0"/>
              </a:rPr>
              <a:t>.</a:t>
            </a:r>
          </a:p>
          <a:p>
            <a:pPr algn="l">
              <a:buFont typeface="+mj-lt"/>
              <a:buAutoNum type="arabicPeriod"/>
            </a:pPr>
            <a:r>
              <a:rPr lang="pt-BR" sz="800" b="1" i="0" dirty="0">
                <a:solidFill>
                  <a:srgbClr val="242424"/>
                </a:solidFill>
                <a:effectLst/>
                <a:latin typeface="Segoe UI" panose="020B0502040204020203" pitchFamily="34" charset="0"/>
              </a:rPr>
              <a:t>Clique em "Obter Dados"</a:t>
            </a:r>
            <a:r>
              <a:rPr lang="pt-BR" sz="800" b="0" i="0" dirty="0">
                <a:solidFill>
                  <a:srgbClr val="242424"/>
                </a:solidFill>
                <a:effectLst/>
                <a:latin typeface="Segoe UI" panose="020B0502040204020203" pitchFamily="34" charset="0"/>
              </a:rPr>
              <a:t> na faixa de opções e selecione "Mais...".</a:t>
            </a:r>
          </a:p>
          <a:p>
            <a:pPr algn="l">
              <a:buFont typeface="+mj-lt"/>
              <a:buAutoNum type="arabicPeriod"/>
            </a:pPr>
            <a:r>
              <a:rPr lang="pt-BR" sz="800" b="1" i="0" dirty="0">
                <a:solidFill>
                  <a:srgbClr val="242424"/>
                </a:solidFill>
                <a:effectLst/>
                <a:latin typeface="Segoe UI" panose="020B0502040204020203" pitchFamily="34" charset="0"/>
              </a:rPr>
              <a:t>Escolha "Banco de Dados"</a:t>
            </a:r>
            <a:r>
              <a:rPr lang="pt-BR" sz="800" b="0" i="0" dirty="0">
                <a:solidFill>
                  <a:srgbClr val="242424"/>
                </a:solidFill>
                <a:effectLst/>
                <a:latin typeface="Segoe UI" panose="020B0502040204020203" pitchFamily="34" charset="0"/>
              </a:rPr>
              <a:t> e selecione "SQL Server </a:t>
            </a:r>
            <a:r>
              <a:rPr lang="pt-BR" sz="800" b="0" i="0" dirty="0" err="1">
                <a:solidFill>
                  <a:srgbClr val="242424"/>
                </a:solidFill>
                <a:effectLst/>
                <a:latin typeface="Segoe UI" panose="020B0502040204020203" pitchFamily="34" charset="0"/>
              </a:rPr>
              <a:t>Analysis</a:t>
            </a:r>
            <a:r>
              <a:rPr lang="pt-BR" sz="800" b="0" i="0" dirty="0">
                <a:solidFill>
                  <a:srgbClr val="242424"/>
                </a:solidFill>
                <a:effectLst/>
                <a:latin typeface="Segoe UI" panose="020B0502040204020203" pitchFamily="34" charset="0"/>
              </a:rPr>
              <a:t> Services".</a:t>
            </a:r>
          </a:p>
          <a:p>
            <a:pPr algn="l">
              <a:buFont typeface="+mj-lt"/>
              <a:buAutoNum type="arabicPeriod"/>
            </a:pPr>
            <a:r>
              <a:rPr lang="pt-BR" sz="800" b="1" i="0" dirty="0">
                <a:solidFill>
                  <a:srgbClr val="242424"/>
                </a:solidFill>
                <a:effectLst/>
                <a:latin typeface="Segoe UI" panose="020B0502040204020203" pitchFamily="34" charset="0"/>
              </a:rPr>
              <a:t>Insira o nome do servidor</a:t>
            </a:r>
            <a:r>
              <a:rPr lang="pt-BR" sz="800" b="0" i="0" dirty="0">
                <a:solidFill>
                  <a:srgbClr val="242424"/>
                </a:solidFill>
                <a:effectLst/>
                <a:latin typeface="Segoe UI" panose="020B0502040204020203" pitchFamily="34" charset="0"/>
              </a:rPr>
              <a:t> onde o SSAS está hospedado.</a:t>
            </a:r>
          </a:p>
          <a:p>
            <a:pPr algn="l">
              <a:buFont typeface="+mj-lt"/>
              <a:buAutoNum type="arabicPeriod"/>
            </a:pPr>
            <a:r>
              <a:rPr lang="pt-BR" sz="800" b="1" i="0" dirty="0">
                <a:solidFill>
                  <a:srgbClr val="242424"/>
                </a:solidFill>
                <a:effectLst/>
                <a:latin typeface="Segoe UI" panose="020B0502040204020203" pitchFamily="34" charset="0"/>
              </a:rPr>
              <a:t>Escolha o modo de conexão</a:t>
            </a:r>
            <a:r>
              <a:rPr lang="pt-BR" sz="800" b="0" i="0" dirty="0">
                <a:solidFill>
                  <a:srgbClr val="242424"/>
                </a:solidFill>
                <a:effectLst/>
                <a:latin typeface="Segoe UI" panose="020B0502040204020203" pitchFamily="34" charset="0"/>
              </a:rPr>
              <a:t> como "Conexão ao Vivo" (Live Connection).</a:t>
            </a:r>
          </a:p>
          <a:p>
            <a:pPr algn="l">
              <a:buFont typeface="+mj-lt"/>
              <a:buAutoNum type="arabicPeriod"/>
            </a:pPr>
            <a:r>
              <a:rPr lang="pt-BR" sz="800" b="1" i="0" dirty="0">
                <a:solidFill>
                  <a:srgbClr val="242424"/>
                </a:solidFill>
                <a:effectLst/>
                <a:latin typeface="Segoe UI" panose="020B0502040204020203" pitchFamily="34" charset="0"/>
              </a:rPr>
              <a:t>Selecione o modelo tabular ou perspectiva</a:t>
            </a:r>
            <a:r>
              <a:rPr lang="pt-BR" sz="800" b="0" i="0" dirty="0">
                <a:solidFill>
                  <a:srgbClr val="242424"/>
                </a:solidFill>
                <a:effectLst/>
                <a:latin typeface="Segoe UI" panose="020B0502040204020203" pitchFamily="34" charset="0"/>
              </a:rPr>
              <a:t> que deseja usar.</a:t>
            </a:r>
          </a:p>
          <a:p>
            <a:pPr algn="l"/>
            <a:r>
              <a:rPr lang="pt-BR" sz="800" b="0" i="0" dirty="0">
                <a:solidFill>
                  <a:srgbClr val="242424"/>
                </a:solidFill>
                <a:effectLst/>
                <a:latin typeface="Segoe UI" panose="020B0502040204020203" pitchFamily="34" charset="0"/>
              </a:rPr>
              <a:t>Com a conexão ao vivo, o Power BI Desktop consulta diretamente o modelo tabular do SSAS cada vez que você interage com uma visualização, garantindo que você sempre veja os dados mais recentes</a:t>
            </a:r>
          </a:p>
          <a:p>
            <a:r>
              <a:rPr lang="pt-BR" sz="800" u="none" strike="noStrike" dirty="0">
                <a:effectLst/>
                <a:latin typeface="var(--fontFamilyBase)"/>
              </a:rPr>
              <a:t>1</a:t>
            </a:r>
            <a:endParaRPr lang="pt-BR" sz="800" dirty="0">
              <a:effectLst/>
            </a:endParaRPr>
          </a:p>
          <a:p>
            <a:r>
              <a:rPr lang="pt-BR" sz="800" dirty="0"/>
              <a:t>.</a:t>
            </a:r>
          </a:p>
        </p:txBody>
      </p:sp>
      <p:sp>
        <p:nvSpPr>
          <p:cNvPr id="6" name="CaixaDeTexto 5">
            <a:extLst>
              <a:ext uri="{FF2B5EF4-FFF2-40B4-BE49-F238E27FC236}">
                <a16:creationId xmlns:a16="http://schemas.microsoft.com/office/drawing/2014/main" id="{4F75B25A-2707-547A-1143-E197CD7DE01F}"/>
              </a:ext>
            </a:extLst>
          </p:cNvPr>
          <p:cNvSpPr txBox="1"/>
          <p:nvPr/>
        </p:nvSpPr>
        <p:spPr>
          <a:xfrm>
            <a:off x="6162675" y="4432310"/>
            <a:ext cx="5962650" cy="1938992"/>
          </a:xfrm>
          <a:prstGeom prst="rect">
            <a:avLst/>
          </a:prstGeom>
          <a:noFill/>
        </p:spPr>
        <p:txBody>
          <a:bodyPr wrap="square">
            <a:spAutoFit/>
          </a:bodyPr>
          <a:lstStyle/>
          <a:p>
            <a:pPr algn="l"/>
            <a:r>
              <a:rPr lang="pt-BR" sz="800" b="0" i="0" dirty="0">
                <a:solidFill>
                  <a:srgbClr val="242424"/>
                </a:solidFill>
                <a:effectLst/>
                <a:latin typeface="Segoe UI" panose="020B0502040204020203" pitchFamily="34" charset="0"/>
              </a:rPr>
              <a:t>Não, você não precisa usar sempre o modo "</a:t>
            </a:r>
            <a:r>
              <a:rPr lang="pt-BR" sz="800" b="0" i="0" dirty="0" err="1">
                <a:solidFill>
                  <a:srgbClr val="242424"/>
                </a:solidFill>
                <a:effectLst/>
                <a:latin typeface="Segoe UI" panose="020B0502040204020203" pitchFamily="34" charset="0"/>
              </a:rPr>
              <a:t>Import</a:t>
            </a:r>
            <a:r>
              <a:rPr lang="pt-BR" sz="800" b="0" i="0" dirty="0">
                <a:solidFill>
                  <a:srgbClr val="242424"/>
                </a:solidFill>
                <a:effectLst/>
                <a:latin typeface="Segoe UI" panose="020B0502040204020203" pitchFamily="34" charset="0"/>
              </a:rPr>
              <a:t>" ao utilizar o Data Gateway. Você pode configurar o Power BI para usar o modo "</a:t>
            </a:r>
            <a:r>
              <a:rPr lang="pt-BR" sz="800" b="0" i="0" dirty="0" err="1">
                <a:solidFill>
                  <a:srgbClr val="242424"/>
                </a:solidFill>
                <a:effectLst/>
                <a:latin typeface="Segoe UI" panose="020B0502040204020203" pitchFamily="34" charset="0"/>
              </a:rPr>
              <a:t>DirectQuery</a:t>
            </a:r>
            <a:r>
              <a:rPr lang="pt-BR" sz="800" b="0" i="0" dirty="0">
                <a:solidFill>
                  <a:srgbClr val="242424"/>
                </a:solidFill>
                <a:effectLst/>
                <a:latin typeface="Segoe UI" panose="020B0502040204020203" pitchFamily="34" charset="0"/>
              </a:rPr>
              <a:t>" ou "Live Connection" com o Data Gateway, permitindo que os dados sejam consultados diretamente na fonte sem a necessidade de importação</a:t>
            </a:r>
          </a:p>
          <a:p>
            <a:r>
              <a:rPr lang="pt-BR" sz="800" u="none" strike="noStrike" dirty="0">
                <a:effectLst/>
                <a:latin typeface="var(--fontFamilyBase)"/>
              </a:rPr>
              <a:t>1</a:t>
            </a:r>
            <a:endParaRPr lang="pt-BR" sz="800" dirty="0">
              <a:effectLst/>
            </a:endParaRPr>
          </a:p>
          <a:p>
            <a:r>
              <a:rPr lang="pt-BR" sz="800" u="none" strike="noStrike" dirty="0">
                <a:effectLst/>
                <a:latin typeface="var(--fontFamilyBase)"/>
              </a:rPr>
              <a:t>2</a:t>
            </a:r>
            <a:endParaRPr lang="pt-BR" sz="800" dirty="0">
              <a:effectLst/>
            </a:endParaRPr>
          </a:p>
          <a:p>
            <a:pPr algn="l"/>
            <a:r>
              <a:rPr lang="pt-BR" sz="800" dirty="0"/>
              <a:t>.</a:t>
            </a:r>
            <a:r>
              <a:rPr lang="pt-BR" sz="800" b="0" i="0" dirty="0">
                <a:solidFill>
                  <a:srgbClr val="242424"/>
                </a:solidFill>
                <a:effectLst/>
                <a:latin typeface="Segoe UI" panose="020B0502040204020203" pitchFamily="34" charset="0"/>
              </a:rPr>
              <a:t>Aqui estão os modos de conexão disponíveis:</a:t>
            </a:r>
          </a:p>
          <a:p>
            <a:pPr algn="l">
              <a:buFont typeface="+mj-lt"/>
              <a:buAutoNum type="arabicPeriod"/>
            </a:pPr>
            <a:r>
              <a:rPr lang="pt-BR" sz="800" b="1" i="0" dirty="0" err="1">
                <a:solidFill>
                  <a:srgbClr val="242424"/>
                </a:solidFill>
                <a:effectLst/>
                <a:latin typeface="Segoe UI" panose="020B0502040204020203" pitchFamily="34" charset="0"/>
              </a:rPr>
              <a:t>DirectQuery</a:t>
            </a:r>
            <a:r>
              <a:rPr lang="pt-BR" sz="800" b="0" i="0" dirty="0">
                <a:solidFill>
                  <a:srgbClr val="242424"/>
                </a:solidFill>
                <a:effectLst/>
                <a:latin typeface="Segoe UI" panose="020B0502040204020203" pitchFamily="34" charset="0"/>
              </a:rPr>
              <a:t>: Permite que o Power BI consulte diretamente a fonte de dados cada vez que você interage com uma visualização. Isso é útil para grandes volumes de dados e quando você precisa de dados sempre atualizados.</a:t>
            </a:r>
          </a:p>
          <a:p>
            <a:pPr algn="l">
              <a:buFont typeface="+mj-lt"/>
              <a:buAutoNum type="arabicPeriod"/>
            </a:pPr>
            <a:r>
              <a:rPr lang="pt-BR" sz="800" b="1" i="0" dirty="0">
                <a:solidFill>
                  <a:srgbClr val="242424"/>
                </a:solidFill>
                <a:effectLst/>
                <a:latin typeface="Segoe UI" panose="020B0502040204020203" pitchFamily="34" charset="0"/>
              </a:rPr>
              <a:t>Live Connection</a:t>
            </a:r>
            <a:r>
              <a:rPr lang="pt-BR" sz="800" b="0" i="0" dirty="0">
                <a:solidFill>
                  <a:srgbClr val="242424"/>
                </a:solidFill>
                <a:effectLst/>
                <a:latin typeface="Segoe UI" panose="020B0502040204020203" pitchFamily="34" charset="0"/>
              </a:rPr>
              <a:t>: Similar ao </a:t>
            </a:r>
            <a:r>
              <a:rPr lang="pt-BR" sz="800" b="0" i="0" dirty="0" err="1">
                <a:solidFill>
                  <a:srgbClr val="242424"/>
                </a:solidFill>
                <a:effectLst/>
                <a:latin typeface="Segoe UI" panose="020B0502040204020203" pitchFamily="34" charset="0"/>
              </a:rPr>
              <a:t>DirectQuery</a:t>
            </a:r>
            <a:r>
              <a:rPr lang="pt-BR" sz="800" b="0" i="0" dirty="0">
                <a:solidFill>
                  <a:srgbClr val="242424"/>
                </a:solidFill>
                <a:effectLst/>
                <a:latin typeface="Segoe UI" panose="020B0502040204020203" pitchFamily="34" charset="0"/>
              </a:rPr>
              <a:t>, mas especificamente para conexões com modelos do </a:t>
            </a:r>
            <a:r>
              <a:rPr lang="pt-BR" sz="800" b="0" i="0" dirty="0" err="1">
                <a:solidFill>
                  <a:srgbClr val="242424"/>
                </a:solidFill>
                <a:effectLst/>
                <a:latin typeface="Segoe UI" panose="020B0502040204020203" pitchFamily="34" charset="0"/>
              </a:rPr>
              <a:t>Analysis</a:t>
            </a:r>
            <a:r>
              <a:rPr lang="pt-BR" sz="800" b="0" i="0" dirty="0">
                <a:solidFill>
                  <a:srgbClr val="242424"/>
                </a:solidFill>
                <a:effectLst/>
                <a:latin typeface="Segoe UI" panose="020B0502040204020203" pitchFamily="34" charset="0"/>
              </a:rPr>
              <a:t> Services (SSAS). Ele mantém uma conexão ativa com o modelo tabular no SSAS.</a:t>
            </a:r>
          </a:p>
          <a:p>
            <a:pPr algn="l"/>
            <a:r>
              <a:rPr lang="pt-BR" sz="800" b="0" i="0" dirty="0">
                <a:solidFill>
                  <a:srgbClr val="242424"/>
                </a:solidFill>
                <a:effectLst/>
                <a:latin typeface="Segoe UI" panose="020B0502040204020203" pitchFamily="34" charset="0"/>
              </a:rPr>
              <a:t>Para configurar o Data Gateway com esses modos, você precisa:</a:t>
            </a:r>
          </a:p>
          <a:p>
            <a:pPr algn="l">
              <a:buFont typeface="+mj-lt"/>
              <a:buAutoNum type="arabicPeriod"/>
            </a:pPr>
            <a:r>
              <a:rPr lang="pt-BR" sz="800" b="1" i="0" dirty="0">
                <a:solidFill>
                  <a:srgbClr val="242424"/>
                </a:solidFill>
                <a:effectLst/>
                <a:latin typeface="Segoe UI" panose="020B0502040204020203" pitchFamily="34" charset="0"/>
              </a:rPr>
              <a:t>Instalar e configurar o Data Gateway</a:t>
            </a:r>
            <a:r>
              <a:rPr lang="pt-BR" sz="800" b="0" i="0" dirty="0">
                <a:solidFill>
                  <a:srgbClr val="242424"/>
                </a:solidFill>
                <a:effectLst/>
                <a:latin typeface="Segoe UI" panose="020B0502040204020203" pitchFamily="34" charset="0"/>
              </a:rPr>
              <a:t> no servidor onde o SSAS está hospedado.</a:t>
            </a:r>
          </a:p>
          <a:p>
            <a:pPr algn="l">
              <a:buFont typeface="+mj-lt"/>
              <a:buAutoNum type="arabicPeriod"/>
            </a:pPr>
            <a:r>
              <a:rPr lang="pt-BR" sz="800" b="1" i="0" dirty="0">
                <a:solidFill>
                  <a:srgbClr val="242424"/>
                </a:solidFill>
                <a:effectLst/>
                <a:latin typeface="Segoe UI" panose="020B0502040204020203" pitchFamily="34" charset="0"/>
              </a:rPr>
              <a:t>Configurar a fonte de dados</a:t>
            </a:r>
            <a:r>
              <a:rPr lang="pt-BR" sz="800" b="0" i="0" dirty="0">
                <a:solidFill>
                  <a:srgbClr val="242424"/>
                </a:solidFill>
                <a:effectLst/>
                <a:latin typeface="Segoe UI" panose="020B0502040204020203" pitchFamily="34" charset="0"/>
              </a:rPr>
              <a:t> no Power BI Service, associando-a ao Data Gateway.</a:t>
            </a:r>
          </a:p>
          <a:p>
            <a:pPr algn="l">
              <a:buFont typeface="+mj-lt"/>
              <a:buAutoNum type="arabicPeriod"/>
            </a:pPr>
            <a:r>
              <a:rPr lang="pt-BR" sz="800" b="1" i="0" dirty="0">
                <a:solidFill>
                  <a:srgbClr val="242424"/>
                </a:solidFill>
                <a:effectLst/>
                <a:latin typeface="Segoe UI" panose="020B0502040204020203" pitchFamily="34" charset="0"/>
              </a:rPr>
              <a:t>Publicar seu relatório</a:t>
            </a:r>
            <a:r>
              <a:rPr lang="pt-BR" sz="800" b="0" i="0" dirty="0">
                <a:solidFill>
                  <a:srgbClr val="242424"/>
                </a:solidFill>
                <a:effectLst/>
                <a:latin typeface="Segoe UI" panose="020B0502040204020203" pitchFamily="34" charset="0"/>
              </a:rPr>
              <a:t> do Power BI Desktop no Power BI Service e configurar a atualização de dados.</a:t>
            </a:r>
          </a:p>
          <a:p>
            <a:pPr algn="l"/>
            <a:r>
              <a:rPr lang="pt-BR" sz="800" b="0" i="0" dirty="0">
                <a:solidFill>
                  <a:srgbClr val="242424"/>
                </a:solidFill>
                <a:effectLst/>
                <a:latin typeface="Segoe UI" panose="020B0502040204020203" pitchFamily="34" charset="0"/>
              </a:rPr>
              <a:t>Se precisar de mais detalhes sobre como configurar isso, estou aqui para ajudar! 😊</a:t>
            </a:r>
          </a:p>
        </p:txBody>
      </p:sp>
    </p:spTree>
    <p:extLst>
      <p:ext uri="{BB962C8B-B14F-4D97-AF65-F5344CB8AC3E}">
        <p14:creationId xmlns:p14="http://schemas.microsoft.com/office/powerpoint/2010/main" val="2190502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7" name="Retângulo: Cantos Arredondados 126">
            <a:extLst>
              <a:ext uri="{FF2B5EF4-FFF2-40B4-BE49-F238E27FC236}">
                <a16:creationId xmlns:a16="http://schemas.microsoft.com/office/drawing/2014/main" id="{ABC45B32-6AED-3B03-6F49-C24456AD5B1D}"/>
              </a:ext>
            </a:extLst>
          </p:cNvPr>
          <p:cNvSpPr/>
          <p:nvPr/>
        </p:nvSpPr>
        <p:spPr>
          <a:xfrm>
            <a:off x="4559297" y="2839458"/>
            <a:ext cx="2092956" cy="3672482"/>
          </a:xfrm>
          <a:prstGeom prst="roundRect">
            <a:avLst>
              <a:gd name="adj" fmla="val 2355"/>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002060"/>
                </a:solidFill>
                <a:effectLst/>
                <a:uLnTx/>
                <a:uFillTx/>
                <a:latin typeface="Tenorite" panose="00000500000000000000" pitchFamily="2" charset="0"/>
                <a:ea typeface="+mn-ea"/>
                <a:cs typeface="+mn-cs"/>
              </a:rPr>
              <a:t>DATA WAREHOUSE:</a:t>
            </a:r>
            <a:endParaRPr kumimoji="0" lang="pt-BR" sz="1400" b="1" i="0" u="sng" strike="noStrike" kern="1200" cap="none" spc="0" normalizeH="0" baseline="0" noProof="0" dirty="0">
              <a:ln>
                <a:noFill/>
              </a:ln>
              <a:solidFill>
                <a:prstClr val="black"/>
              </a:solidFill>
              <a:effectLst/>
              <a:highlight>
                <a:srgbClr val="00FFFF"/>
              </a:highlight>
              <a:uLnTx/>
              <a:uFillTx/>
              <a:latin typeface="Tenorite" panose="00000500000000000000" pitchFamily="2" charset="0"/>
              <a:ea typeface="+mn-ea"/>
              <a:cs typeface="+mn-cs"/>
            </a:endParaRPr>
          </a:p>
        </p:txBody>
      </p:sp>
      <p:sp>
        <p:nvSpPr>
          <p:cNvPr id="27" name="Retângulo: Cantos Arredondados 26">
            <a:extLst>
              <a:ext uri="{FF2B5EF4-FFF2-40B4-BE49-F238E27FC236}">
                <a16:creationId xmlns:a16="http://schemas.microsoft.com/office/drawing/2014/main" id="{993C092C-8053-484A-B012-83BDAB86E02A}"/>
              </a:ext>
            </a:extLst>
          </p:cNvPr>
          <p:cNvSpPr/>
          <p:nvPr/>
        </p:nvSpPr>
        <p:spPr>
          <a:xfrm>
            <a:off x="6765350" y="2817283"/>
            <a:ext cx="3024994" cy="3695435"/>
          </a:xfrm>
          <a:prstGeom prst="roundRect">
            <a:avLst>
              <a:gd name="adj" fmla="val 2355"/>
            </a:avLst>
          </a:prstGeom>
          <a:solidFill>
            <a:schemeClr val="accent6">
              <a:lumMod val="20000"/>
              <a:lumOff val="8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002060"/>
                </a:solidFill>
                <a:effectLst/>
                <a:uLnTx/>
                <a:uFillTx/>
                <a:latin typeface="Tenorite" panose="00000500000000000000" pitchFamily="2" charset="0"/>
                <a:ea typeface="+mn-ea"/>
                <a:cs typeface="+mn-cs"/>
              </a:rPr>
              <a:t>DATA </a:t>
            </a:r>
            <a:r>
              <a:rPr lang="pt-BR" sz="1400" b="1" dirty="0">
                <a:solidFill>
                  <a:srgbClr val="002060"/>
                </a:solidFill>
                <a:latin typeface="Tenorite" panose="00000500000000000000" pitchFamily="2" charset="0"/>
              </a:rPr>
              <a:t>LAKE</a:t>
            </a:r>
            <a:r>
              <a:rPr kumimoji="0" lang="pt-BR" sz="1400" b="1" i="0" u="none" strike="noStrike" kern="1200" cap="none" spc="0" normalizeH="0" baseline="0" noProof="0" dirty="0">
                <a:ln>
                  <a:noFill/>
                </a:ln>
                <a:solidFill>
                  <a:srgbClr val="002060"/>
                </a:solidFill>
                <a:effectLst/>
                <a:uLnTx/>
                <a:uFillTx/>
                <a:latin typeface="Tenorite" panose="00000500000000000000" pitchFamily="2" charset="0"/>
                <a:ea typeface="+mn-ea"/>
                <a:cs typeface="+mn-cs"/>
              </a:rPr>
              <a:t>:</a:t>
            </a:r>
            <a:endParaRPr kumimoji="0" lang="pt-BR" sz="1400" b="1" i="0" u="sng" strike="noStrike" kern="1200" cap="none" spc="0" normalizeH="0" baseline="0" noProof="0" dirty="0">
              <a:ln>
                <a:noFill/>
              </a:ln>
              <a:solidFill>
                <a:prstClr val="black"/>
              </a:solidFill>
              <a:effectLst/>
              <a:highlight>
                <a:srgbClr val="00FFFF"/>
              </a:highlight>
              <a:uLnTx/>
              <a:uFillTx/>
              <a:latin typeface="Tenorite" panose="00000500000000000000" pitchFamily="2" charset="0"/>
              <a:ea typeface="+mn-ea"/>
              <a:cs typeface="+mn-cs"/>
            </a:endParaRPr>
          </a:p>
        </p:txBody>
      </p:sp>
      <p:sp>
        <p:nvSpPr>
          <p:cNvPr id="1072" name="CaixaDeTexto 1071">
            <a:extLst>
              <a:ext uri="{FF2B5EF4-FFF2-40B4-BE49-F238E27FC236}">
                <a16:creationId xmlns:a16="http://schemas.microsoft.com/office/drawing/2014/main" id="{CBC01E24-A143-DCDF-5450-6FD8928F01CD}"/>
              </a:ext>
            </a:extLst>
          </p:cNvPr>
          <p:cNvSpPr txBox="1"/>
          <p:nvPr/>
        </p:nvSpPr>
        <p:spPr>
          <a:xfrm>
            <a:off x="92894" y="5906362"/>
            <a:ext cx="4167290" cy="533102"/>
          </a:xfrm>
          <a:prstGeom prst="roundRect">
            <a:avLst>
              <a:gd name="adj" fmla="val 24126"/>
            </a:avLst>
          </a:prstGeom>
          <a:solidFill>
            <a:schemeClr val="accent4">
              <a:lumMod val="20000"/>
              <a:lumOff val="80000"/>
            </a:schemeClr>
          </a:solidFill>
        </p:spPr>
        <p:txBody>
          <a:bodyPr wrap="square">
            <a:spAutoFit/>
          </a:bodyPr>
          <a:lstStyle>
            <a:defPPr>
              <a:defRPr lang="pt-BR"/>
            </a:defPPr>
            <a:lvl1pPr>
              <a:defRPr sz="800" b="1" i="0">
                <a:solidFill>
                  <a:srgbClr val="242424"/>
                </a:solidFill>
                <a:effectLst/>
                <a:latin typeface="Segoe UI" panose="020B0502040204020203" pitchFamily="34" charset="0"/>
              </a:defRPr>
            </a:lvl1pPr>
          </a:lstStyle>
          <a:p>
            <a:pPr algn="just"/>
            <a:r>
              <a:rPr lang="pt-BR" b="0" dirty="0"/>
              <a:t>Amentar a eficiência na consolidação de dashboards de dados gerenciais das áreas de negócio da HDA por meio de uma estrutura de </a:t>
            </a:r>
            <a:r>
              <a:rPr lang="pt-BR" b="0" dirty="0" err="1"/>
              <a:t>datawarehouse</a:t>
            </a:r>
            <a:r>
              <a:rPr lang="pt-BR" b="0" dirty="0"/>
              <a:t> + </a:t>
            </a:r>
            <a:r>
              <a:rPr lang="pt-BR" b="0" dirty="0" err="1"/>
              <a:t>powerbi</a:t>
            </a:r>
            <a:r>
              <a:rPr lang="pt-BR" b="0" dirty="0"/>
              <a:t> em ambiente de nuvem.</a:t>
            </a:r>
          </a:p>
        </p:txBody>
      </p:sp>
      <p:sp>
        <p:nvSpPr>
          <p:cNvPr id="171" name="CaixaDeTexto 170">
            <a:extLst>
              <a:ext uri="{FF2B5EF4-FFF2-40B4-BE49-F238E27FC236}">
                <a16:creationId xmlns:a16="http://schemas.microsoft.com/office/drawing/2014/main" id="{3D20ECC3-FB47-5D76-251D-D5D76CE9864E}"/>
              </a:ext>
            </a:extLst>
          </p:cNvPr>
          <p:cNvSpPr txBox="1"/>
          <p:nvPr/>
        </p:nvSpPr>
        <p:spPr>
          <a:xfrm>
            <a:off x="6770331" y="6007807"/>
            <a:ext cx="3020013" cy="497384"/>
          </a:xfrm>
          <a:prstGeom prst="roundRect">
            <a:avLst>
              <a:gd name="adj" fmla="val 12711"/>
            </a:avLst>
          </a:prstGeom>
          <a:solidFill>
            <a:schemeClr val="accent4">
              <a:lumMod val="20000"/>
              <a:lumOff val="80000"/>
            </a:schemeClr>
          </a:solidFill>
        </p:spPr>
        <p:txBody>
          <a:bodyPr wrap="square">
            <a:spAutoFit/>
          </a:bodyPr>
          <a:lstStyle/>
          <a:p>
            <a:pPr algn="just"/>
            <a:r>
              <a:rPr lang="pt-BR" sz="800" b="1" i="0" dirty="0">
                <a:solidFill>
                  <a:srgbClr val="242424"/>
                </a:solidFill>
                <a:effectLst/>
                <a:latin typeface="Segoe UI" panose="020B0502040204020203" pitchFamily="34" charset="0"/>
              </a:rPr>
              <a:t>Uso Principal</a:t>
            </a:r>
            <a:r>
              <a:rPr lang="pt-BR" sz="800" b="0" i="0" dirty="0">
                <a:solidFill>
                  <a:srgbClr val="242424"/>
                </a:solidFill>
                <a:effectLst/>
                <a:latin typeface="Segoe UI" panose="020B0502040204020203" pitchFamily="34" charset="0"/>
              </a:rPr>
              <a:t>: </a:t>
            </a:r>
            <a:r>
              <a:rPr lang="pt-BR" sz="800" dirty="0">
                <a:solidFill>
                  <a:srgbClr val="242424"/>
                </a:solidFill>
                <a:latin typeface="Segoe UI" panose="020B0502040204020203" pitchFamily="34" charset="0"/>
              </a:rPr>
              <a:t>Adequado para projetos de ciência de dados, ML e análises avançadas que requerem acesso a dados brutos e não processados;</a:t>
            </a:r>
          </a:p>
        </p:txBody>
      </p:sp>
      <p:sp>
        <p:nvSpPr>
          <p:cNvPr id="174" name="CaixaDeTexto 173">
            <a:extLst>
              <a:ext uri="{FF2B5EF4-FFF2-40B4-BE49-F238E27FC236}">
                <a16:creationId xmlns:a16="http://schemas.microsoft.com/office/drawing/2014/main" id="{9D07F982-4840-145D-2BC2-20596321B8EF}"/>
              </a:ext>
            </a:extLst>
          </p:cNvPr>
          <p:cNvSpPr txBox="1"/>
          <p:nvPr/>
        </p:nvSpPr>
        <p:spPr>
          <a:xfrm>
            <a:off x="4559675" y="6018315"/>
            <a:ext cx="2092956" cy="497384"/>
          </a:xfrm>
          <a:prstGeom prst="roundRect">
            <a:avLst>
              <a:gd name="adj" fmla="val 12894"/>
            </a:avLst>
          </a:prstGeom>
          <a:solidFill>
            <a:schemeClr val="accent4">
              <a:lumMod val="20000"/>
              <a:lumOff val="80000"/>
            </a:schemeClr>
          </a:solidFill>
        </p:spPr>
        <p:txBody>
          <a:bodyPr wrap="square">
            <a:spAutoFit/>
          </a:bodyPr>
          <a:lstStyle/>
          <a:p>
            <a:pPr algn="just"/>
            <a:r>
              <a:rPr lang="pt-BR" sz="800" b="1" i="0" dirty="0">
                <a:solidFill>
                  <a:srgbClr val="242424"/>
                </a:solidFill>
                <a:effectLst/>
                <a:latin typeface="Segoe UI" panose="020B0502040204020203" pitchFamily="34" charset="0"/>
              </a:rPr>
              <a:t>Uso Principal</a:t>
            </a:r>
            <a:r>
              <a:rPr lang="pt-BR" sz="800" b="0" i="0" dirty="0">
                <a:solidFill>
                  <a:srgbClr val="242424"/>
                </a:solidFill>
                <a:effectLst/>
                <a:latin typeface="Segoe UI" panose="020B0502040204020203" pitchFamily="34" charset="0"/>
              </a:rPr>
              <a:t>: Ideal para soluções de análises e relatórios de negócios que requerem dados limpos e organizados</a:t>
            </a:r>
            <a:r>
              <a:rPr lang="pt-BR" sz="800" b="0" i="0" u="none" strike="noStrike" dirty="0">
                <a:solidFill>
                  <a:srgbClr val="242424"/>
                </a:solidFill>
                <a:effectLst/>
                <a:latin typeface="var(--fontFamilyBase)"/>
              </a:rPr>
              <a:t>;</a:t>
            </a:r>
            <a:endParaRPr lang="pt-BR" sz="800" b="0" i="0" dirty="0">
              <a:solidFill>
                <a:srgbClr val="242424"/>
              </a:solidFill>
              <a:effectLst/>
              <a:latin typeface="Segoe UI" panose="020B0502040204020203" pitchFamily="34" charset="0"/>
            </a:endParaRPr>
          </a:p>
        </p:txBody>
      </p:sp>
      <p:pic>
        <p:nvPicPr>
          <p:cNvPr id="1085" name="Imagem 1084">
            <a:extLst>
              <a:ext uri="{FF2B5EF4-FFF2-40B4-BE49-F238E27FC236}">
                <a16:creationId xmlns:a16="http://schemas.microsoft.com/office/drawing/2014/main" id="{82531C4F-DDAD-E5B0-6C89-FD507BE6C426}"/>
              </a:ext>
            </a:extLst>
          </p:cNvPr>
          <p:cNvPicPr>
            <a:picLocks noChangeAspect="1"/>
          </p:cNvPicPr>
          <p:nvPr/>
        </p:nvPicPr>
        <p:blipFill>
          <a:blip r:embed="rId3"/>
          <a:stretch>
            <a:fillRect/>
          </a:stretch>
        </p:blipFill>
        <p:spPr>
          <a:xfrm>
            <a:off x="177791" y="4783015"/>
            <a:ext cx="4055373" cy="1163240"/>
          </a:xfrm>
          <a:prstGeom prst="rect">
            <a:avLst/>
          </a:prstGeom>
        </p:spPr>
      </p:pic>
      <p:grpSp>
        <p:nvGrpSpPr>
          <p:cNvPr id="163" name="Agrupar 162">
            <a:extLst>
              <a:ext uri="{FF2B5EF4-FFF2-40B4-BE49-F238E27FC236}">
                <a16:creationId xmlns:a16="http://schemas.microsoft.com/office/drawing/2014/main" id="{DA2FC597-49C0-6A72-313E-C4F9735E4955}"/>
              </a:ext>
            </a:extLst>
          </p:cNvPr>
          <p:cNvGrpSpPr/>
          <p:nvPr/>
        </p:nvGrpSpPr>
        <p:grpSpPr>
          <a:xfrm>
            <a:off x="4628083" y="3105480"/>
            <a:ext cx="1933217" cy="388642"/>
            <a:chOff x="5709805" y="3056776"/>
            <a:chExt cx="2192896" cy="344828"/>
          </a:xfrm>
        </p:grpSpPr>
        <p:grpSp>
          <p:nvGrpSpPr>
            <p:cNvPr id="128" name="Agrupar 127">
              <a:extLst>
                <a:ext uri="{FF2B5EF4-FFF2-40B4-BE49-F238E27FC236}">
                  <a16:creationId xmlns:a16="http://schemas.microsoft.com/office/drawing/2014/main" id="{78B5E0D8-3900-3618-6AAB-BF3468F94227}"/>
                </a:ext>
              </a:extLst>
            </p:cNvPr>
            <p:cNvGrpSpPr/>
            <p:nvPr/>
          </p:nvGrpSpPr>
          <p:grpSpPr>
            <a:xfrm>
              <a:off x="5709805" y="3056776"/>
              <a:ext cx="1469592" cy="344828"/>
              <a:chOff x="981558" y="2862580"/>
              <a:chExt cx="1469592" cy="344828"/>
            </a:xfrm>
          </p:grpSpPr>
          <p:pic>
            <p:nvPicPr>
              <p:cNvPr id="129" name="Imagem 128">
                <a:extLst>
                  <a:ext uri="{FF2B5EF4-FFF2-40B4-BE49-F238E27FC236}">
                    <a16:creationId xmlns:a16="http://schemas.microsoft.com/office/drawing/2014/main" id="{969C34F9-E959-9FA8-4041-E7BF3DF80432}"/>
                  </a:ext>
                </a:extLst>
              </p:cNvPr>
              <p:cNvPicPr>
                <a:picLocks noChangeAspect="1"/>
              </p:cNvPicPr>
              <p:nvPr/>
            </p:nvPicPr>
            <p:blipFill>
              <a:blip r:embed="rId4"/>
              <a:stretch>
                <a:fillRect/>
              </a:stretch>
            </p:blipFill>
            <p:spPr>
              <a:xfrm>
                <a:off x="1503127" y="2862580"/>
                <a:ext cx="948023" cy="344828"/>
              </a:xfrm>
              <a:prstGeom prst="rect">
                <a:avLst/>
              </a:prstGeom>
            </p:spPr>
          </p:pic>
          <p:pic>
            <p:nvPicPr>
              <p:cNvPr id="130" name="Imagem 129">
                <a:extLst>
                  <a:ext uri="{FF2B5EF4-FFF2-40B4-BE49-F238E27FC236}">
                    <a16:creationId xmlns:a16="http://schemas.microsoft.com/office/drawing/2014/main" id="{CBB6543E-E099-B3B2-0986-7CB93B963A8D}"/>
                  </a:ext>
                </a:extLst>
              </p:cNvPr>
              <p:cNvPicPr>
                <a:picLocks noChangeAspect="1"/>
              </p:cNvPicPr>
              <p:nvPr/>
            </p:nvPicPr>
            <p:blipFill>
              <a:blip r:embed="rId5"/>
              <a:stretch>
                <a:fillRect/>
              </a:stretch>
            </p:blipFill>
            <p:spPr>
              <a:xfrm>
                <a:off x="981558" y="2912193"/>
                <a:ext cx="357123" cy="277571"/>
              </a:xfrm>
              <a:prstGeom prst="rect">
                <a:avLst/>
              </a:prstGeom>
            </p:spPr>
          </p:pic>
          <p:sp>
            <p:nvSpPr>
              <p:cNvPr id="131" name="Cruz 130">
                <a:extLst>
                  <a:ext uri="{FF2B5EF4-FFF2-40B4-BE49-F238E27FC236}">
                    <a16:creationId xmlns:a16="http://schemas.microsoft.com/office/drawing/2014/main" id="{FD9F2FDF-6E20-95C9-0391-44096FD13CFF}"/>
                  </a:ext>
                </a:extLst>
              </p:cNvPr>
              <p:cNvSpPr/>
              <p:nvPr/>
            </p:nvSpPr>
            <p:spPr>
              <a:xfrm>
                <a:off x="1392317" y="2979718"/>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6" name="Imagem 135">
              <a:extLst>
                <a:ext uri="{FF2B5EF4-FFF2-40B4-BE49-F238E27FC236}">
                  <a16:creationId xmlns:a16="http://schemas.microsoft.com/office/drawing/2014/main" id="{B6F39381-FEFF-7B03-FBE5-11C62F1CA668}"/>
                </a:ext>
              </a:extLst>
            </p:cNvPr>
            <p:cNvPicPr>
              <a:picLocks noChangeAspect="1"/>
            </p:cNvPicPr>
            <p:nvPr/>
          </p:nvPicPr>
          <p:blipFill>
            <a:blip r:embed="rId6"/>
            <a:srcRect l="88597" t="12649" r="3296" b="80163"/>
            <a:stretch/>
          </p:blipFill>
          <p:spPr>
            <a:xfrm>
              <a:off x="7356399" y="3081273"/>
              <a:ext cx="546302" cy="297904"/>
            </a:xfrm>
            <a:prstGeom prst="rect">
              <a:avLst/>
            </a:prstGeom>
          </p:spPr>
        </p:pic>
        <p:sp>
          <p:nvSpPr>
            <p:cNvPr id="143" name="Cruz 142">
              <a:extLst>
                <a:ext uri="{FF2B5EF4-FFF2-40B4-BE49-F238E27FC236}">
                  <a16:creationId xmlns:a16="http://schemas.microsoft.com/office/drawing/2014/main" id="{DA34D873-DA46-2D25-99B1-1D305D1616A9}"/>
                </a:ext>
              </a:extLst>
            </p:cNvPr>
            <p:cNvSpPr/>
            <p:nvPr/>
          </p:nvSpPr>
          <p:spPr>
            <a:xfrm>
              <a:off x="7160009" y="3171071"/>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5" name="Conector de Seta Reta 14">
            <a:extLst>
              <a:ext uri="{FF2B5EF4-FFF2-40B4-BE49-F238E27FC236}">
                <a16:creationId xmlns:a16="http://schemas.microsoft.com/office/drawing/2014/main" id="{F7E445C1-EC3D-F0A3-58B9-D4483495DFCA}"/>
              </a:ext>
            </a:extLst>
          </p:cNvPr>
          <p:cNvCxnSpPr>
            <a:cxnSpLocks/>
            <a:stCxn id="3" idx="0"/>
            <a:endCxn id="48" idx="2"/>
          </p:cNvCxnSpPr>
          <p:nvPr/>
        </p:nvCxnSpPr>
        <p:spPr>
          <a:xfrm>
            <a:off x="4689898" y="3839131"/>
            <a:ext cx="6456" cy="1166312"/>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ixaDeTexto 13">
            <a:extLst>
              <a:ext uri="{FF2B5EF4-FFF2-40B4-BE49-F238E27FC236}">
                <a16:creationId xmlns:a16="http://schemas.microsoft.com/office/drawing/2014/main" id="{4C51F37A-6290-65F2-906F-6F341677FCC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ltLang="pt-BR" sz="1000" kern="0" dirty="0">
                <a:solidFill>
                  <a:prstClr val="black"/>
                </a:solidFill>
                <a:latin typeface="Bahnschrift" panose="020B0502040204020203" pitchFamily="34" charset="0"/>
                <a:cs typeface="Arial" panose="020B0604020202020204" pitchFamily="34" charset="0"/>
              </a:rPr>
              <a:t>Conceitualmente, </a:t>
            </a: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 escolha entre essas plataformas depende das necessidades específicas do projeto, uma vez que possuem propósitos e features diferentes. No entanto, já houve uma decisão para adotarmos o </a:t>
            </a:r>
            <a:r>
              <a:rPr kumimoji="0" lang="pt-BR" altLang="pt-BR" sz="10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t>
            </a: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dirty="0">
                <a:solidFill>
                  <a:schemeClr val="bg1"/>
                </a:solidFill>
              </a:rPr>
              <a:t>PROJETO LAKEHOUSE AWS DA HDA</a:t>
            </a:r>
            <a:endParaRPr lang="pt-BR" b="1" u="sng" dirty="0">
              <a:solidFill>
                <a:schemeClr val="bg1"/>
              </a:solidFill>
            </a:endParaRPr>
          </a:p>
        </p:txBody>
      </p:sp>
      <p:sp>
        <p:nvSpPr>
          <p:cNvPr id="52" name="CaixaDeTexto 51">
            <a:extLst>
              <a:ext uri="{FF2B5EF4-FFF2-40B4-BE49-F238E27FC236}">
                <a16:creationId xmlns:a16="http://schemas.microsoft.com/office/drawing/2014/main" id="{98765D55-DB08-6714-45B0-2C1AD39C035F}"/>
              </a:ext>
            </a:extLst>
          </p:cNvPr>
          <p:cNvSpPr txBox="1"/>
          <p:nvPr/>
        </p:nvSpPr>
        <p:spPr>
          <a:xfrm>
            <a:off x="173844" y="1912429"/>
            <a:ext cx="1805277" cy="461665"/>
          </a:xfrm>
          <a:prstGeom prst="rect">
            <a:avLst/>
          </a:prstGeom>
          <a:noFill/>
        </p:spPr>
        <p:txBody>
          <a:bodyPr wrap="square">
            <a:spAutoFit/>
          </a:bodyPr>
          <a:lstStyle/>
          <a:p>
            <a:pPr algn="ctr"/>
            <a:r>
              <a:rPr lang="pt-BR" sz="800" b="0" i="0" dirty="0">
                <a:solidFill>
                  <a:srgbClr val="242424"/>
                </a:solidFill>
                <a:effectLst/>
                <a:latin typeface="Segoe UI" panose="020B0502040204020203" pitchFamily="34" charset="0"/>
              </a:rPr>
              <a:t>- D</a:t>
            </a:r>
            <a:r>
              <a:rPr lang="pt-BR" sz="800" dirty="0">
                <a:solidFill>
                  <a:srgbClr val="242424"/>
                </a:solidFill>
                <a:latin typeface="Segoe UI" panose="020B0502040204020203" pitchFamily="34" charset="0"/>
              </a:rPr>
              <a:t>irecionamento para Avaliar Troca da Solução: de </a:t>
            </a:r>
            <a:r>
              <a:rPr lang="pt-BR" sz="800" dirty="0" err="1">
                <a:solidFill>
                  <a:srgbClr val="242424"/>
                </a:solidFill>
                <a:latin typeface="Segoe UI" panose="020B0502040204020203" pitchFamily="34" charset="0"/>
              </a:rPr>
              <a:t>Redshift</a:t>
            </a:r>
            <a:r>
              <a:rPr lang="pt-BR" sz="800" dirty="0">
                <a:solidFill>
                  <a:srgbClr val="242424"/>
                </a:solidFill>
                <a:latin typeface="Segoe UI" panose="020B0502040204020203" pitchFamily="34" charset="0"/>
              </a:rPr>
              <a:t> para </a:t>
            </a:r>
            <a:r>
              <a:rPr lang="pt-BR" sz="800" dirty="0" err="1">
                <a:solidFill>
                  <a:srgbClr val="242424"/>
                </a:solidFill>
                <a:latin typeface="Segoe UI" panose="020B0502040204020203" pitchFamily="34" charset="0"/>
              </a:rPr>
              <a:t>Databricks</a:t>
            </a:r>
            <a:r>
              <a:rPr lang="pt-BR" sz="800" dirty="0">
                <a:solidFill>
                  <a:srgbClr val="242424"/>
                </a:solidFill>
                <a:latin typeface="Segoe UI" panose="020B0502040204020203" pitchFamily="34" charset="0"/>
              </a:rPr>
              <a:t>;</a:t>
            </a:r>
            <a:endParaRPr lang="pt-BR" sz="800" b="0" i="0" dirty="0">
              <a:solidFill>
                <a:srgbClr val="242424"/>
              </a:solidFill>
              <a:effectLst/>
              <a:latin typeface="Segoe UI" panose="020B0502040204020203" pitchFamily="34" charset="0"/>
            </a:endParaRPr>
          </a:p>
        </p:txBody>
      </p:sp>
      <p:sp>
        <p:nvSpPr>
          <p:cNvPr id="55" name="CaixaDeTexto 54">
            <a:extLst>
              <a:ext uri="{FF2B5EF4-FFF2-40B4-BE49-F238E27FC236}">
                <a16:creationId xmlns:a16="http://schemas.microsoft.com/office/drawing/2014/main" id="{6667AB3C-9617-0CF4-DC0D-9961A550881A}"/>
              </a:ext>
            </a:extLst>
          </p:cNvPr>
          <p:cNvSpPr txBox="1"/>
          <p:nvPr/>
        </p:nvSpPr>
        <p:spPr>
          <a:xfrm>
            <a:off x="4425474" y="1953682"/>
            <a:ext cx="1818696" cy="584775"/>
          </a:xfrm>
          <a:prstGeom prst="rect">
            <a:avLst/>
          </a:prstGeom>
          <a:noFill/>
        </p:spPr>
        <p:txBody>
          <a:bodyPr wrap="square">
            <a:spAutoFit/>
          </a:bodyPr>
          <a:lstStyle/>
          <a:p>
            <a:r>
              <a:rPr lang="pt-BR" sz="800" b="0" i="0" dirty="0">
                <a:solidFill>
                  <a:schemeClr val="accent5">
                    <a:lumMod val="50000"/>
                  </a:schemeClr>
                </a:solidFill>
                <a:effectLst/>
                <a:highlight>
                  <a:srgbClr val="B4C7E7"/>
                </a:highlight>
                <a:latin typeface="Segoe UI" panose="020B0502040204020203" pitchFamily="34" charset="0"/>
              </a:rPr>
              <a:t>- Plano de ação d</a:t>
            </a:r>
            <a:r>
              <a:rPr lang="pt-BR" sz="800" dirty="0">
                <a:solidFill>
                  <a:schemeClr val="accent5">
                    <a:lumMod val="50000"/>
                  </a:schemeClr>
                </a:solidFill>
                <a:highlight>
                  <a:srgbClr val="B4C7E7"/>
                </a:highlight>
                <a:latin typeface="Segoe UI" panose="020B0502040204020203" pitchFamily="34" charset="0"/>
              </a:rPr>
              <a:t>efinido pela </a:t>
            </a:r>
            <a:r>
              <a:rPr lang="pt-BR" sz="800" b="0" i="0" dirty="0">
                <a:solidFill>
                  <a:schemeClr val="accent5">
                    <a:lumMod val="50000"/>
                  </a:schemeClr>
                </a:solidFill>
                <a:effectLst/>
                <a:highlight>
                  <a:srgbClr val="B4C7E7"/>
                </a:highlight>
                <a:latin typeface="Segoe UI" panose="020B0502040204020203" pitchFamily="34" charset="0"/>
              </a:rPr>
              <a:t>arquitetura HSA;</a:t>
            </a:r>
          </a:p>
          <a:p>
            <a:r>
              <a:rPr lang="pt-BR" sz="800" b="0" i="0" dirty="0">
                <a:solidFill>
                  <a:schemeClr val="accent5">
                    <a:lumMod val="50000"/>
                  </a:schemeClr>
                </a:solidFill>
                <a:effectLst/>
                <a:highlight>
                  <a:srgbClr val="FFFF00"/>
                </a:highlight>
                <a:latin typeface="Segoe UI" panose="020B0502040204020203" pitchFamily="34" charset="0"/>
              </a:rPr>
              <a:t>- Solicitação de propostas comerciais;</a:t>
            </a:r>
          </a:p>
        </p:txBody>
      </p:sp>
      <p:sp>
        <p:nvSpPr>
          <p:cNvPr id="56" name="CaixaDeTexto 55">
            <a:extLst>
              <a:ext uri="{FF2B5EF4-FFF2-40B4-BE49-F238E27FC236}">
                <a16:creationId xmlns:a16="http://schemas.microsoft.com/office/drawing/2014/main" id="{AD815B4D-EBE0-A65C-B535-49E50E8D5FA3}"/>
              </a:ext>
            </a:extLst>
          </p:cNvPr>
          <p:cNvSpPr txBox="1"/>
          <p:nvPr/>
        </p:nvSpPr>
        <p:spPr>
          <a:xfrm>
            <a:off x="6098746" y="1959622"/>
            <a:ext cx="2538906" cy="584775"/>
          </a:xfrm>
          <a:prstGeom prst="rect">
            <a:avLst/>
          </a:prstGeom>
          <a:noFill/>
        </p:spPr>
        <p:txBody>
          <a:bodyPr wrap="square">
            <a:spAutoFit/>
          </a:bodyPr>
          <a:lstStyle/>
          <a:p>
            <a:pPr algn="l"/>
            <a:r>
              <a:rPr lang="pt-BR" sz="800" b="0" i="0" dirty="0">
                <a:solidFill>
                  <a:srgbClr val="242424"/>
                </a:solidFill>
                <a:effectLst/>
                <a:latin typeface="Segoe UI" panose="020B0502040204020203" pitchFamily="34" charset="0"/>
              </a:rPr>
              <a:t>- Definido arquiteturas de referência e de solução;</a:t>
            </a:r>
          </a:p>
          <a:p>
            <a:pPr algn="l"/>
            <a:r>
              <a:rPr lang="pt-BR" sz="800" b="0" i="0" dirty="0">
                <a:solidFill>
                  <a:srgbClr val="242424"/>
                </a:solidFill>
                <a:effectLst/>
                <a:latin typeface="Segoe UI" panose="020B0502040204020203" pitchFamily="34" charset="0"/>
              </a:rPr>
              <a:t>- Avaliaç</a:t>
            </a:r>
            <a:r>
              <a:rPr lang="pt-BR" sz="800" dirty="0">
                <a:solidFill>
                  <a:srgbClr val="242424"/>
                </a:solidFill>
                <a:latin typeface="Segoe UI" panose="020B0502040204020203" pitchFamily="34" charset="0"/>
              </a:rPr>
              <a:t>ão</a:t>
            </a:r>
            <a:r>
              <a:rPr lang="pt-BR" sz="800" b="0" i="0" dirty="0">
                <a:solidFill>
                  <a:srgbClr val="242424"/>
                </a:solidFill>
                <a:effectLst/>
                <a:latin typeface="Segoe UI" panose="020B0502040204020203" pitchFamily="34" charset="0"/>
              </a:rPr>
              <a:t> das propostas comerciais;</a:t>
            </a:r>
          </a:p>
          <a:p>
            <a:pPr algn="l"/>
            <a:r>
              <a:rPr lang="pt-BR" sz="800" b="0" i="0" dirty="0">
                <a:solidFill>
                  <a:srgbClr val="242424"/>
                </a:solidFill>
                <a:effectLst/>
                <a:highlight>
                  <a:srgbClr val="B4C7E7"/>
                </a:highlight>
                <a:latin typeface="Segoe UI" panose="020B0502040204020203" pitchFamily="34" charset="0"/>
              </a:rPr>
              <a:t>- </a:t>
            </a:r>
            <a:r>
              <a:rPr lang="pt-BR" sz="800" b="0" i="0" dirty="0" err="1">
                <a:solidFill>
                  <a:srgbClr val="242424"/>
                </a:solidFill>
                <a:effectLst/>
                <a:highlight>
                  <a:srgbClr val="B4C7E7"/>
                </a:highlight>
                <a:latin typeface="Segoe UI" panose="020B0502040204020203" pitchFamily="34" charset="0"/>
              </a:rPr>
              <a:t>Soudan</a:t>
            </a:r>
            <a:r>
              <a:rPr lang="pt-BR" sz="800" b="0" i="0" dirty="0">
                <a:solidFill>
                  <a:srgbClr val="242424"/>
                </a:solidFill>
                <a:effectLst/>
                <a:highlight>
                  <a:srgbClr val="B4C7E7"/>
                </a:highlight>
                <a:latin typeface="Segoe UI" panose="020B0502040204020203" pitchFamily="34" charset="0"/>
              </a:rPr>
              <a:t> com gerencia arquitetura </a:t>
            </a:r>
            <a:r>
              <a:rPr lang="pt-BR" sz="800" b="0" i="0" dirty="0" err="1">
                <a:solidFill>
                  <a:srgbClr val="242424"/>
                </a:solidFill>
                <a:effectLst/>
                <a:highlight>
                  <a:srgbClr val="B4C7E7"/>
                </a:highlight>
                <a:latin typeface="Segoe UI" panose="020B0502040204020203" pitchFamily="34" charset="0"/>
              </a:rPr>
              <a:t>hsa</a:t>
            </a:r>
            <a:r>
              <a:rPr lang="pt-BR" sz="800" b="0" i="0" dirty="0">
                <a:solidFill>
                  <a:srgbClr val="242424"/>
                </a:solidFill>
                <a:effectLst/>
                <a:highlight>
                  <a:srgbClr val="B4C7E7"/>
                </a:highlight>
                <a:latin typeface="Segoe UI" panose="020B0502040204020203" pitchFamily="34" charset="0"/>
              </a:rPr>
              <a:t>:</a:t>
            </a:r>
          </a:p>
          <a:p>
            <a:pPr algn="l"/>
            <a:r>
              <a:rPr lang="pt-BR" sz="800" b="0" i="0" dirty="0">
                <a:solidFill>
                  <a:srgbClr val="242424"/>
                </a:solidFill>
                <a:effectLst/>
                <a:highlight>
                  <a:srgbClr val="B4C7E7"/>
                </a:highlight>
                <a:latin typeface="Segoe UI" panose="020B0502040204020203" pitchFamily="34" charset="0"/>
              </a:rPr>
              <a:t>Mudança de </a:t>
            </a:r>
            <a:r>
              <a:rPr lang="pt-BR" sz="800" b="0" i="0" dirty="0" err="1">
                <a:solidFill>
                  <a:srgbClr val="242424"/>
                </a:solidFill>
                <a:effectLst/>
                <a:highlight>
                  <a:srgbClr val="B4C7E7"/>
                </a:highlight>
                <a:latin typeface="Segoe UI" panose="020B0502040204020203" pitchFamily="34" charset="0"/>
              </a:rPr>
              <a:t>roadmap</a:t>
            </a:r>
            <a:r>
              <a:rPr lang="pt-BR" sz="800" b="0" i="0" dirty="0">
                <a:solidFill>
                  <a:srgbClr val="242424"/>
                </a:solidFill>
                <a:effectLst/>
                <a:highlight>
                  <a:srgbClr val="B4C7E7"/>
                </a:highlight>
                <a:latin typeface="Segoe UI" panose="020B0502040204020203" pitchFamily="34" charset="0"/>
              </a:rPr>
              <a:t> acordado anteriormente;</a:t>
            </a:r>
          </a:p>
        </p:txBody>
      </p:sp>
      <p:sp>
        <p:nvSpPr>
          <p:cNvPr id="10" name="Google Shape;239;p38">
            <a:extLst>
              <a:ext uri="{FF2B5EF4-FFF2-40B4-BE49-F238E27FC236}">
                <a16:creationId xmlns:a16="http://schemas.microsoft.com/office/drawing/2014/main" id="{8AE742F3-A227-5353-862D-6EEE2FBEB717}"/>
              </a:ext>
            </a:extLst>
          </p:cNvPr>
          <p:cNvSpPr txBox="1">
            <a:spLocks/>
          </p:cNvSpPr>
          <p:nvPr/>
        </p:nvSpPr>
        <p:spPr>
          <a:xfrm>
            <a:off x="5246527" y="439033"/>
            <a:ext cx="1569152"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Introdução</a:t>
            </a:r>
          </a:p>
        </p:txBody>
      </p:sp>
      <p:sp>
        <p:nvSpPr>
          <p:cNvPr id="73" name="Seta: Pentágono 72">
            <a:extLst>
              <a:ext uri="{FF2B5EF4-FFF2-40B4-BE49-F238E27FC236}">
                <a16:creationId xmlns:a16="http://schemas.microsoft.com/office/drawing/2014/main" id="{09F704C0-C661-BC23-4945-BA55E9FE6A90}"/>
              </a:ext>
            </a:extLst>
          </p:cNvPr>
          <p:cNvSpPr/>
          <p:nvPr/>
        </p:nvSpPr>
        <p:spPr>
          <a:xfrm>
            <a:off x="222800" y="1631686"/>
            <a:ext cx="1963075" cy="276225"/>
          </a:xfrm>
          <a:prstGeom prst="homePlat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Set’24</a:t>
            </a:r>
          </a:p>
        </p:txBody>
      </p:sp>
      <p:sp>
        <p:nvSpPr>
          <p:cNvPr id="74" name="Seta: Divisa 73">
            <a:extLst>
              <a:ext uri="{FF2B5EF4-FFF2-40B4-BE49-F238E27FC236}">
                <a16:creationId xmlns:a16="http://schemas.microsoft.com/office/drawing/2014/main" id="{08EC33F9-A840-A083-77A1-55247D93532F}"/>
              </a:ext>
            </a:extLst>
          </p:cNvPr>
          <p:cNvSpPr/>
          <p:nvPr/>
        </p:nvSpPr>
        <p:spPr>
          <a:xfrm>
            <a:off x="2156198" y="1631685"/>
            <a:ext cx="2196000" cy="276225"/>
          </a:xfrm>
          <a:prstGeom prst="chevron">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Out’24 </a:t>
            </a:r>
          </a:p>
        </p:txBody>
      </p:sp>
      <p:sp>
        <p:nvSpPr>
          <p:cNvPr id="75" name="Seta: Divisa 74">
            <a:extLst>
              <a:ext uri="{FF2B5EF4-FFF2-40B4-BE49-F238E27FC236}">
                <a16:creationId xmlns:a16="http://schemas.microsoft.com/office/drawing/2014/main" id="{9A51EFE9-8457-57B8-905D-7A5506A6F1A2}"/>
              </a:ext>
            </a:extLst>
          </p:cNvPr>
          <p:cNvSpPr/>
          <p:nvPr/>
        </p:nvSpPr>
        <p:spPr>
          <a:xfrm>
            <a:off x="4300170" y="1631685"/>
            <a:ext cx="1944000" cy="276225"/>
          </a:xfrm>
          <a:prstGeom prst="chevron">
            <a:avLst/>
          </a:prstGeom>
          <a:solidFill>
            <a:srgbClr val="007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Nov’24</a:t>
            </a:r>
          </a:p>
        </p:txBody>
      </p:sp>
      <p:sp>
        <p:nvSpPr>
          <p:cNvPr id="76" name="Seta: Divisa 75">
            <a:extLst>
              <a:ext uri="{FF2B5EF4-FFF2-40B4-BE49-F238E27FC236}">
                <a16:creationId xmlns:a16="http://schemas.microsoft.com/office/drawing/2014/main" id="{8B56848D-1148-95B6-91BE-287310EEE984}"/>
              </a:ext>
            </a:extLst>
          </p:cNvPr>
          <p:cNvSpPr/>
          <p:nvPr/>
        </p:nvSpPr>
        <p:spPr>
          <a:xfrm>
            <a:off x="6205568" y="1631684"/>
            <a:ext cx="2232000" cy="276225"/>
          </a:xfrm>
          <a:prstGeom prst="chevron">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Dez’24</a:t>
            </a:r>
          </a:p>
        </p:txBody>
      </p:sp>
      <p:sp>
        <p:nvSpPr>
          <p:cNvPr id="77" name="Seta: Divisa 76">
            <a:extLst>
              <a:ext uri="{FF2B5EF4-FFF2-40B4-BE49-F238E27FC236}">
                <a16:creationId xmlns:a16="http://schemas.microsoft.com/office/drawing/2014/main" id="{2FF869EC-8807-EF34-2EBC-20C9BA7DD9B7}"/>
              </a:ext>
            </a:extLst>
          </p:cNvPr>
          <p:cNvSpPr/>
          <p:nvPr/>
        </p:nvSpPr>
        <p:spPr>
          <a:xfrm>
            <a:off x="10179618" y="1631683"/>
            <a:ext cx="1919879" cy="276225"/>
          </a:xfrm>
          <a:prstGeom prst="chevron">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Fev’25 ~ Mar’25</a:t>
            </a:r>
          </a:p>
        </p:txBody>
      </p:sp>
      <p:sp>
        <p:nvSpPr>
          <p:cNvPr id="78" name="Triângulo isósceles 77">
            <a:extLst>
              <a:ext uri="{FF2B5EF4-FFF2-40B4-BE49-F238E27FC236}">
                <a16:creationId xmlns:a16="http://schemas.microsoft.com/office/drawing/2014/main" id="{9CE76717-978F-985A-9E77-FEAD0729587E}"/>
              </a:ext>
            </a:extLst>
          </p:cNvPr>
          <p:cNvSpPr/>
          <p:nvPr/>
        </p:nvSpPr>
        <p:spPr>
          <a:xfrm>
            <a:off x="1081319" y="1484052"/>
            <a:ext cx="219075" cy="147634"/>
          </a:xfrm>
          <a:prstGeom prst="triangl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9" name="Triângulo isósceles 78">
            <a:extLst>
              <a:ext uri="{FF2B5EF4-FFF2-40B4-BE49-F238E27FC236}">
                <a16:creationId xmlns:a16="http://schemas.microsoft.com/office/drawing/2014/main" id="{FE158400-EEEC-B6BB-445B-E808A3729920}"/>
              </a:ext>
            </a:extLst>
          </p:cNvPr>
          <p:cNvSpPr/>
          <p:nvPr/>
        </p:nvSpPr>
        <p:spPr>
          <a:xfrm>
            <a:off x="3111580" y="1484052"/>
            <a:ext cx="219075" cy="147634"/>
          </a:xfrm>
          <a:prstGeom prst="triangle">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0" name="Triângulo isósceles 79">
            <a:extLst>
              <a:ext uri="{FF2B5EF4-FFF2-40B4-BE49-F238E27FC236}">
                <a16:creationId xmlns:a16="http://schemas.microsoft.com/office/drawing/2014/main" id="{FCC8A7BC-E918-8E92-D4E3-0938F565D06B}"/>
              </a:ext>
            </a:extLst>
          </p:cNvPr>
          <p:cNvSpPr/>
          <p:nvPr/>
        </p:nvSpPr>
        <p:spPr>
          <a:xfrm>
            <a:off x="11011023" y="1486094"/>
            <a:ext cx="219075" cy="147634"/>
          </a:xfrm>
          <a:prstGeom prst="triangle">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Triângulo isósceles 80">
            <a:extLst>
              <a:ext uri="{FF2B5EF4-FFF2-40B4-BE49-F238E27FC236}">
                <a16:creationId xmlns:a16="http://schemas.microsoft.com/office/drawing/2014/main" id="{179ADF08-920A-6CB9-0072-D8006F44E28D}"/>
              </a:ext>
            </a:extLst>
          </p:cNvPr>
          <p:cNvSpPr/>
          <p:nvPr/>
        </p:nvSpPr>
        <p:spPr>
          <a:xfrm>
            <a:off x="5167243" y="1491196"/>
            <a:ext cx="219075" cy="147634"/>
          </a:xfrm>
          <a:prstGeom prst="triangle">
            <a:avLst/>
          </a:prstGeom>
          <a:solidFill>
            <a:srgbClr val="007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2" name="Triângulo isósceles 81">
            <a:extLst>
              <a:ext uri="{FF2B5EF4-FFF2-40B4-BE49-F238E27FC236}">
                <a16:creationId xmlns:a16="http://schemas.microsoft.com/office/drawing/2014/main" id="{B9D25C71-2F40-DDC6-2F52-AFCC2198741D}"/>
              </a:ext>
            </a:extLst>
          </p:cNvPr>
          <p:cNvSpPr/>
          <p:nvPr/>
        </p:nvSpPr>
        <p:spPr>
          <a:xfrm>
            <a:off x="7215517" y="1491196"/>
            <a:ext cx="219075" cy="147634"/>
          </a:xfrm>
          <a:prstGeom prst="triangle">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3" name="Conector reto 82">
            <a:extLst>
              <a:ext uri="{FF2B5EF4-FFF2-40B4-BE49-F238E27FC236}">
                <a16:creationId xmlns:a16="http://schemas.microsoft.com/office/drawing/2014/main" id="{0DED64C9-0392-CB01-98FA-F70FE1190C42}"/>
              </a:ext>
            </a:extLst>
          </p:cNvPr>
          <p:cNvCxnSpPr>
            <a:cxnSpLocks/>
          </p:cNvCxnSpPr>
          <p:nvPr/>
        </p:nvCxnSpPr>
        <p:spPr>
          <a:xfrm>
            <a:off x="528870" y="1324346"/>
            <a:ext cx="1334102" cy="0"/>
          </a:xfrm>
          <a:prstGeom prst="line">
            <a:avLst/>
          </a:prstGeom>
          <a:ln>
            <a:solidFill>
              <a:srgbClr val="888889"/>
            </a:solidFill>
          </a:ln>
        </p:spPr>
        <p:style>
          <a:lnRef idx="1">
            <a:schemeClr val="accent1"/>
          </a:lnRef>
          <a:fillRef idx="0">
            <a:schemeClr val="accent1"/>
          </a:fillRef>
          <a:effectRef idx="0">
            <a:schemeClr val="accent1"/>
          </a:effectRef>
          <a:fontRef idx="minor">
            <a:schemeClr val="tx1"/>
          </a:fontRef>
        </p:style>
      </p:cxnSp>
      <p:cxnSp>
        <p:nvCxnSpPr>
          <p:cNvPr id="84" name="Conector reto 83">
            <a:extLst>
              <a:ext uri="{FF2B5EF4-FFF2-40B4-BE49-F238E27FC236}">
                <a16:creationId xmlns:a16="http://schemas.microsoft.com/office/drawing/2014/main" id="{C1DF42CE-3267-6B3D-2522-C7FB0E3E9294}"/>
              </a:ext>
            </a:extLst>
          </p:cNvPr>
          <p:cNvCxnSpPr>
            <a:cxnSpLocks/>
          </p:cNvCxnSpPr>
          <p:nvPr/>
        </p:nvCxnSpPr>
        <p:spPr>
          <a:xfrm>
            <a:off x="2540080" y="1324346"/>
            <a:ext cx="1334102" cy="0"/>
          </a:xfrm>
          <a:prstGeom prst="line">
            <a:avLst/>
          </a:prstGeom>
          <a:ln>
            <a:solidFill>
              <a:srgbClr val="407D5C"/>
            </a:solidFill>
          </a:ln>
        </p:spPr>
        <p:style>
          <a:lnRef idx="1">
            <a:schemeClr val="accent1"/>
          </a:lnRef>
          <a:fillRef idx="0">
            <a:schemeClr val="accent1"/>
          </a:fillRef>
          <a:effectRef idx="0">
            <a:schemeClr val="accent1"/>
          </a:effectRef>
          <a:fontRef idx="minor">
            <a:schemeClr val="tx1"/>
          </a:fontRef>
        </p:style>
      </p:cxnSp>
      <p:cxnSp>
        <p:nvCxnSpPr>
          <p:cNvPr id="85" name="Conector reto 84">
            <a:extLst>
              <a:ext uri="{FF2B5EF4-FFF2-40B4-BE49-F238E27FC236}">
                <a16:creationId xmlns:a16="http://schemas.microsoft.com/office/drawing/2014/main" id="{1D87B070-49B0-CB6E-13CF-31B477E6DD23}"/>
              </a:ext>
            </a:extLst>
          </p:cNvPr>
          <p:cNvCxnSpPr>
            <a:cxnSpLocks/>
          </p:cNvCxnSpPr>
          <p:nvPr/>
        </p:nvCxnSpPr>
        <p:spPr>
          <a:xfrm>
            <a:off x="10475446" y="1303133"/>
            <a:ext cx="1334102" cy="0"/>
          </a:xfrm>
          <a:prstGeom prst="line">
            <a:avLst/>
          </a:prstGeom>
          <a:ln>
            <a:solidFill>
              <a:srgbClr val="FFAF00"/>
            </a:solidFill>
          </a:ln>
        </p:spPr>
        <p:style>
          <a:lnRef idx="1">
            <a:schemeClr val="accent1"/>
          </a:lnRef>
          <a:fillRef idx="0">
            <a:schemeClr val="accent1"/>
          </a:fillRef>
          <a:effectRef idx="0">
            <a:schemeClr val="accent1"/>
          </a:effectRef>
          <a:fontRef idx="minor">
            <a:schemeClr val="tx1"/>
          </a:fontRef>
        </p:style>
      </p:cxnSp>
      <p:cxnSp>
        <p:nvCxnSpPr>
          <p:cNvPr id="86" name="Conector reto 85">
            <a:extLst>
              <a:ext uri="{FF2B5EF4-FFF2-40B4-BE49-F238E27FC236}">
                <a16:creationId xmlns:a16="http://schemas.microsoft.com/office/drawing/2014/main" id="{29F7B629-3109-B9F1-30F2-70C3F15B03A7}"/>
              </a:ext>
            </a:extLst>
          </p:cNvPr>
          <p:cNvCxnSpPr>
            <a:cxnSpLocks/>
          </p:cNvCxnSpPr>
          <p:nvPr/>
        </p:nvCxnSpPr>
        <p:spPr>
          <a:xfrm>
            <a:off x="4727204" y="1306090"/>
            <a:ext cx="1334102" cy="0"/>
          </a:xfrm>
          <a:prstGeom prst="line">
            <a:avLst/>
          </a:prstGeom>
          <a:ln>
            <a:solidFill>
              <a:srgbClr val="007FCC"/>
            </a:solidFill>
          </a:ln>
        </p:spPr>
        <p:style>
          <a:lnRef idx="1">
            <a:schemeClr val="accent1"/>
          </a:lnRef>
          <a:fillRef idx="0">
            <a:schemeClr val="accent1"/>
          </a:fillRef>
          <a:effectRef idx="0">
            <a:schemeClr val="accent1"/>
          </a:effectRef>
          <a:fontRef idx="minor">
            <a:schemeClr val="tx1"/>
          </a:fontRef>
        </p:style>
      </p:cxnSp>
      <p:cxnSp>
        <p:nvCxnSpPr>
          <p:cNvPr id="87" name="Conector reto 86">
            <a:extLst>
              <a:ext uri="{FF2B5EF4-FFF2-40B4-BE49-F238E27FC236}">
                <a16:creationId xmlns:a16="http://schemas.microsoft.com/office/drawing/2014/main" id="{DB856E27-F79B-505F-7EE3-38CC5273FA7A}"/>
              </a:ext>
            </a:extLst>
          </p:cNvPr>
          <p:cNvCxnSpPr>
            <a:cxnSpLocks/>
          </p:cNvCxnSpPr>
          <p:nvPr/>
        </p:nvCxnSpPr>
        <p:spPr>
          <a:xfrm>
            <a:off x="6464328" y="1311679"/>
            <a:ext cx="1800000" cy="0"/>
          </a:xfrm>
          <a:prstGeom prst="line">
            <a:avLst/>
          </a:prstGeom>
          <a:ln>
            <a:solidFill>
              <a:srgbClr val="E85464"/>
            </a:solidFill>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CC0D737D-35FD-1372-E401-34ADF999C02C}"/>
              </a:ext>
            </a:extLst>
          </p:cNvPr>
          <p:cNvCxnSpPr>
            <a:cxnSpLocks/>
            <a:endCxn id="78" idx="0"/>
          </p:cNvCxnSpPr>
          <p:nvPr/>
        </p:nvCxnSpPr>
        <p:spPr>
          <a:xfrm>
            <a:off x="1190857" y="1060186"/>
            <a:ext cx="0" cy="423866"/>
          </a:xfrm>
          <a:prstGeom prst="line">
            <a:avLst/>
          </a:prstGeom>
          <a:ln>
            <a:solidFill>
              <a:srgbClr val="888889"/>
            </a:solidFill>
            <a:prstDash val="dash"/>
          </a:ln>
        </p:spPr>
        <p:style>
          <a:lnRef idx="1">
            <a:schemeClr val="accent1"/>
          </a:lnRef>
          <a:fillRef idx="0">
            <a:schemeClr val="accent1"/>
          </a:fillRef>
          <a:effectRef idx="0">
            <a:schemeClr val="accent1"/>
          </a:effectRef>
          <a:fontRef idx="minor">
            <a:schemeClr val="tx1"/>
          </a:fontRef>
        </p:style>
      </p:cxnSp>
      <p:cxnSp>
        <p:nvCxnSpPr>
          <p:cNvPr id="89" name="Conector reto 88">
            <a:extLst>
              <a:ext uri="{FF2B5EF4-FFF2-40B4-BE49-F238E27FC236}">
                <a16:creationId xmlns:a16="http://schemas.microsoft.com/office/drawing/2014/main" id="{905F208A-D6A0-4365-E259-BAD0DA655777}"/>
              </a:ext>
            </a:extLst>
          </p:cNvPr>
          <p:cNvCxnSpPr>
            <a:cxnSpLocks/>
          </p:cNvCxnSpPr>
          <p:nvPr/>
        </p:nvCxnSpPr>
        <p:spPr>
          <a:xfrm>
            <a:off x="3221117" y="1324346"/>
            <a:ext cx="0" cy="423866"/>
          </a:xfrm>
          <a:prstGeom prst="line">
            <a:avLst/>
          </a:prstGeom>
          <a:ln>
            <a:solidFill>
              <a:srgbClr val="407D5C"/>
            </a:solidFill>
            <a:prstDash val="dash"/>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033F9EA0-5C52-F294-50AB-49D23898F378}"/>
              </a:ext>
            </a:extLst>
          </p:cNvPr>
          <p:cNvCxnSpPr>
            <a:cxnSpLocks/>
          </p:cNvCxnSpPr>
          <p:nvPr/>
        </p:nvCxnSpPr>
        <p:spPr>
          <a:xfrm>
            <a:off x="11114840" y="1331490"/>
            <a:ext cx="0" cy="42386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8BCAFDA2-883B-A747-F148-F530F347055A}"/>
              </a:ext>
            </a:extLst>
          </p:cNvPr>
          <p:cNvCxnSpPr>
            <a:cxnSpLocks/>
          </p:cNvCxnSpPr>
          <p:nvPr/>
        </p:nvCxnSpPr>
        <p:spPr>
          <a:xfrm>
            <a:off x="5268049" y="1324346"/>
            <a:ext cx="0" cy="289817"/>
          </a:xfrm>
          <a:prstGeom prst="line">
            <a:avLst/>
          </a:prstGeom>
          <a:ln>
            <a:solidFill>
              <a:srgbClr val="007FCC"/>
            </a:solidFill>
            <a:prstDash val="dash"/>
          </a:ln>
        </p:spPr>
        <p:style>
          <a:lnRef idx="1">
            <a:schemeClr val="accent1"/>
          </a:lnRef>
          <a:fillRef idx="0">
            <a:schemeClr val="accent1"/>
          </a:fillRef>
          <a:effectRef idx="0">
            <a:schemeClr val="accent1"/>
          </a:effectRef>
          <a:fontRef idx="minor">
            <a:schemeClr val="tx1"/>
          </a:fontRef>
        </p:style>
      </p:cxnSp>
      <p:cxnSp>
        <p:nvCxnSpPr>
          <p:cNvPr id="92" name="Conector reto 91">
            <a:extLst>
              <a:ext uri="{FF2B5EF4-FFF2-40B4-BE49-F238E27FC236}">
                <a16:creationId xmlns:a16="http://schemas.microsoft.com/office/drawing/2014/main" id="{795AE1BC-9EAE-BD9A-B054-7362B2FE66DB}"/>
              </a:ext>
            </a:extLst>
          </p:cNvPr>
          <p:cNvCxnSpPr>
            <a:cxnSpLocks/>
          </p:cNvCxnSpPr>
          <p:nvPr/>
        </p:nvCxnSpPr>
        <p:spPr>
          <a:xfrm>
            <a:off x="7309973" y="1331490"/>
            <a:ext cx="0" cy="423866"/>
          </a:xfrm>
          <a:prstGeom prst="line">
            <a:avLst/>
          </a:prstGeom>
          <a:ln>
            <a:solidFill>
              <a:srgbClr val="E85464"/>
            </a:solidFill>
            <a:prstDash val="dash"/>
          </a:ln>
        </p:spPr>
        <p:style>
          <a:lnRef idx="1">
            <a:schemeClr val="accent1"/>
          </a:lnRef>
          <a:fillRef idx="0">
            <a:schemeClr val="accent1"/>
          </a:fillRef>
          <a:effectRef idx="0">
            <a:schemeClr val="accent1"/>
          </a:effectRef>
          <a:fontRef idx="minor">
            <a:schemeClr val="tx1"/>
          </a:fontRef>
        </p:style>
      </p:cxnSp>
      <p:sp>
        <p:nvSpPr>
          <p:cNvPr id="93" name="CaixaDeTexto 92">
            <a:extLst>
              <a:ext uri="{FF2B5EF4-FFF2-40B4-BE49-F238E27FC236}">
                <a16:creationId xmlns:a16="http://schemas.microsoft.com/office/drawing/2014/main" id="{1D08EDCF-6A59-A79F-7D1D-7785BC4DC612}"/>
              </a:ext>
            </a:extLst>
          </p:cNvPr>
          <p:cNvSpPr txBox="1"/>
          <p:nvPr/>
        </p:nvSpPr>
        <p:spPr>
          <a:xfrm>
            <a:off x="315706" y="906047"/>
            <a:ext cx="1758989"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Aprovação J0 com Diretoria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(AWS + </a:t>
            </a:r>
            <a:r>
              <a:rPr kumimoji="0" lang="pt-BR" sz="9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Redshift</a:t>
            </a: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t>
            </a:r>
          </a:p>
        </p:txBody>
      </p:sp>
      <p:sp>
        <p:nvSpPr>
          <p:cNvPr id="94" name="CaixaDeTexto 93">
            <a:extLst>
              <a:ext uri="{FF2B5EF4-FFF2-40B4-BE49-F238E27FC236}">
                <a16:creationId xmlns:a16="http://schemas.microsoft.com/office/drawing/2014/main" id="{79734F79-4DE3-EE76-A44B-EA9AA51BE3DA}"/>
              </a:ext>
            </a:extLst>
          </p:cNvPr>
          <p:cNvSpPr txBox="1"/>
          <p:nvPr/>
        </p:nvSpPr>
        <p:spPr>
          <a:xfrm>
            <a:off x="2416397" y="904970"/>
            <a:ext cx="1610080"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Apoiar Definições </a:t>
            </a:r>
            <a:r>
              <a:rPr kumimoji="0" lang="pt-BR" sz="9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Datalake</a:t>
            </a: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Arquitetura HSA</a:t>
            </a:r>
          </a:p>
        </p:txBody>
      </p:sp>
      <p:sp>
        <p:nvSpPr>
          <p:cNvPr id="95" name="CaixaDeTexto 94">
            <a:extLst>
              <a:ext uri="{FF2B5EF4-FFF2-40B4-BE49-F238E27FC236}">
                <a16:creationId xmlns:a16="http://schemas.microsoft.com/office/drawing/2014/main" id="{2501B5F3-12F1-F6D6-BDEC-8B06B50067F4}"/>
              </a:ext>
            </a:extLst>
          </p:cNvPr>
          <p:cNvSpPr txBox="1"/>
          <p:nvPr/>
        </p:nvSpPr>
        <p:spPr>
          <a:xfrm>
            <a:off x="4677525" y="919492"/>
            <a:ext cx="1447200" cy="346855"/>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Decisão para Adotar o </a:t>
            </a:r>
            <a:r>
              <a:rPr kumimoji="0" lang="pt-BR" sz="9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Databricks</a:t>
            </a:r>
            <a:endPar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p:txBody>
      </p:sp>
      <p:sp>
        <p:nvSpPr>
          <p:cNvPr id="96" name="CaixaDeTexto 95">
            <a:extLst>
              <a:ext uri="{FF2B5EF4-FFF2-40B4-BE49-F238E27FC236}">
                <a16:creationId xmlns:a16="http://schemas.microsoft.com/office/drawing/2014/main" id="{CA9DD070-FDE0-322E-D0A5-1BF5008321D0}"/>
              </a:ext>
            </a:extLst>
          </p:cNvPr>
          <p:cNvSpPr txBox="1"/>
          <p:nvPr/>
        </p:nvSpPr>
        <p:spPr>
          <a:xfrm>
            <a:off x="6599922" y="883313"/>
            <a:ext cx="1546307"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Avaliação de Propostas Comerciais</a:t>
            </a:r>
          </a:p>
        </p:txBody>
      </p:sp>
      <p:sp>
        <p:nvSpPr>
          <p:cNvPr id="97" name="CaixaDeTexto 96">
            <a:extLst>
              <a:ext uri="{FF2B5EF4-FFF2-40B4-BE49-F238E27FC236}">
                <a16:creationId xmlns:a16="http://schemas.microsoft.com/office/drawing/2014/main" id="{D0D2E35D-2843-4609-4EF6-5123A28D7F2C}"/>
              </a:ext>
            </a:extLst>
          </p:cNvPr>
          <p:cNvSpPr txBox="1"/>
          <p:nvPr/>
        </p:nvSpPr>
        <p:spPr>
          <a:xfrm>
            <a:off x="10372692" y="1007791"/>
            <a:ext cx="1571769" cy="2308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mn-ea"/>
                <a:cs typeface="Arial" panose="020B0604020202020204" pitchFamily="34" charset="0"/>
              </a:rPr>
              <a:t>Go do Projeto</a:t>
            </a:r>
          </a:p>
        </p:txBody>
      </p:sp>
      <p:sp>
        <p:nvSpPr>
          <p:cNvPr id="99" name="CaixaDeTexto 98">
            <a:extLst>
              <a:ext uri="{FF2B5EF4-FFF2-40B4-BE49-F238E27FC236}">
                <a16:creationId xmlns:a16="http://schemas.microsoft.com/office/drawing/2014/main" id="{52FB9D9D-A3B5-D9B9-67E2-33C5F3CC3840}"/>
              </a:ext>
            </a:extLst>
          </p:cNvPr>
          <p:cNvSpPr txBox="1"/>
          <p:nvPr/>
        </p:nvSpPr>
        <p:spPr>
          <a:xfrm>
            <a:off x="2050998" y="1934020"/>
            <a:ext cx="2308825" cy="461665"/>
          </a:xfrm>
          <a:prstGeom prst="rect">
            <a:avLst/>
          </a:prstGeom>
          <a:noFill/>
        </p:spPr>
        <p:txBody>
          <a:bodyPr wrap="square">
            <a:spAutoFit/>
          </a:bodyPr>
          <a:lstStyle/>
          <a:p>
            <a:pPr algn="l"/>
            <a:r>
              <a:rPr lang="pt-BR" sz="800" dirty="0">
                <a:solidFill>
                  <a:srgbClr val="242424"/>
                </a:solidFill>
                <a:latin typeface="Segoe UI" panose="020B0502040204020203" pitchFamily="34" charset="0"/>
              </a:rPr>
              <a:t>- Avaliação de proposta de solução </a:t>
            </a:r>
            <a:r>
              <a:rPr lang="pt-BR" sz="800" dirty="0" err="1">
                <a:solidFill>
                  <a:srgbClr val="242424"/>
                </a:solidFill>
                <a:latin typeface="Segoe UI" panose="020B0502040204020203" pitchFamily="34" charset="0"/>
              </a:rPr>
              <a:t>Databricks</a:t>
            </a:r>
            <a:r>
              <a:rPr lang="pt-BR" sz="800" dirty="0">
                <a:solidFill>
                  <a:srgbClr val="242424"/>
                </a:solidFill>
                <a:latin typeface="Segoe UI" panose="020B0502040204020203" pitchFamily="34" charset="0"/>
              </a:rPr>
              <a:t>;</a:t>
            </a:r>
          </a:p>
          <a:p>
            <a:pPr algn="l"/>
            <a:r>
              <a:rPr lang="pt-BR" sz="800" b="0" i="0" dirty="0">
                <a:solidFill>
                  <a:srgbClr val="242424"/>
                </a:solidFill>
                <a:effectLst/>
                <a:latin typeface="Segoe UI" panose="020B0502040204020203" pitchFamily="34" charset="0"/>
              </a:rPr>
              <a:t>- Apoiar definições corporativas arquitetura HSA;</a:t>
            </a:r>
          </a:p>
        </p:txBody>
      </p:sp>
      <p:sp>
        <p:nvSpPr>
          <p:cNvPr id="103" name="Retângulo: Cantos Arredondados 102">
            <a:extLst>
              <a:ext uri="{FF2B5EF4-FFF2-40B4-BE49-F238E27FC236}">
                <a16:creationId xmlns:a16="http://schemas.microsoft.com/office/drawing/2014/main" id="{F31BDBCD-20D8-F417-8B55-20AEC4D0EC97}"/>
              </a:ext>
            </a:extLst>
          </p:cNvPr>
          <p:cNvSpPr/>
          <p:nvPr/>
        </p:nvSpPr>
        <p:spPr>
          <a:xfrm>
            <a:off x="132997" y="678977"/>
            <a:ext cx="11987418" cy="1979948"/>
          </a:xfrm>
          <a:prstGeom prst="roundRect">
            <a:avLst>
              <a:gd name="adj" fmla="val 10339"/>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104" name="Seta: Divisa 103">
            <a:extLst>
              <a:ext uri="{FF2B5EF4-FFF2-40B4-BE49-F238E27FC236}">
                <a16:creationId xmlns:a16="http://schemas.microsoft.com/office/drawing/2014/main" id="{CA238EAC-878C-5583-FD3F-911C2249D849}"/>
              </a:ext>
            </a:extLst>
          </p:cNvPr>
          <p:cNvSpPr/>
          <p:nvPr/>
        </p:nvSpPr>
        <p:spPr>
          <a:xfrm>
            <a:off x="8365354" y="1621186"/>
            <a:ext cx="1850494" cy="276225"/>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Jan’25</a:t>
            </a:r>
          </a:p>
        </p:txBody>
      </p:sp>
      <p:sp>
        <p:nvSpPr>
          <p:cNvPr id="105" name="Triângulo isósceles 104">
            <a:extLst>
              <a:ext uri="{FF2B5EF4-FFF2-40B4-BE49-F238E27FC236}">
                <a16:creationId xmlns:a16="http://schemas.microsoft.com/office/drawing/2014/main" id="{31F2A8D0-0F60-C8AF-861F-059B55C3124A}"/>
              </a:ext>
            </a:extLst>
          </p:cNvPr>
          <p:cNvSpPr/>
          <p:nvPr/>
        </p:nvSpPr>
        <p:spPr>
          <a:xfrm>
            <a:off x="9222903" y="1480698"/>
            <a:ext cx="219075" cy="1476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6" name="Conector reto 105">
            <a:extLst>
              <a:ext uri="{FF2B5EF4-FFF2-40B4-BE49-F238E27FC236}">
                <a16:creationId xmlns:a16="http://schemas.microsoft.com/office/drawing/2014/main" id="{4B7DD250-14AF-F616-4D3A-43B9F33089B8}"/>
              </a:ext>
            </a:extLst>
          </p:cNvPr>
          <p:cNvCxnSpPr>
            <a:cxnSpLocks/>
          </p:cNvCxnSpPr>
          <p:nvPr/>
        </p:nvCxnSpPr>
        <p:spPr>
          <a:xfrm>
            <a:off x="8649514" y="1301181"/>
            <a:ext cx="133410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BC8BE6AC-5E3C-1986-17DA-26C0DFF8D8FD}"/>
              </a:ext>
            </a:extLst>
          </p:cNvPr>
          <p:cNvCxnSpPr>
            <a:cxnSpLocks/>
          </p:cNvCxnSpPr>
          <p:nvPr/>
        </p:nvCxnSpPr>
        <p:spPr>
          <a:xfrm>
            <a:off x="9317359" y="1320992"/>
            <a:ext cx="0" cy="42386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8" name="CaixaDeTexto 107">
            <a:extLst>
              <a:ext uri="{FF2B5EF4-FFF2-40B4-BE49-F238E27FC236}">
                <a16:creationId xmlns:a16="http://schemas.microsoft.com/office/drawing/2014/main" id="{067C70F2-25E6-25B4-399C-8DD3DBECF916}"/>
              </a:ext>
            </a:extLst>
          </p:cNvPr>
          <p:cNvSpPr txBox="1"/>
          <p:nvPr/>
        </p:nvSpPr>
        <p:spPr>
          <a:xfrm>
            <a:off x="8443581" y="1023570"/>
            <a:ext cx="1818891" cy="2308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Revisão Estratégia HDA</a:t>
            </a:r>
          </a:p>
        </p:txBody>
      </p:sp>
      <p:pic>
        <p:nvPicPr>
          <p:cNvPr id="113" name="Gráfico 112" descr="Marca de seleção">
            <a:extLst>
              <a:ext uri="{FF2B5EF4-FFF2-40B4-BE49-F238E27FC236}">
                <a16:creationId xmlns:a16="http://schemas.microsoft.com/office/drawing/2014/main" id="{12E9AB4D-3A4A-966B-EA9F-125463D5F7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04101" y="806346"/>
            <a:ext cx="260559" cy="260559"/>
          </a:xfrm>
          <a:prstGeom prst="rect">
            <a:avLst/>
          </a:prstGeom>
        </p:spPr>
      </p:pic>
      <p:pic>
        <p:nvPicPr>
          <p:cNvPr id="115" name="Gráfico 114" descr="Marca de seleção">
            <a:extLst>
              <a:ext uri="{FF2B5EF4-FFF2-40B4-BE49-F238E27FC236}">
                <a16:creationId xmlns:a16="http://schemas.microsoft.com/office/drawing/2014/main" id="{2AC4AB3A-4DB2-8F96-7E58-C43071204AD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9198" y="838665"/>
            <a:ext cx="260559" cy="260559"/>
          </a:xfrm>
          <a:prstGeom prst="rect">
            <a:avLst/>
          </a:prstGeom>
        </p:spPr>
      </p:pic>
      <p:pic>
        <p:nvPicPr>
          <p:cNvPr id="116" name="Gráfico 115" descr="Marca de seleção">
            <a:extLst>
              <a:ext uri="{FF2B5EF4-FFF2-40B4-BE49-F238E27FC236}">
                <a16:creationId xmlns:a16="http://schemas.microsoft.com/office/drawing/2014/main" id="{B2DCC814-E596-A47D-F000-932A7D12C2B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121" y="822183"/>
            <a:ext cx="260559" cy="260559"/>
          </a:xfrm>
          <a:prstGeom prst="rect">
            <a:avLst/>
          </a:prstGeom>
        </p:spPr>
      </p:pic>
      <p:sp>
        <p:nvSpPr>
          <p:cNvPr id="120" name="CaixaDeTexto 119">
            <a:extLst>
              <a:ext uri="{FF2B5EF4-FFF2-40B4-BE49-F238E27FC236}">
                <a16:creationId xmlns:a16="http://schemas.microsoft.com/office/drawing/2014/main" id="{D50342E8-CB09-5D09-DA52-23A710926A83}"/>
              </a:ext>
            </a:extLst>
          </p:cNvPr>
          <p:cNvSpPr txBox="1"/>
          <p:nvPr/>
        </p:nvSpPr>
        <p:spPr>
          <a:xfrm>
            <a:off x="8399468" y="1930682"/>
            <a:ext cx="1836930" cy="707886"/>
          </a:xfrm>
          <a:prstGeom prst="rect">
            <a:avLst/>
          </a:prstGeom>
          <a:noFill/>
        </p:spPr>
        <p:txBody>
          <a:bodyPr wrap="square">
            <a:spAutoFit/>
          </a:bodyPr>
          <a:lstStyle/>
          <a:p>
            <a:pPr algn="l"/>
            <a:r>
              <a:rPr lang="pt-BR" sz="800" b="0" i="0" dirty="0">
                <a:solidFill>
                  <a:srgbClr val="242424"/>
                </a:solidFill>
                <a:effectLst/>
                <a:latin typeface="Segoe UI" panose="020B0502040204020203" pitchFamily="34" charset="0"/>
              </a:rPr>
              <a:t>- </a:t>
            </a:r>
            <a:r>
              <a:rPr lang="pt-BR" sz="800" b="0" i="0" dirty="0" err="1">
                <a:solidFill>
                  <a:srgbClr val="242424"/>
                </a:solidFill>
                <a:effectLst/>
                <a:latin typeface="Segoe UI" panose="020B0502040204020203" pitchFamily="34" charset="0"/>
              </a:rPr>
              <a:t>Soudan</a:t>
            </a:r>
            <a:r>
              <a:rPr lang="pt-BR" sz="800" b="0" i="0" dirty="0">
                <a:solidFill>
                  <a:srgbClr val="242424"/>
                </a:solidFill>
                <a:effectLst/>
                <a:latin typeface="Segoe UI" panose="020B0502040204020203" pitchFamily="34" charset="0"/>
              </a:rPr>
              <a:t> gerencia HDA;</a:t>
            </a:r>
          </a:p>
          <a:p>
            <a:pPr algn="l"/>
            <a:r>
              <a:rPr lang="pt-BR" sz="800" b="0" i="0" dirty="0">
                <a:solidFill>
                  <a:srgbClr val="242424"/>
                </a:solidFill>
                <a:effectLst/>
                <a:latin typeface="Segoe UI" panose="020B0502040204020203" pitchFamily="34" charset="0"/>
              </a:rPr>
              <a:t>- Dimensionamento </a:t>
            </a:r>
            <a:r>
              <a:rPr lang="pt-BR" sz="800" b="0" i="0" dirty="0" err="1">
                <a:solidFill>
                  <a:srgbClr val="242424"/>
                </a:solidFill>
                <a:effectLst/>
                <a:latin typeface="Segoe UI" panose="020B0502040204020203" pitchFamily="34" charset="0"/>
              </a:rPr>
              <a:t>Databricks</a:t>
            </a:r>
            <a:r>
              <a:rPr lang="pt-BR" sz="800" b="0" i="0" dirty="0">
                <a:solidFill>
                  <a:srgbClr val="242424"/>
                </a:solidFill>
                <a:effectLst/>
                <a:latin typeface="Segoe UI" panose="020B0502040204020203" pitchFamily="34" charset="0"/>
              </a:rPr>
              <a:t> HDA com equipe de </a:t>
            </a:r>
            <a:r>
              <a:rPr lang="pt-BR" sz="800" b="0" i="0" dirty="0" err="1">
                <a:solidFill>
                  <a:srgbClr val="242424"/>
                </a:solidFill>
                <a:effectLst/>
                <a:latin typeface="Segoe UI" panose="020B0502040204020203" pitchFamily="34" charset="0"/>
              </a:rPr>
              <a:t>analytics</a:t>
            </a:r>
            <a:r>
              <a:rPr lang="pt-BR" sz="800" b="0" i="0" dirty="0">
                <a:solidFill>
                  <a:srgbClr val="242424"/>
                </a:solidFill>
                <a:effectLst/>
                <a:latin typeface="Segoe UI" panose="020B0502040204020203" pitchFamily="34" charset="0"/>
              </a:rPr>
              <a:t> HSA; </a:t>
            </a:r>
          </a:p>
          <a:p>
            <a:pPr algn="l"/>
            <a:r>
              <a:rPr lang="pt-BR" sz="800" dirty="0">
                <a:solidFill>
                  <a:srgbClr val="242424"/>
                </a:solidFill>
                <a:latin typeface="Segoe UI" panose="020B0502040204020203" pitchFamily="34" charset="0"/>
              </a:rPr>
              <a:t>- Criação de versão Honda da Calculadora de Custo Recorrente;</a:t>
            </a:r>
            <a:endParaRPr lang="pt-BR" sz="800" b="0" i="0" dirty="0">
              <a:solidFill>
                <a:srgbClr val="242424"/>
              </a:solidFill>
              <a:effectLst/>
              <a:latin typeface="Segoe UI" panose="020B0502040204020203" pitchFamily="34" charset="0"/>
            </a:endParaRPr>
          </a:p>
        </p:txBody>
      </p:sp>
      <p:sp>
        <p:nvSpPr>
          <p:cNvPr id="121" name="CaixaDeTexto 120">
            <a:extLst>
              <a:ext uri="{FF2B5EF4-FFF2-40B4-BE49-F238E27FC236}">
                <a16:creationId xmlns:a16="http://schemas.microsoft.com/office/drawing/2014/main" id="{78E26BC6-F61B-F65D-FB29-7EB5BB6D7905}"/>
              </a:ext>
            </a:extLst>
          </p:cNvPr>
          <p:cNvSpPr txBox="1"/>
          <p:nvPr/>
        </p:nvSpPr>
        <p:spPr>
          <a:xfrm>
            <a:off x="10182220" y="1904372"/>
            <a:ext cx="1864291" cy="461665"/>
          </a:xfrm>
          <a:prstGeom prst="rect">
            <a:avLst/>
          </a:prstGeom>
          <a:noFill/>
        </p:spPr>
        <p:txBody>
          <a:bodyPr wrap="square">
            <a:spAutoFit/>
          </a:bodyPr>
          <a:lstStyle/>
          <a:p>
            <a:pPr algn="l"/>
            <a:r>
              <a:rPr lang="pt-BR" sz="800" b="0" i="0" dirty="0">
                <a:solidFill>
                  <a:srgbClr val="242424"/>
                </a:solidFill>
                <a:effectLst/>
                <a:latin typeface="Segoe UI" panose="020B0502040204020203" pitchFamily="34" charset="0"/>
              </a:rPr>
              <a:t>- Aprovação do J0 com Diretoria;</a:t>
            </a:r>
          </a:p>
          <a:p>
            <a:pPr algn="l"/>
            <a:r>
              <a:rPr lang="pt-BR" sz="800" b="0" i="0" dirty="0">
                <a:solidFill>
                  <a:srgbClr val="242424"/>
                </a:solidFill>
                <a:effectLst/>
                <a:latin typeface="Segoe UI" panose="020B0502040204020203" pitchFamily="34" charset="0"/>
              </a:rPr>
              <a:t>- Inicio do Desenvolvimento do Projeto HDA;</a:t>
            </a:r>
          </a:p>
        </p:txBody>
      </p:sp>
      <p:sp>
        <p:nvSpPr>
          <p:cNvPr id="72" name="Seta: Pentágono 71">
            <a:extLst>
              <a:ext uri="{FF2B5EF4-FFF2-40B4-BE49-F238E27FC236}">
                <a16:creationId xmlns:a16="http://schemas.microsoft.com/office/drawing/2014/main" id="{6F183650-D44F-707D-0086-7BA51D4D7EF0}"/>
              </a:ext>
            </a:extLst>
          </p:cNvPr>
          <p:cNvSpPr/>
          <p:nvPr/>
        </p:nvSpPr>
        <p:spPr>
          <a:xfrm rot="5400000">
            <a:off x="9181457" y="83131"/>
            <a:ext cx="297338" cy="1278196"/>
          </a:xfrm>
          <a:prstGeom prst="homePlate">
            <a:avLst>
              <a:gd name="adj" fmla="val 39116"/>
            </a:avLst>
          </a:prstGeom>
          <a:solidFill>
            <a:srgbClr val="FFC000"/>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dirty="0">
                <a:ln>
                  <a:noFill/>
                </a:ln>
                <a:solidFill>
                  <a:srgbClr val="FFC000">
                    <a:lumMod val="50000"/>
                  </a:srgbClr>
                </a:solidFill>
                <a:effectLst/>
                <a:uLnTx/>
                <a:uFillTx/>
                <a:latin typeface="Arial" panose="020B0604020202020204" pitchFamily="34" charset="0"/>
                <a:ea typeface="+mn-ea"/>
                <a:cs typeface="Arial" panose="020B0604020202020204" pitchFamily="34" charset="0"/>
              </a:rPr>
              <a:t>Estamos Aqui</a:t>
            </a:r>
          </a:p>
        </p:txBody>
      </p:sp>
      <p:pic>
        <p:nvPicPr>
          <p:cNvPr id="37" name="Gráfico 36" descr="Aviso">
            <a:extLst>
              <a:ext uri="{FF2B5EF4-FFF2-40B4-BE49-F238E27FC236}">
                <a16:creationId xmlns:a16="http://schemas.microsoft.com/office/drawing/2014/main" id="{24F9EA17-C7B2-391A-FC56-3AE8F4F728E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986" y="814486"/>
            <a:ext cx="184553" cy="184553"/>
          </a:xfrm>
          <a:prstGeom prst="rect">
            <a:avLst/>
          </a:prstGeom>
        </p:spPr>
      </p:pic>
      <p:pic>
        <p:nvPicPr>
          <p:cNvPr id="11" name="Imagem 10">
            <a:extLst>
              <a:ext uri="{FF2B5EF4-FFF2-40B4-BE49-F238E27FC236}">
                <a16:creationId xmlns:a16="http://schemas.microsoft.com/office/drawing/2014/main" id="{9BB58F9F-3C2B-FDC1-F659-C9EB39972777}"/>
              </a:ext>
            </a:extLst>
          </p:cNvPr>
          <p:cNvPicPr>
            <a:picLocks noChangeAspect="1"/>
          </p:cNvPicPr>
          <p:nvPr/>
        </p:nvPicPr>
        <p:blipFill>
          <a:blip r:embed="rId12">
            <a:clrChange>
              <a:clrFrom>
                <a:srgbClr val="FFFFFF"/>
              </a:clrFrom>
              <a:clrTo>
                <a:srgbClr val="FFFFFF">
                  <a:alpha val="0"/>
                </a:srgbClr>
              </a:clrTo>
            </a:clrChange>
          </a:blip>
          <a:stretch>
            <a:fillRect/>
          </a:stretch>
        </p:blipFill>
        <p:spPr>
          <a:xfrm rot="1412041">
            <a:off x="1166170" y="421207"/>
            <a:ext cx="620041" cy="584200"/>
          </a:xfrm>
          <a:prstGeom prst="rect">
            <a:avLst/>
          </a:prstGeom>
        </p:spPr>
      </p:pic>
      <p:grpSp>
        <p:nvGrpSpPr>
          <p:cNvPr id="61" name="Agrupar 6">
            <a:extLst>
              <a:ext uri="{FF2B5EF4-FFF2-40B4-BE49-F238E27FC236}">
                <a16:creationId xmlns:a16="http://schemas.microsoft.com/office/drawing/2014/main" id="{7A182115-D39A-B785-9E33-58ACBE751086}"/>
              </a:ext>
            </a:extLst>
          </p:cNvPr>
          <p:cNvGrpSpPr/>
          <p:nvPr/>
        </p:nvGrpSpPr>
        <p:grpSpPr>
          <a:xfrm>
            <a:off x="121857" y="483590"/>
            <a:ext cx="1231695" cy="352937"/>
            <a:chOff x="-19022" y="1142851"/>
            <a:chExt cx="1574150" cy="414916"/>
          </a:xfrm>
        </p:grpSpPr>
        <p:sp>
          <p:nvSpPr>
            <p:cNvPr id="62" name="CaixaDeTexto 7">
              <a:extLst>
                <a:ext uri="{FF2B5EF4-FFF2-40B4-BE49-F238E27FC236}">
                  <a16:creationId xmlns:a16="http://schemas.microsoft.com/office/drawing/2014/main" id="{2190E751-ECD5-BC3F-7CAE-101D5A157099}"/>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dirty="0">
                <a:solidFill>
                  <a:schemeClr val="bg1"/>
                </a:solidFill>
              </a:endParaRPr>
            </a:p>
          </p:txBody>
        </p:sp>
        <p:sp>
          <p:nvSpPr>
            <p:cNvPr id="63" name="CaixaDeTexto 8">
              <a:extLst>
                <a:ext uri="{FF2B5EF4-FFF2-40B4-BE49-F238E27FC236}">
                  <a16:creationId xmlns:a16="http://schemas.microsoft.com/office/drawing/2014/main" id="{4F6CB376-5C9C-DB39-A9F2-69BF86D2DCC4}"/>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dirty="0">
                <a:solidFill>
                  <a:schemeClr val="bg1"/>
                </a:solidFill>
              </a:endParaRPr>
            </a:p>
          </p:txBody>
        </p:sp>
        <p:sp>
          <p:nvSpPr>
            <p:cNvPr id="64" name="CaixaDeTexto 9">
              <a:extLst>
                <a:ext uri="{FF2B5EF4-FFF2-40B4-BE49-F238E27FC236}">
                  <a16:creationId xmlns:a16="http://schemas.microsoft.com/office/drawing/2014/main" id="{27FD946C-08F7-331A-3212-724CA9F5EF55}"/>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dirty="0" err="1">
                  <a:solidFill>
                    <a:schemeClr val="bg1"/>
                  </a:solidFill>
                  <a:latin typeface="Candara Light" panose="020E0502030303020204" charset="0"/>
                  <a:cs typeface="Candara Light" panose="020E0502030303020204" charset="0"/>
                  <a:sym typeface="+mn-ea"/>
                </a:rPr>
                <a:t>Timeline</a:t>
              </a:r>
              <a:endParaRPr lang="pt-BR" sz="1600" b="1" dirty="0">
                <a:solidFill>
                  <a:schemeClr val="bg1"/>
                </a:solidFill>
                <a:latin typeface="Candara Light" panose="020E0502030303020204" charset="0"/>
                <a:cs typeface="Candara Light" panose="020E0502030303020204" charset="0"/>
                <a:sym typeface="+mn-ea"/>
              </a:endParaRPr>
            </a:p>
          </p:txBody>
        </p:sp>
      </p:grpSp>
      <p:sp>
        <p:nvSpPr>
          <p:cNvPr id="100" name="Retângulo 99">
            <a:extLst>
              <a:ext uri="{FF2B5EF4-FFF2-40B4-BE49-F238E27FC236}">
                <a16:creationId xmlns:a16="http://schemas.microsoft.com/office/drawing/2014/main" id="{ABEDD68F-A0C5-51E2-A1FD-EB101119F744}"/>
              </a:ext>
            </a:extLst>
          </p:cNvPr>
          <p:cNvSpPr/>
          <p:nvPr/>
        </p:nvSpPr>
        <p:spPr>
          <a:xfrm>
            <a:off x="216256" y="1937650"/>
            <a:ext cx="1854306" cy="43917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a:extLst>
              <a:ext uri="{FF2B5EF4-FFF2-40B4-BE49-F238E27FC236}">
                <a16:creationId xmlns:a16="http://schemas.microsoft.com/office/drawing/2014/main" id="{31CEDABD-82AC-4C0D-8889-4EEAD0AE3237}"/>
              </a:ext>
            </a:extLst>
          </p:cNvPr>
          <p:cNvSpPr/>
          <p:nvPr/>
        </p:nvSpPr>
        <p:spPr>
          <a:xfrm>
            <a:off x="6176197" y="2245266"/>
            <a:ext cx="2217063" cy="29497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xtPage">
            <a:extLst>
              <a:ext uri="{FF2B5EF4-FFF2-40B4-BE49-F238E27FC236}">
                <a16:creationId xmlns:a16="http://schemas.microsoft.com/office/drawing/2014/main" id="{7A34D24A-E998-673A-3D1D-A7AFA62A0982}"/>
              </a:ext>
            </a:extLst>
          </p:cNvPr>
          <p:cNvSpPr txBox="1"/>
          <p:nvPr/>
        </p:nvSpPr>
        <p:spPr>
          <a:xfrm>
            <a:off x="11457728" y="406993"/>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F497F"/>
                </a:solidFill>
                <a:effectLst/>
                <a:uLnTx/>
                <a:uFillTx/>
                <a:latin typeface="Calibri"/>
                <a:ea typeface="+mn-ea"/>
                <a:cs typeface="+mn-cs"/>
              </a:rPr>
              <a:t>Page: 1 / 5</a:t>
            </a:r>
          </a:p>
        </p:txBody>
      </p:sp>
      <p:sp>
        <p:nvSpPr>
          <p:cNvPr id="13" name="Retângulo 12">
            <a:extLst>
              <a:ext uri="{FF2B5EF4-FFF2-40B4-BE49-F238E27FC236}">
                <a16:creationId xmlns:a16="http://schemas.microsoft.com/office/drawing/2014/main" id="{54B1612C-E869-A2B3-4F42-96BCB1A99C49}"/>
              </a:ext>
            </a:extLst>
          </p:cNvPr>
          <p:cNvSpPr/>
          <p:nvPr/>
        </p:nvSpPr>
        <p:spPr>
          <a:xfrm>
            <a:off x="4300170" y="1963013"/>
            <a:ext cx="1829883" cy="29497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Triângulo isósceles 25">
            <a:extLst>
              <a:ext uri="{FF2B5EF4-FFF2-40B4-BE49-F238E27FC236}">
                <a16:creationId xmlns:a16="http://schemas.microsoft.com/office/drawing/2014/main" id="{4EA11531-C271-5183-C0A2-7E1FC8880BAC}"/>
              </a:ext>
            </a:extLst>
          </p:cNvPr>
          <p:cNvSpPr/>
          <p:nvPr/>
        </p:nvSpPr>
        <p:spPr>
          <a:xfrm rot="5400000">
            <a:off x="2666943" y="4451647"/>
            <a:ext cx="3461116" cy="262081"/>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9" name="Estrela: 5 Pontas 118">
            <a:extLst>
              <a:ext uri="{FF2B5EF4-FFF2-40B4-BE49-F238E27FC236}">
                <a16:creationId xmlns:a16="http://schemas.microsoft.com/office/drawing/2014/main" id="{E0308122-0541-4E51-0D96-26E2F4C3C626}"/>
              </a:ext>
            </a:extLst>
          </p:cNvPr>
          <p:cNvSpPr/>
          <p:nvPr/>
        </p:nvSpPr>
        <p:spPr>
          <a:xfrm>
            <a:off x="4314809" y="2049181"/>
            <a:ext cx="170330" cy="171371"/>
          </a:xfrm>
          <a:prstGeom prst="star5">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Gráfico 31" descr="Marca de seleção">
            <a:extLst>
              <a:ext uri="{FF2B5EF4-FFF2-40B4-BE49-F238E27FC236}">
                <a16:creationId xmlns:a16="http://schemas.microsoft.com/office/drawing/2014/main" id="{31D106CE-C4E1-A53F-CFF2-41C424E8241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61634" y="921884"/>
            <a:ext cx="260559" cy="260559"/>
          </a:xfrm>
          <a:prstGeom prst="rect">
            <a:avLst/>
          </a:prstGeom>
        </p:spPr>
      </p:pic>
      <p:sp>
        <p:nvSpPr>
          <p:cNvPr id="24" name="Retângulo: Cantos Arredondados 23">
            <a:extLst>
              <a:ext uri="{FF2B5EF4-FFF2-40B4-BE49-F238E27FC236}">
                <a16:creationId xmlns:a16="http://schemas.microsoft.com/office/drawing/2014/main" id="{06125039-464E-0E5C-E4DA-9C1EB69B56D4}"/>
              </a:ext>
            </a:extLst>
          </p:cNvPr>
          <p:cNvSpPr/>
          <p:nvPr/>
        </p:nvSpPr>
        <p:spPr>
          <a:xfrm>
            <a:off x="87045" y="2787095"/>
            <a:ext cx="4173139" cy="3622134"/>
          </a:xfrm>
          <a:prstGeom prst="roundRect">
            <a:avLst>
              <a:gd name="adj" fmla="val 2355"/>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002060"/>
                </a:solidFill>
                <a:effectLst/>
                <a:uLnTx/>
                <a:uFillTx/>
                <a:latin typeface="Tenorite" panose="00000500000000000000" pitchFamily="2" charset="0"/>
                <a:ea typeface="+mn-ea"/>
                <a:cs typeface="+mn-cs"/>
              </a:rPr>
              <a:t>REQUERIMENTOS J0</a:t>
            </a:r>
          </a:p>
        </p:txBody>
      </p:sp>
      <p:sp>
        <p:nvSpPr>
          <p:cNvPr id="41" name="CaixaDeTexto 40">
            <a:extLst>
              <a:ext uri="{FF2B5EF4-FFF2-40B4-BE49-F238E27FC236}">
                <a16:creationId xmlns:a16="http://schemas.microsoft.com/office/drawing/2014/main" id="{D729AEDB-E542-B04B-24D6-CD4369BAF505}"/>
              </a:ext>
            </a:extLst>
          </p:cNvPr>
          <p:cNvSpPr txBox="1"/>
          <p:nvPr/>
        </p:nvSpPr>
        <p:spPr>
          <a:xfrm>
            <a:off x="8139721" y="2687708"/>
            <a:ext cx="505781" cy="207885"/>
          </a:xfrm>
          <a:prstGeom prst="roundRect">
            <a:avLst>
              <a:gd name="adj" fmla="val 20397"/>
            </a:avLst>
          </a:prstGeom>
          <a:solidFill>
            <a:srgbClr val="92D050"/>
          </a:solidFill>
          <a:ln>
            <a:solidFill>
              <a:srgbClr val="4472C4"/>
            </a:solidFill>
          </a:ln>
        </p:spPr>
        <p:txBody>
          <a:bodyPr wrap="none" lIns="0" tIns="0" rIns="0" bIns="0" rtlCol="0">
            <a:spAutoFit/>
          </a:bodyPr>
          <a:lstStyle>
            <a:defPPr>
              <a:defRPr lang="pt-BR"/>
            </a:defPPr>
            <a:lvl1pPr algn="ctr">
              <a:defRPr sz="1200" b="1">
                <a:solidFill>
                  <a:schemeClr val="accent1">
                    <a:lumMod val="75000"/>
                  </a:schemeClr>
                </a:solidFill>
              </a:defRPr>
            </a:lvl1pPr>
          </a:lstStyle>
          <a:p>
            <a:r>
              <a:rPr lang="pt-BR" dirty="0" err="1">
                <a:solidFill>
                  <a:schemeClr val="bg1"/>
                </a:solidFill>
              </a:rPr>
              <a:t>After</a:t>
            </a:r>
            <a:endParaRPr lang="pt-BR" dirty="0">
              <a:solidFill>
                <a:schemeClr val="bg1"/>
              </a:solidFill>
            </a:endParaRPr>
          </a:p>
        </p:txBody>
      </p:sp>
      <p:pic>
        <p:nvPicPr>
          <p:cNvPr id="44" name="Imagem 43" descr="Texto&#10;&#10;Descrição gerada automaticamente com confiança baixa">
            <a:extLst>
              <a:ext uri="{FF2B5EF4-FFF2-40B4-BE49-F238E27FC236}">
                <a16:creationId xmlns:a16="http://schemas.microsoft.com/office/drawing/2014/main" id="{AE22CC3F-250F-D5E2-290E-59A30D3D0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73076" y="1932446"/>
            <a:ext cx="2906164" cy="1028077"/>
          </a:xfrm>
          <a:prstGeom prst="rect">
            <a:avLst/>
          </a:prstGeom>
        </p:spPr>
      </p:pic>
      <p:pic>
        <p:nvPicPr>
          <p:cNvPr id="3" name="Picture 2" descr="Check Generic Flat icon">
            <a:extLst>
              <a:ext uri="{FF2B5EF4-FFF2-40B4-BE49-F238E27FC236}">
                <a16:creationId xmlns:a16="http://schemas.microsoft.com/office/drawing/2014/main" id="{D5EBC0C5-D81E-72FC-33E5-389A67647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3130" y="3839131"/>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8EBA7417-C67D-17FD-9059-90824D8ADCA7}"/>
              </a:ext>
            </a:extLst>
          </p:cNvPr>
          <p:cNvSpPr txBox="1"/>
          <p:nvPr/>
        </p:nvSpPr>
        <p:spPr>
          <a:xfrm>
            <a:off x="4762506" y="4317120"/>
            <a:ext cx="1312071" cy="246221"/>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1000" dirty="0"/>
              <a:t>Datawarehousing</a:t>
            </a:r>
          </a:p>
        </p:txBody>
      </p:sp>
      <p:sp>
        <p:nvSpPr>
          <p:cNvPr id="31" name="CaixaDeTexto 30">
            <a:extLst>
              <a:ext uri="{FF2B5EF4-FFF2-40B4-BE49-F238E27FC236}">
                <a16:creationId xmlns:a16="http://schemas.microsoft.com/office/drawing/2014/main" id="{52F23343-F81E-F133-44FC-9C9C4396CB8E}"/>
              </a:ext>
            </a:extLst>
          </p:cNvPr>
          <p:cNvSpPr txBox="1"/>
          <p:nvPr/>
        </p:nvSpPr>
        <p:spPr>
          <a:xfrm>
            <a:off x="4762506" y="4798158"/>
            <a:ext cx="2099344" cy="253916"/>
          </a:xfrm>
          <a:prstGeom prst="rect">
            <a:avLst/>
          </a:prstGeom>
          <a:noFill/>
        </p:spPr>
        <p:txBody>
          <a:bodyPr wrap="square">
            <a:spAutoFit/>
          </a:bodyPr>
          <a:lstStyle/>
          <a:p>
            <a:pPr algn="l"/>
            <a:r>
              <a:rPr lang="pt-BR" sz="1000" b="1" dirty="0">
                <a:solidFill>
                  <a:srgbClr val="002060"/>
                </a:solidFill>
                <a:latin typeface="Tenorite" panose="00000500000000000000" pitchFamily="2" charset="0"/>
              </a:rPr>
              <a:t>Dashboards e Análise de Dados</a:t>
            </a:r>
          </a:p>
        </p:txBody>
      </p:sp>
      <p:pic>
        <p:nvPicPr>
          <p:cNvPr id="46" name="Picture 2" descr="Check Generic Flat icon">
            <a:extLst>
              <a:ext uri="{FF2B5EF4-FFF2-40B4-BE49-F238E27FC236}">
                <a16:creationId xmlns:a16="http://schemas.microsoft.com/office/drawing/2014/main" id="{8A42D63B-EF75-26FB-5ED8-78E459B61C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9586" y="4344098"/>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7" name="CaixaDeTexto 46">
            <a:extLst>
              <a:ext uri="{FF2B5EF4-FFF2-40B4-BE49-F238E27FC236}">
                <a16:creationId xmlns:a16="http://schemas.microsoft.com/office/drawing/2014/main" id="{78F81CA6-565B-616F-9B40-B0B530F375C6}"/>
              </a:ext>
            </a:extLst>
          </p:cNvPr>
          <p:cNvSpPr txBox="1"/>
          <p:nvPr/>
        </p:nvSpPr>
        <p:spPr>
          <a:xfrm>
            <a:off x="4749326" y="3805382"/>
            <a:ext cx="1591109" cy="253916"/>
          </a:xfrm>
          <a:prstGeom prst="rect">
            <a:avLst/>
          </a:prstGeom>
          <a:noFill/>
        </p:spPr>
        <p:txBody>
          <a:bodyPr wrap="square">
            <a:spAutoFit/>
          </a:bodyPr>
          <a:lstStyle/>
          <a:p>
            <a:pPr algn="l"/>
            <a:r>
              <a:rPr lang="pt-BR" sz="1000" b="1" dirty="0">
                <a:solidFill>
                  <a:srgbClr val="002060"/>
                </a:solidFill>
                <a:latin typeface="Tenorite" panose="00000500000000000000" pitchFamily="2" charset="0"/>
              </a:rPr>
              <a:t>Plataforma AWS HDA</a:t>
            </a:r>
          </a:p>
        </p:txBody>
      </p:sp>
      <p:pic>
        <p:nvPicPr>
          <p:cNvPr id="48" name="Picture 2" descr="Check Generic Flat icon">
            <a:extLst>
              <a:ext uri="{FF2B5EF4-FFF2-40B4-BE49-F238E27FC236}">
                <a16:creationId xmlns:a16="http://schemas.microsoft.com/office/drawing/2014/main" id="{11CDDEFD-7D82-16DA-72B1-1CDD847A2ED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9586" y="4831907"/>
            <a:ext cx="173536" cy="17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F5065183-2BAA-9D62-59C3-AA9FD1CDB79A}"/>
              </a:ext>
            </a:extLst>
          </p:cNvPr>
          <p:cNvSpPr txBox="1"/>
          <p:nvPr/>
        </p:nvSpPr>
        <p:spPr>
          <a:xfrm>
            <a:off x="7000129" y="4119632"/>
            <a:ext cx="2172880" cy="338554"/>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dirty="0"/>
              <a:t>Plataforma Unificada de </a:t>
            </a:r>
            <a:r>
              <a:rPr lang="pt-BR" sz="900" dirty="0" err="1"/>
              <a:t>BigData</a:t>
            </a:r>
            <a:endParaRPr lang="pt-BR" sz="900" dirty="0"/>
          </a:p>
          <a:p>
            <a:r>
              <a:rPr lang="pt-BR" sz="700" dirty="0"/>
              <a:t>(Volume, Variedade e Velocidade)</a:t>
            </a:r>
          </a:p>
        </p:txBody>
      </p:sp>
      <p:sp>
        <p:nvSpPr>
          <p:cNvPr id="57" name="CaixaDeTexto 56">
            <a:extLst>
              <a:ext uri="{FF2B5EF4-FFF2-40B4-BE49-F238E27FC236}">
                <a16:creationId xmlns:a16="http://schemas.microsoft.com/office/drawing/2014/main" id="{2DCB0018-3744-9A9D-22C2-6A7A75130EC3}"/>
              </a:ext>
            </a:extLst>
          </p:cNvPr>
          <p:cNvSpPr txBox="1"/>
          <p:nvPr/>
        </p:nvSpPr>
        <p:spPr>
          <a:xfrm>
            <a:off x="7056784" y="4960727"/>
            <a:ext cx="2602717"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dirty="0"/>
              <a:t>IA: Machine Learning e </a:t>
            </a:r>
            <a:r>
              <a:rPr lang="pt-BR" sz="900" dirty="0" err="1"/>
              <a:t>Deep</a:t>
            </a:r>
            <a:r>
              <a:rPr lang="pt-BR" sz="900" dirty="0"/>
              <a:t> Learning</a:t>
            </a:r>
          </a:p>
        </p:txBody>
      </p:sp>
      <p:sp>
        <p:nvSpPr>
          <p:cNvPr id="59" name="CaixaDeTexto 58">
            <a:extLst>
              <a:ext uri="{FF2B5EF4-FFF2-40B4-BE49-F238E27FC236}">
                <a16:creationId xmlns:a16="http://schemas.microsoft.com/office/drawing/2014/main" id="{612B8FE9-C32F-8890-4EDD-A41724AA72A4}"/>
              </a:ext>
            </a:extLst>
          </p:cNvPr>
          <p:cNvSpPr txBox="1"/>
          <p:nvPr/>
        </p:nvSpPr>
        <p:spPr>
          <a:xfrm>
            <a:off x="7032018" y="4437443"/>
            <a:ext cx="2528052"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dirty="0"/>
              <a:t>ETL, Engenharia de Dados e </a:t>
            </a:r>
            <a:r>
              <a:rPr lang="pt-BR" sz="900" dirty="0" err="1"/>
              <a:t>SelfService</a:t>
            </a:r>
            <a:r>
              <a:rPr lang="pt-BR" sz="900" dirty="0"/>
              <a:t> BI</a:t>
            </a:r>
          </a:p>
        </p:txBody>
      </p:sp>
      <p:sp>
        <p:nvSpPr>
          <p:cNvPr id="67" name="CaixaDeTexto 66">
            <a:extLst>
              <a:ext uri="{FF2B5EF4-FFF2-40B4-BE49-F238E27FC236}">
                <a16:creationId xmlns:a16="http://schemas.microsoft.com/office/drawing/2014/main" id="{DA0BE315-118B-6B00-A46F-70CE8F60EEDA}"/>
              </a:ext>
            </a:extLst>
          </p:cNvPr>
          <p:cNvSpPr txBox="1"/>
          <p:nvPr/>
        </p:nvSpPr>
        <p:spPr>
          <a:xfrm>
            <a:off x="7050508" y="4676813"/>
            <a:ext cx="2247612"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dirty="0"/>
              <a:t>Governança e Catálogo de Dados</a:t>
            </a:r>
          </a:p>
        </p:txBody>
      </p:sp>
      <p:sp>
        <p:nvSpPr>
          <p:cNvPr id="70" name="CaixaDeTexto 69">
            <a:extLst>
              <a:ext uri="{FF2B5EF4-FFF2-40B4-BE49-F238E27FC236}">
                <a16:creationId xmlns:a16="http://schemas.microsoft.com/office/drawing/2014/main" id="{EE9F1E48-A77A-C9F5-8C6C-E989A4BB0EC9}"/>
              </a:ext>
            </a:extLst>
          </p:cNvPr>
          <p:cNvSpPr txBox="1"/>
          <p:nvPr/>
        </p:nvSpPr>
        <p:spPr>
          <a:xfrm>
            <a:off x="7029283" y="3558074"/>
            <a:ext cx="1437471"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dirty="0"/>
              <a:t>Lakehousing</a:t>
            </a:r>
          </a:p>
        </p:txBody>
      </p:sp>
      <p:sp>
        <p:nvSpPr>
          <p:cNvPr id="102" name="CaixaDeTexto 101">
            <a:extLst>
              <a:ext uri="{FF2B5EF4-FFF2-40B4-BE49-F238E27FC236}">
                <a16:creationId xmlns:a16="http://schemas.microsoft.com/office/drawing/2014/main" id="{C3BA3AAE-7D7D-6E33-C7EE-893CB5C05749}"/>
              </a:ext>
            </a:extLst>
          </p:cNvPr>
          <p:cNvSpPr txBox="1"/>
          <p:nvPr/>
        </p:nvSpPr>
        <p:spPr>
          <a:xfrm>
            <a:off x="4520382" y="7153876"/>
            <a:ext cx="4699330" cy="861774"/>
          </a:xfrm>
          <a:prstGeom prst="rect">
            <a:avLst/>
          </a:prstGeom>
          <a:solidFill>
            <a:schemeClr val="bg1"/>
          </a:solidFill>
        </p:spPr>
        <p:txBody>
          <a:bodyPr wrap="square">
            <a:spAutoFit/>
          </a:bodyPr>
          <a:lstStyle/>
          <a:p>
            <a:pPr algn="l"/>
            <a:r>
              <a:rPr lang="pt-BR" sz="1000" b="1" i="0" dirty="0" err="1">
                <a:solidFill>
                  <a:srgbClr val="242424"/>
                </a:solidFill>
                <a:effectLst/>
                <a:latin typeface="Segoe UI" panose="020B0502040204020203" pitchFamily="34" charset="0"/>
              </a:rPr>
              <a:t>Amazon</a:t>
            </a:r>
            <a:r>
              <a:rPr lang="pt-BR" sz="1000" b="1" i="0" dirty="0">
                <a:solidFill>
                  <a:srgbClr val="242424"/>
                </a:solidFill>
                <a:effectLst/>
                <a:latin typeface="Segoe UI" panose="020B0502040204020203" pitchFamily="34" charset="0"/>
              </a:rPr>
              <a:t> </a:t>
            </a:r>
            <a:r>
              <a:rPr lang="pt-BR" sz="1000" b="1" i="0" dirty="0" err="1">
                <a:solidFill>
                  <a:srgbClr val="242424"/>
                </a:solidFill>
                <a:effectLst/>
                <a:latin typeface="Segoe UI" panose="020B0502040204020203" pitchFamily="34" charset="0"/>
              </a:rPr>
              <a:t>Redshift</a:t>
            </a:r>
            <a:r>
              <a:rPr lang="pt-BR" sz="1000" b="0" i="0" dirty="0">
                <a:solidFill>
                  <a:srgbClr val="242424"/>
                </a:solidFill>
                <a:effectLst/>
                <a:latin typeface="Segoe UI" panose="020B0502040204020203" pitchFamily="34" charset="0"/>
              </a:rPr>
              <a:t>:</a:t>
            </a:r>
          </a:p>
          <a:p>
            <a:pPr algn="l">
              <a:buFont typeface="Arial" panose="020B0604020202020204" pitchFamily="34" charset="0"/>
              <a:buChar char="•"/>
            </a:pPr>
            <a:r>
              <a:rPr lang="pt-BR" sz="1000" b="1" i="0" dirty="0">
                <a:solidFill>
                  <a:srgbClr val="242424"/>
                </a:solidFill>
                <a:effectLst/>
                <a:latin typeface="Segoe UI" panose="020B0502040204020203" pitchFamily="34" charset="0"/>
              </a:rPr>
              <a:t>Armazenamento e Análise de Dados</a:t>
            </a:r>
            <a:r>
              <a:rPr lang="pt-BR" sz="1000" b="0" i="0" dirty="0">
                <a:solidFill>
                  <a:srgbClr val="242424"/>
                </a:solidFill>
                <a:effectLst/>
                <a:latin typeface="Segoe UI" panose="020B0502040204020203" pitchFamily="34" charset="0"/>
              </a:rPr>
              <a:t>: Ideal para armazenar grandes volumes de dados e realizar análises complexas.</a:t>
            </a:r>
          </a:p>
          <a:p>
            <a:pPr algn="l">
              <a:buFont typeface="Arial" panose="020B0604020202020204" pitchFamily="34" charset="0"/>
              <a:buChar char="•"/>
            </a:pPr>
            <a:r>
              <a:rPr lang="pt-BR" sz="1000" b="1" i="0" dirty="0">
                <a:solidFill>
                  <a:srgbClr val="242424"/>
                </a:solidFill>
                <a:effectLst/>
                <a:latin typeface="Segoe UI" panose="020B0502040204020203" pitchFamily="34" charset="0"/>
              </a:rPr>
              <a:t>Data </a:t>
            </a:r>
            <a:r>
              <a:rPr lang="pt-BR" sz="1000" b="1" i="0" dirty="0" err="1">
                <a:solidFill>
                  <a:srgbClr val="242424"/>
                </a:solidFill>
                <a:effectLst/>
                <a:latin typeface="Segoe UI" panose="020B0502040204020203" pitchFamily="34" charset="0"/>
              </a:rPr>
              <a:t>Warehousing</a:t>
            </a:r>
            <a:r>
              <a:rPr lang="pt-BR" sz="1000" b="0" i="0" dirty="0">
                <a:solidFill>
                  <a:srgbClr val="242424"/>
                </a:solidFill>
                <a:effectLst/>
                <a:latin typeface="Segoe UI" panose="020B0502040204020203" pitchFamily="34" charset="0"/>
              </a:rPr>
              <a:t>: Focado em data </a:t>
            </a:r>
            <a:r>
              <a:rPr lang="pt-BR" sz="1000" b="0" i="0" dirty="0" err="1">
                <a:solidFill>
                  <a:srgbClr val="242424"/>
                </a:solidFill>
                <a:effectLst/>
                <a:latin typeface="Segoe UI" panose="020B0502040204020203" pitchFamily="34" charset="0"/>
              </a:rPr>
              <a:t>warehousing</a:t>
            </a:r>
            <a:r>
              <a:rPr lang="pt-BR" sz="1000" b="0" i="0" dirty="0">
                <a:solidFill>
                  <a:srgbClr val="242424"/>
                </a:solidFill>
                <a:effectLst/>
                <a:latin typeface="Segoe UI" panose="020B0502040204020203" pitchFamily="34" charset="0"/>
              </a:rPr>
              <a:t>, permitindo consultas rápidas e eficientes em grandes conjuntos de dados.</a:t>
            </a:r>
          </a:p>
        </p:txBody>
      </p:sp>
      <p:sp>
        <p:nvSpPr>
          <p:cNvPr id="110" name="CaixaDeTexto 109">
            <a:extLst>
              <a:ext uri="{FF2B5EF4-FFF2-40B4-BE49-F238E27FC236}">
                <a16:creationId xmlns:a16="http://schemas.microsoft.com/office/drawing/2014/main" id="{2A520FB3-E23B-4466-D98F-0E69FFC3058E}"/>
              </a:ext>
            </a:extLst>
          </p:cNvPr>
          <p:cNvSpPr txBox="1"/>
          <p:nvPr/>
        </p:nvSpPr>
        <p:spPr>
          <a:xfrm>
            <a:off x="0" y="7083774"/>
            <a:ext cx="4296435" cy="1015663"/>
          </a:xfrm>
          <a:prstGeom prst="rect">
            <a:avLst/>
          </a:prstGeom>
          <a:solidFill>
            <a:schemeClr val="bg1"/>
          </a:solidFill>
        </p:spPr>
        <p:txBody>
          <a:bodyPr wrap="square">
            <a:spAutoFit/>
          </a:bodyPr>
          <a:lstStyle/>
          <a:p>
            <a:pPr algn="l"/>
            <a:r>
              <a:rPr lang="pt-BR" sz="1000" b="1" i="0" dirty="0" err="1">
                <a:solidFill>
                  <a:srgbClr val="242424"/>
                </a:solidFill>
                <a:effectLst/>
                <a:latin typeface="Segoe UI" panose="020B0502040204020203" pitchFamily="34" charset="0"/>
              </a:rPr>
              <a:t>Databricks</a:t>
            </a:r>
            <a:r>
              <a:rPr lang="pt-BR" sz="1000" b="0" i="0" dirty="0">
                <a:solidFill>
                  <a:srgbClr val="242424"/>
                </a:solidFill>
                <a:effectLst/>
                <a:latin typeface="Segoe UI" panose="020B0502040204020203" pitchFamily="34" charset="0"/>
              </a:rPr>
              <a:t>:</a:t>
            </a:r>
          </a:p>
          <a:p>
            <a:pPr algn="l">
              <a:buFont typeface="Arial" panose="020B0604020202020204" pitchFamily="34" charset="0"/>
              <a:buChar char="•"/>
            </a:pPr>
            <a:r>
              <a:rPr lang="pt-BR" sz="1000" b="1" i="0" dirty="0">
                <a:solidFill>
                  <a:srgbClr val="242424"/>
                </a:solidFill>
                <a:effectLst/>
                <a:latin typeface="Segoe UI" panose="020B0502040204020203" pitchFamily="34" charset="0"/>
              </a:rPr>
              <a:t>Plataforma de Dados Unificada</a:t>
            </a:r>
            <a:r>
              <a:rPr lang="pt-BR" sz="1000" b="0" i="0" dirty="0">
                <a:solidFill>
                  <a:srgbClr val="242424"/>
                </a:solidFill>
                <a:effectLst/>
                <a:latin typeface="Segoe UI" panose="020B0502040204020203" pitchFamily="34" charset="0"/>
              </a:rPr>
              <a:t>: Projetado para unificar dados, análises e inteligência artificial em uma única plataforma.</a:t>
            </a:r>
          </a:p>
          <a:p>
            <a:pPr algn="l">
              <a:buFont typeface="Arial" panose="020B0604020202020204" pitchFamily="34" charset="0"/>
              <a:buChar char="•"/>
            </a:pPr>
            <a:r>
              <a:rPr lang="pt-BR" sz="1000" b="1" i="0" dirty="0">
                <a:solidFill>
                  <a:srgbClr val="242424"/>
                </a:solidFill>
                <a:effectLst/>
                <a:latin typeface="Segoe UI" panose="020B0502040204020203" pitchFamily="34" charset="0"/>
              </a:rPr>
              <a:t>Data </a:t>
            </a:r>
            <a:r>
              <a:rPr lang="pt-BR" sz="1000" b="1" i="0" dirty="0" err="1">
                <a:solidFill>
                  <a:srgbClr val="242424"/>
                </a:solidFill>
                <a:effectLst/>
                <a:latin typeface="Segoe UI" panose="020B0502040204020203" pitchFamily="34" charset="0"/>
              </a:rPr>
              <a:t>Engineering</a:t>
            </a:r>
            <a:r>
              <a:rPr lang="pt-BR" sz="1000" b="1" i="0" dirty="0">
                <a:solidFill>
                  <a:srgbClr val="242424"/>
                </a:solidFill>
                <a:effectLst/>
                <a:latin typeface="Segoe UI" panose="020B0502040204020203" pitchFamily="34" charset="0"/>
              </a:rPr>
              <a:t> e Machine Learning</a:t>
            </a:r>
            <a:r>
              <a:rPr lang="pt-BR" sz="1000" b="0" i="0" dirty="0">
                <a:solidFill>
                  <a:srgbClr val="242424"/>
                </a:solidFill>
                <a:effectLst/>
                <a:latin typeface="Segoe UI" panose="020B0502040204020203" pitchFamily="34" charset="0"/>
              </a:rPr>
              <a:t>: Excelente para tarefas de engenharia de dados, ETL (extração, transformação e carregamento) e desenvolvimento de modelos de machine learning.</a:t>
            </a:r>
          </a:p>
        </p:txBody>
      </p:sp>
      <p:cxnSp>
        <p:nvCxnSpPr>
          <p:cNvPr id="111" name="Conector de Seta Reta 110">
            <a:extLst>
              <a:ext uri="{FF2B5EF4-FFF2-40B4-BE49-F238E27FC236}">
                <a16:creationId xmlns:a16="http://schemas.microsoft.com/office/drawing/2014/main" id="{6E041653-B896-176B-197C-89A417E599E5}"/>
              </a:ext>
            </a:extLst>
          </p:cNvPr>
          <p:cNvCxnSpPr>
            <a:cxnSpLocks/>
            <a:stCxn id="114" idx="0"/>
            <a:endCxn id="5" idx="4"/>
          </p:cNvCxnSpPr>
          <p:nvPr/>
        </p:nvCxnSpPr>
        <p:spPr>
          <a:xfrm>
            <a:off x="6919046" y="3330237"/>
            <a:ext cx="46550" cy="2105346"/>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4" name="Picture 2" descr="Check Generic Flat icon">
            <a:extLst>
              <a:ext uri="{FF2B5EF4-FFF2-40B4-BE49-F238E27FC236}">
                <a16:creationId xmlns:a16="http://schemas.microsoft.com/office/drawing/2014/main" id="{9D2D380F-E5FC-76CA-0685-46C62BBD3D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0166" y="333023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7" name="Picture 2" descr="Check Generic Flat icon">
            <a:extLst>
              <a:ext uri="{FF2B5EF4-FFF2-40B4-BE49-F238E27FC236}">
                <a16:creationId xmlns:a16="http://schemas.microsoft.com/office/drawing/2014/main" id="{DD0E2648-B440-21D7-CB8C-6D6644899DD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6622" y="361559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8" name="Picture 2" descr="Check Generic Flat icon">
            <a:extLst>
              <a:ext uri="{FF2B5EF4-FFF2-40B4-BE49-F238E27FC236}">
                <a16:creationId xmlns:a16="http://schemas.microsoft.com/office/drawing/2014/main" id="{AAD212AF-70EB-990F-36E9-DE94BD33C0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6622" y="3892386"/>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2" name="Picture 2" descr="Check Generic Flat icon">
            <a:extLst>
              <a:ext uri="{FF2B5EF4-FFF2-40B4-BE49-F238E27FC236}">
                <a16:creationId xmlns:a16="http://schemas.microsoft.com/office/drawing/2014/main" id="{9C9695C7-D69F-5208-FC5D-8BA8169ABE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949" y="4181809"/>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CaixaDeTexto 39">
            <a:extLst>
              <a:ext uri="{FF2B5EF4-FFF2-40B4-BE49-F238E27FC236}">
                <a16:creationId xmlns:a16="http://schemas.microsoft.com/office/drawing/2014/main" id="{6A289191-9776-48E6-7C3A-73E26132ABF9}"/>
              </a:ext>
            </a:extLst>
          </p:cNvPr>
          <p:cNvSpPr txBox="1"/>
          <p:nvPr/>
        </p:nvSpPr>
        <p:spPr>
          <a:xfrm>
            <a:off x="5335630" y="2686414"/>
            <a:ext cx="517097" cy="232886"/>
          </a:xfrm>
          <a:prstGeom prst="roundRect">
            <a:avLst>
              <a:gd name="adj" fmla="val 35896"/>
            </a:avLst>
          </a:prstGeom>
          <a:solidFill>
            <a:schemeClr val="accent2">
              <a:lumMod val="20000"/>
              <a:lumOff val="80000"/>
            </a:schemeClr>
          </a:solidFill>
          <a:ln>
            <a:solidFill>
              <a:srgbClr val="4472C4"/>
            </a:solidFill>
          </a:ln>
        </p:spPr>
        <p:txBody>
          <a:bodyPr wrap="none" lIns="0" tIns="0" rIns="0" bIns="0" rtlCol="0">
            <a:spAutoFit/>
          </a:bodyPr>
          <a:lstStyle/>
          <a:p>
            <a:pPr algn="ctr"/>
            <a:r>
              <a:rPr lang="pt-BR" sz="1200" b="1" dirty="0">
                <a:solidFill>
                  <a:schemeClr val="accent1">
                    <a:lumMod val="75000"/>
                  </a:schemeClr>
                </a:solidFill>
              </a:rPr>
              <a:t>Before</a:t>
            </a:r>
          </a:p>
        </p:txBody>
      </p:sp>
      <p:pic>
        <p:nvPicPr>
          <p:cNvPr id="1028" name="Picture 4" descr="Honda Motos Logo – PNG e Vetor – Download de Logo">
            <a:extLst>
              <a:ext uri="{FF2B5EF4-FFF2-40B4-BE49-F238E27FC236}">
                <a16:creationId xmlns:a16="http://schemas.microsoft.com/office/drawing/2014/main" id="{1CF5491C-CE22-23D6-A6F4-F4A74D5027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82654" y="2722148"/>
            <a:ext cx="567918" cy="652256"/>
          </a:xfrm>
          <a:prstGeom prst="rect">
            <a:avLst/>
          </a:prstGeom>
          <a:noFill/>
          <a:extLst>
            <a:ext uri="{909E8E84-426E-40DD-AFC4-6F175D3DCCD1}">
              <a14:hiddenFill xmlns:a14="http://schemas.microsoft.com/office/drawing/2010/main">
                <a:solidFill>
                  <a:srgbClr val="FFFFFF"/>
                </a:solidFill>
              </a14:hiddenFill>
            </a:ext>
          </a:extLst>
        </p:spPr>
      </p:pic>
      <p:sp>
        <p:nvSpPr>
          <p:cNvPr id="137" name="CaixaDeTexto 136">
            <a:extLst>
              <a:ext uri="{FF2B5EF4-FFF2-40B4-BE49-F238E27FC236}">
                <a16:creationId xmlns:a16="http://schemas.microsoft.com/office/drawing/2014/main" id="{5A5A7DD6-D497-D84D-871F-F111301913DA}"/>
              </a:ext>
            </a:extLst>
          </p:cNvPr>
          <p:cNvSpPr txBox="1"/>
          <p:nvPr/>
        </p:nvSpPr>
        <p:spPr>
          <a:xfrm>
            <a:off x="7001409" y="3292682"/>
            <a:ext cx="1591109" cy="230832"/>
          </a:xfrm>
          <a:prstGeom prst="rect">
            <a:avLst/>
          </a:prstGeom>
          <a:noFill/>
        </p:spPr>
        <p:txBody>
          <a:bodyPr wrap="square">
            <a:spAutoFit/>
          </a:bodyPr>
          <a:lstStyle/>
          <a:p>
            <a:pPr algn="l"/>
            <a:r>
              <a:rPr lang="pt-BR" sz="900" b="1" dirty="0">
                <a:solidFill>
                  <a:srgbClr val="002060"/>
                </a:solidFill>
                <a:latin typeface="Tenorite" panose="00000500000000000000" pitchFamily="2" charset="0"/>
              </a:rPr>
              <a:t>Plataforma AWS HDA</a:t>
            </a:r>
          </a:p>
        </p:txBody>
      </p:sp>
      <p:pic>
        <p:nvPicPr>
          <p:cNvPr id="140" name="Picture 2" descr="Check Generic Flat icon">
            <a:extLst>
              <a:ext uri="{FF2B5EF4-FFF2-40B4-BE49-F238E27FC236}">
                <a16:creationId xmlns:a16="http://schemas.microsoft.com/office/drawing/2014/main" id="{4EC30CA8-DD2F-057B-94B7-D958D159B9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8231" y="4461830"/>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 name="Picture 2" descr="Check Generic Flat icon">
            <a:extLst>
              <a:ext uri="{FF2B5EF4-FFF2-40B4-BE49-F238E27FC236}">
                <a16:creationId xmlns:a16="http://schemas.microsoft.com/office/drawing/2014/main" id="{7A4FB88F-9E73-12F6-9C18-DC9864B704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8464" y="472600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2" name="Agrupar 161">
            <a:extLst>
              <a:ext uri="{FF2B5EF4-FFF2-40B4-BE49-F238E27FC236}">
                <a16:creationId xmlns:a16="http://schemas.microsoft.com/office/drawing/2014/main" id="{3C517EB1-7F55-B5BF-BC5A-EF5EC68FDBB8}"/>
              </a:ext>
            </a:extLst>
          </p:cNvPr>
          <p:cNvGrpSpPr/>
          <p:nvPr/>
        </p:nvGrpSpPr>
        <p:grpSpPr>
          <a:xfrm>
            <a:off x="7130536" y="2992500"/>
            <a:ext cx="2294622" cy="392084"/>
            <a:chOff x="8855730" y="3013777"/>
            <a:chExt cx="2782631" cy="450263"/>
          </a:xfrm>
        </p:grpSpPr>
        <p:grpSp>
          <p:nvGrpSpPr>
            <p:cNvPr id="36" name="Agrupar 35">
              <a:extLst>
                <a:ext uri="{FF2B5EF4-FFF2-40B4-BE49-F238E27FC236}">
                  <a16:creationId xmlns:a16="http://schemas.microsoft.com/office/drawing/2014/main" id="{B2C576A5-61CB-DA18-FD78-4337275A04F0}"/>
                </a:ext>
              </a:extLst>
            </p:cNvPr>
            <p:cNvGrpSpPr/>
            <p:nvPr/>
          </p:nvGrpSpPr>
          <p:grpSpPr>
            <a:xfrm>
              <a:off x="8855730" y="3013777"/>
              <a:ext cx="1633734" cy="450263"/>
              <a:chOff x="7918625" y="3067482"/>
              <a:chExt cx="1633734" cy="450263"/>
            </a:xfrm>
          </p:grpSpPr>
          <p:grpSp>
            <p:nvGrpSpPr>
              <p:cNvPr id="14" name="Agrupar 13">
                <a:extLst>
                  <a:ext uri="{FF2B5EF4-FFF2-40B4-BE49-F238E27FC236}">
                    <a16:creationId xmlns:a16="http://schemas.microsoft.com/office/drawing/2014/main" id="{8AECE5A3-97A0-9DE6-D058-4BB2A0E94EEB}"/>
                  </a:ext>
                </a:extLst>
              </p:cNvPr>
              <p:cNvGrpSpPr/>
              <p:nvPr/>
            </p:nvGrpSpPr>
            <p:grpSpPr>
              <a:xfrm>
                <a:off x="7918625" y="3067482"/>
                <a:ext cx="1633734" cy="450263"/>
                <a:chOff x="7423957" y="6052320"/>
                <a:chExt cx="1633734" cy="450263"/>
              </a:xfrm>
            </p:grpSpPr>
            <p:pic>
              <p:nvPicPr>
                <p:cNvPr id="18" name="Picture 10" descr="Databricks - Just Global | B2B Marketing Agency">
                  <a:extLst>
                    <a:ext uri="{FF2B5EF4-FFF2-40B4-BE49-F238E27FC236}">
                      <a16:creationId xmlns:a16="http://schemas.microsoft.com/office/drawing/2014/main" id="{6404764E-1CEC-4087-F592-DD559BB367AF}"/>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t="-5034" b="-1"/>
                <a:stretch/>
              </p:blipFill>
              <p:spPr bwMode="auto">
                <a:xfrm>
                  <a:off x="8577478" y="6052320"/>
                  <a:ext cx="231920" cy="2332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Databricks - Just Global | B2B Marketing Agency">
                  <a:extLst>
                    <a:ext uri="{FF2B5EF4-FFF2-40B4-BE49-F238E27FC236}">
                      <a16:creationId xmlns:a16="http://schemas.microsoft.com/office/drawing/2014/main" id="{40147C70-1D31-EDE2-0CBB-FCB4FA1718BB}"/>
                    </a:ext>
                  </a:extLst>
                </p:cNvPr>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8329186" y="6294399"/>
                  <a:ext cx="728505" cy="1382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BA1C5D8-9269-98E5-FD13-ACF40B113614}"/>
                    </a:ext>
                  </a:extLst>
                </p:cNvPr>
                <p:cNvPicPr>
                  <a:picLocks noChangeAspect="1"/>
                </p:cNvPicPr>
                <p:nvPr/>
              </p:nvPicPr>
              <p:blipFill>
                <a:blip r:embed="rId5"/>
                <a:stretch>
                  <a:fillRect/>
                </a:stretch>
              </p:blipFill>
              <p:spPr>
                <a:xfrm>
                  <a:off x="7423957" y="6122782"/>
                  <a:ext cx="379801" cy="379801"/>
                </a:xfrm>
                <a:prstGeom prst="rect">
                  <a:avLst/>
                </a:prstGeom>
              </p:spPr>
            </p:pic>
          </p:grpSp>
          <p:sp>
            <p:nvSpPr>
              <p:cNvPr id="35" name="Cruz 34">
                <a:extLst>
                  <a:ext uri="{FF2B5EF4-FFF2-40B4-BE49-F238E27FC236}">
                    <a16:creationId xmlns:a16="http://schemas.microsoft.com/office/drawing/2014/main" id="{8248681E-6C7C-D04A-C5CE-BD53C03E038D}"/>
                  </a:ext>
                </a:extLst>
              </p:cNvPr>
              <p:cNvSpPr/>
              <p:nvPr/>
            </p:nvSpPr>
            <p:spPr>
              <a:xfrm>
                <a:off x="8483630" y="3268937"/>
                <a:ext cx="122638" cy="117811"/>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4" name="Imagem 133">
              <a:extLst>
                <a:ext uri="{FF2B5EF4-FFF2-40B4-BE49-F238E27FC236}">
                  <a16:creationId xmlns:a16="http://schemas.microsoft.com/office/drawing/2014/main" id="{2E00960F-147F-00F4-2AB1-4C2568274FFC}"/>
                </a:ext>
              </a:extLst>
            </p:cNvPr>
            <p:cNvPicPr>
              <a:picLocks noChangeAspect="1"/>
            </p:cNvPicPr>
            <p:nvPr/>
          </p:nvPicPr>
          <p:blipFill>
            <a:blip r:embed="rId6"/>
            <a:srcRect l="88597" t="12649" r="3296" b="80163"/>
            <a:stretch/>
          </p:blipFill>
          <p:spPr>
            <a:xfrm>
              <a:off x="10929333" y="3024040"/>
              <a:ext cx="709028" cy="334725"/>
            </a:xfrm>
            <a:prstGeom prst="rect">
              <a:avLst/>
            </a:prstGeom>
          </p:spPr>
        </p:pic>
        <p:sp>
          <p:nvSpPr>
            <p:cNvPr id="144" name="Cruz 143">
              <a:extLst>
                <a:ext uri="{FF2B5EF4-FFF2-40B4-BE49-F238E27FC236}">
                  <a16:creationId xmlns:a16="http://schemas.microsoft.com/office/drawing/2014/main" id="{C8C5EC20-4340-304C-5468-2F92B9C06F2A}"/>
                </a:ext>
              </a:extLst>
            </p:cNvPr>
            <p:cNvSpPr/>
            <p:nvPr/>
          </p:nvSpPr>
          <p:spPr>
            <a:xfrm>
              <a:off x="10573505" y="3162423"/>
              <a:ext cx="122638" cy="117812"/>
            </a:xfrm>
            <a:prstGeom prst="plus">
              <a:avLst>
                <a:gd name="adj" fmla="val 3898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3" name="CaixaDeTexto 152">
            <a:extLst>
              <a:ext uri="{FF2B5EF4-FFF2-40B4-BE49-F238E27FC236}">
                <a16:creationId xmlns:a16="http://schemas.microsoft.com/office/drawing/2014/main" id="{D7013D69-770E-CA15-AE2C-3C17A64884B5}"/>
              </a:ext>
            </a:extLst>
          </p:cNvPr>
          <p:cNvSpPr txBox="1"/>
          <p:nvPr/>
        </p:nvSpPr>
        <p:spPr>
          <a:xfrm>
            <a:off x="7013379" y="3811755"/>
            <a:ext cx="2122310" cy="338554"/>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dirty="0"/>
              <a:t>Dashboards e Analise de Dados</a:t>
            </a:r>
            <a:br>
              <a:rPr lang="pt-BR" sz="900" dirty="0"/>
            </a:br>
            <a:r>
              <a:rPr lang="pt-BR" sz="700" dirty="0"/>
              <a:t>(tempo real e streaming)</a:t>
            </a:r>
            <a:endParaRPr lang="pt-BR" sz="900" dirty="0"/>
          </a:p>
        </p:txBody>
      </p:sp>
      <p:pic>
        <p:nvPicPr>
          <p:cNvPr id="154" name="Picture 2" descr="Check Generic Flat icon">
            <a:extLst>
              <a:ext uri="{FF2B5EF4-FFF2-40B4-BE49-F238E27FC236}">
                <a16:creationId xmlns:a16="http://schemas.microsoft.com/office/drawing/2014/main" id="{ED866354-61E0-31DF-D3E0-089608CD13B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6183" y="4996597"/>
            <a:ext cx="157760" cy="15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7" name="CaixaDeTexto 156">
            <a:extLst>
              <a:ext uri="{FF2B5EF4-FFF2-40B4-BE49-F238E27FC236}">
                <a16:creationId xmlns:a16="http://schemas.microsoft.com/office/drawing/2014/main" id="{C400E476-A1F4-536C-02E1-325760970938}"/>
              </a:ext>
            </a:extLst>
          </p:cNvPr>
          <p:cNvSpPr txBox="1"/>
          <p:nvPr/>
        </p:nvSpPr>
        <p:spPr>
          <a:xfrm>
            <a:off x="7054416" y="5198235"/>
            <a:ext cx="831031" cy="230832"/>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sz="900" dirty="0"/>
              <a:t>Outros</a:t>
            </a:r>
          </a:p>
        </p:txBody>
      </p:sp>
      <p:grpSp>
        <p:nvGrpSpPr>
          <p:cNvPr id="17" name="Agrupar 16">
            <a:extLst>
              <a:ext uri="{FF2B5EF4-FFF2-40B4-BE49-F238E27FC236}">
                <a16:creationId xmlns:a16="http://schemas.microsoft.com/office/drawing/2014/main" id="{F5C6FB7B-2BE3-A593-EDD8-5B5EF4D99713}"/>
              </a:ext>
            </a:extLst>
          </p:cNvPr>
          <p:cNvGrpSpPr/>
          <p:nvPr/>
        </p:nvGrpSpPr>
        <p:grpSpPr>
          <a:xfrm>
            <a:off x="6876102" y="5267886"/>
            <a:ext cx="178987" cy="167697"/>
            <a:chOff x="430704" y="4024437"/>
            <a:chExt cx="262056" cy="245526"/>
          </a:xfrm>
        </p:grpSpPr>
        <p:sp>
          <p:nvSpPr>
            <p:cNvPr id="5" name="Elipse 4">
              <a:extLst>
                <a:ext uri="{FF2B5EF4-FFF2-40B4-BE49-F238E27FC236}">
                  <a16:creationId xmlns:a16="http://schemas.microsoft.com/office/drawing/2014/main" id="{CF14B98D-6658-543C-9B54-861C8ADF594F}"/>
                </a:ext>
              </a:extLst>
            </p:cNvPr>
            <p:cNvSpPr/>
            <p:nvPr/>
          </p:nvSpPr>
          <p:spPr>
            <a:xfrm>
              <a:off x="430704" y="4024437"/>
              <a:ext cx="262056" cy="245526"/>
            </a:xfrm>
            <a:prstGeom prst="ellipse">
              <a:avLst/>
            </a:prstGeom>
            <a:solidFill>
              <a:schemeClr val="accent5">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sz="1200" b="1" dirty="0">
                <a:solidFill>
                  <a:schemeClr val="bg1"/>
                </a:solidFill>
              </a:endParaRPr>
            </a:p>
          </p:txBody>
        </p:sp>
        <p:pic>
          <p:nvPicPr>
            <p:cNvPr id="8" name="Picture 2" descr="Refresh Icon Png Transparent 218592 Free Icons Library - Free Schedule &amp;  Planner Printable">
              <a:extLst>
                <a:ext uri="{FF2B5EF4-FFF2-40B4-BE49-F238E27FC236}">
                  <a16:creationId xmlns:a16="http://schemas.microsoft.com/office/drawing/2014/main" id="{1D116F88-B3A3-7FF6-EB9F-775D63E52C6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9682" y="4047311"/>
              <a:ext cx="241026" cy="20412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 name="Tabela 20">
            <a:extLst>
              <a:ext uri="{FF2B5EF4-FFF2-40B4-BE49-F238E27FC236}">
                <a16:creationId xmlns:a16="http://schemas.microsoft.com/office/drawing/2014/main" id="{77C82239-86A0-1779-CA8C-80F0786B27F1}"/>
              </a:ext>
            </a:extLst>
          </p:cNvPr>
          <p:cNvGraphicFramePr>
            <a:graphicFrameLocks noGrp="1"/>
          </p:cNvGraphicFramePr>
          <p:nvPr>
            <p:extLst>
              <p:ext uri="{D42A27DB-BD31-4B8C-83A1-F6EECF244321}">
                <p14:modId xmlns:p14="http://schemas.microsoft.com/office/powerpoint/2010/main" val="153903355"/>
              </p:ext>
            </p:extLst>
          </p:nvPr>
        </p:nvGraphicFramePr>
        <p:xfrm>
          <a:off x="9816673" y="2913476"/>
          <a:ext cx="2324002" cy="2261855"/>
        </p:xfrm>
        <a:graphic>
          <a:graphicData uri="http://schemas.openxmlformats.org/drawingml/2006/table">
            <a:tbl>
              <a:tblPr firstRow="1" bandRow="1">
                <a:tableStyleId>{5C22544A-7EE6-4342-B048-85BDC9FD1C3A}</a:tableStyleId>
              </a:tblPr>
              <a:tblGrid>
                <a:gridCol w="2324002">
                  <a:extLst>
                    <a:ext uri="{9D8B030D-6E8A-4147-A177-3AD203B41FA5}">
                      <a16:colId xmlns:a16="http://schemas.microsoft.com/office/drawing/2014/main" val="2769375682"/>
                    </a:ext>
                  </a:extLst>
                </a:gridCol>
              </a:tblGrid>
              <a:tr h="391475">
                <a:tc>
                  <a:txBody>
                    <a:bodyPr/>
                    <a:lstStyle/>
                    <a:p>
                      <a:pPr algn="ctr"/>
                      <a:r>
                        <a:rPr lang="pt-BR" sz="1200" dirty="0"/>
                        <a:t>o que muda</a:t>
                      </a:r>
                    </a:p>
                  </a:txBody>
                  <a:tcPr anchor="ctr"/>
                </a:tc>
                <a:extLst>
                  <a:ext uri="{0D108BD9-81ED-4DB2-BD59-A6C34878D82A}">
                    <a16:rowId xmlns:a16="http://schemas.microsoft.com/office/drawing/2014/main" val="3501091220"/>
                  </a:ext>
                </a:extLst>
              </a:tr>
              <a:tr h="1870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kern="1200" dirty="0">
                          <a:solidFill>
                            <a:schemeClr val="dk1"/>
                          </a:solidFill>
                          <a:latin typeface="+mn-lt"/>
                          <a:ea typeface="+mn-ea"/>
                          <a:cs typeface="+mn-cs"/>
                        </a:rPr>
                        <a:t>- </a:t>
                      </a:r>
                      <a:r>
                        <a:rPr lang="pt-BR" sz="900" b="1" kern="1200" dirty="0">
                          <a:solidFill>
                            <a:schemeClr val="dk1"/>
                          </a:solidFill>
                          <a:latin typeface="+mn-lt"/>
                          <a:ea typeface="+mn-ea"/>
                          <a:cs typeface="+mn-cs"/>
                        </a:rPr>
                        <a:t>Aumento do Esforço para Migração </a:t>
                      </a:r>
                      <a:r>
                        <a:rPr lang="pt-BR" sz="900" kern="1200" dirty="0">
                          <a:solidFill>
                            <a:schemeClr val="dk1"/>
                          </a:solidFill>
                          <a:latin typeface="+mn-lt"/>
                          <a:ea typeface="+mn-ea"/>
                          <a:cs typeface="+mn-cs"/>
                        </a:rPr>
                        <a:t>do que está no </a:t>
                      </a:r>
                      <a:r>
                        <a:rPr lang="pt-BR" sz="900" kern="1200" dirty="0" err="1">
                          <a:solidFill>
                            <a:schemeClr val="dk1"/>
                          </a:solidFill>
                          <a:latin typeface="+mn-lt"/>
                          <a:ea typeface="+mn-ea"/>
                          <a:cs typeface="+mn-cs"/>
                        </a:rPr>
                        <a:t>Redshift</a:t>
                      </a:r>
                      <a:r>
                        <a:rPr lang="pt-BR" sz="900" kern="1200" dirty="0">
                          <a:solidFill>
                            <a:schemeClr val="dk1"/>
                          </a:solidFill>
                          <a:latin typeface="+mn-lt"/>
                          <a:ea typeface="+mn-ea"/>
                          <a:cs typeface="+mn-cs"/>
                        </a:rPr>
                        <a:t> HML da HSA;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dirty="0">
                          <a:solidFill>
                            <a:schemeClr val="dk1"/>
                          </a:solidFill>
                          <a:latin typeface="+mn-lt"/>
                          <a:ea typeface="+mn-ea"/>
                          <a:cs typeface="+mn-cs"/>
                        </a:rPr>
                        <a:t>- Ajustes dashboards do </a:t>
                      </a:r>
                      <a:r>
                        <a:rPr lang="pt-BR" sz="900" b="1" kern="1200" dirty="0" err="1">
                          <a:solidFill>
                            <a:schemeClr val="dk1"/>
                          </a:solidFill>
                          <a:latin typeface="+mn-lt"/>
                          <a:ea typeface="+mn-ea"/>
                          <a:cs typeface="+mn-cs"/>
                        </a:rPr>
                        <a:t>powerbi</a:t>
                      </a:r>
                      <a:r>
                        <a:rPr lang="pt-BR" sz="900" b="1" kern="1200" dirty="0">
                          <a:solidFill>
                            <a:schemeClr val="dk1"/>
                          </a:solidFill>
                          <a:latin typeface="+mn-lt"/>
                          <a:ea typeface="+mn-ea"/>
                          <a:cs typeface="+mn-cs"/>
                        </a:rPr>
                        <a:t> p/ data model </a:t>
                      </a:r>
                      <a:r>
                        <a:rPr lang="pt-BR" sz="900" b="1" kern="1200" dirty="0" err="1">
                          <a:solidFill>
                            <a:schemeClr val="dk1"/>
                          </a:solidFill>
                          <a:latin typeface="+mn-lt"/>
                          <a:ea typeface="+mn-ea"/>
                          <a:cs typeface="+mn-cs"/>
                        </a:rPr>
                        <a:t>Databricks</a:t>
                      </a:r>
                      <a:r>
                        <a:rPr lang="pt-BR" sz="900" b="1"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dirty="0">
                          <a:solidFill>
                            <a:schemeClr val="dk1"/>
                          </a:solidFill>
                          <a:latin typeface="+mn-lt"/>
                          <a:ea typeface="+mn-ea"/>
                          <a:cs typeface="+mn-cs"/>
                        </a:rPr>
                        <a:t>- Consultas constantes a padrões</a:t>
                      </a:r>
                      <a:r>
                        <a:rPr lang="pt-BR" sz="900" kern="1200" dirty="0">
                          <a:solidFill>
                            <a:schemeClr val="dk1"/>
                          </a:solidFill>
                          <a:latin typeface="+mn-lt"/>
                          <a:ea typeface="+mn-ea"/>
                          <a:cs typeface="+mn-cs"/>
                        </a:rPr>
                        <a:t> dos times </a:t>
                      </a:r>
                      <a:r>
                        <a:rPr lang="pt-BR" sz="900" kern="1200" dirty="0" err="1">
                          <a:solidFill>
                            <a:schemeClr val="dk1"/>
                          </a:solidFill>
                          <a:latin typeface="+mn-lt"/>
                          <a:ea typeface="+mn-ea"/>
                          <a:cs typeface="+mn-cs"/>
                        </a:rPr>
                        <a:t>analytics</a:t>
                      </a:r>
                      <a:r>
                        <a:rPr lang="pt-BR" sz="900" kern="1200" dirty="0">
                          <a:solidFill>
                            <a:schemeClr val="dk1"/>
                          </a:solidFill>
                          <a:latin typeface="+mn-lt"/>
                          <a:ea typeface="+mn-ea"/>
                          <a:cs typeface="+mn-cs"/>
                        </a:rPr>
                        <a:t> &amp; arquitetura HSA (Em desenvolvimento);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b="1" kern="1200" dirty="0">
                          <a:solidFill>
                            <a:schemeClr val="dk1"/>
                          </a:solidFill>
                          <a:latin typeface="+mn-lt"/>
                          <a:ea typeface="+mn-ea"/>
                          <a:cs typeface="+mn-cs"/>
                        </a:rPr>
                        <a:t>- Necessidade de suporte </a:t>
                      </a:r>
                      <a:r>
                        <a:rPr lang="pt-BR" sz="900" b="1" kern="1200" dirty="0" err="1">
                          <a:solidFill>
                            <a:schemeClr val="dk1"/>
                          </a:solidFill>
                          <a:latin typeface="+mn-lt"/>
                          <a:ea typeface="+mn-ea"/>
                          <a:cs typeface="+mn-cs"/>
                        </a:rPr>
                        <a:t>Vendor</a:t>
                      </a:r>
                      <a:r>
                        <a:rPr lang="pt-BR" sz="900" b="1" kern="1200" dirty="0">
                          <a:solidFill>
                            <a:schemeClr val="dk1"/>
                          </a:solidFill>
                          <a:latin typeface="+mn-lt"/>
                          <a:ea typeface="+mn-ea"/>
                          <a:cs typeface="+mn-cs"/>
                        </a:rPr>
                        <a:t> </a:t>
                      </a:r>
                      <a:r>
                        <a:rPr lang="pt-BR" sz="900" b="1" kern="1200" dirty="0" err="1">
                          <a:solidFill>
                            <a:schemeClr val="dk1"/>
                          </a:solidFill>
                          <a:latin typeface="+mn-lt"/>
                          <a:ea typeface="+mn-ea"/>
                          <a:cs typeface="+mn-cs"/>
                        </a:rPr>
                        <a:t>Databricks</a:t>
                      </a:r>
                      <a:r>
                        <a:rPr lang="pt-BR" sz="900" b="1" kern="1200" dirty="0">
                          <a:solidFill>
                            <a:schemeClr val="dk1"/>
                          </a:solidFill>
                          <a:latin typeface="+mn-lt"/>
                          <a:ea typeface="+mn-ea"/>
                          <a:cs typeface="+mn-cs"/>
                        </a:rPr>
                        <a:t>;</a:t>
                      </a:r>
                    </a:p>
                    <a:p>
                      <a:pPr algn="l"/>
                      <a:r>
                        <a:rPr lang="pt-BR" sz="900" dirty="0"/>
                        <a:t>- </a:t>
                      </a:r>
                      <a:r>
                        <a:rPr lang="pt-BR" sz="900" b="1" kern="1200" dirty="0">
                          <a:solidFill>
                            <a:schemeClr val="dk1"/>
                          </a:solidFill>
                          <a:latin typeface="+mn-lt"/>
                          <a:ea typeface="+mn-ea"/>
                          <a:cs typeface="+mn-cs"/>
                        </a:rPr>
                        <a:t>Inclusão de novas capacidades para HDA</a:t>
                      </a:r>
                      <a:r>
                        <a:rPr lang="pt-BR" sz="900" kern="1200" dirty="0">
                          <a:solidFill>
                            <a:schemeClr val="dk1"/>
                          </a:solidFill>
                          <a:latin typeface="+mn-lt"/>
                          <a:ea typeface="+mn-ea"/>
                          <a:cs typeface="+mn-cs"/>
                        </a:rPr>
                        <a:t>: (</a:t>
                      </a:r>
                      <a:r>
                        <a:rPr lang="pt-BR" sz="900" kern="1200" dirty="0">
                          <a:solidFill>
                            <a:srgbClr val="C00000"/>
                          </a:solidFill>
                          <a:latin typeface="+mn-lt"/>
                          <a:ea typeface="+mn-ea"/>
                          <a:cs typeface="+mn-cs"/>
                        </a:rPr>
                        <a:t>Desperdício Projeto Atual</a:t>
                      </a:r>
                      <a:r>
                        <a:rPr lang="pt-BR" sz="900" kern="1200" dirty="0">
                          <a:solidFill>
                            <a:schemeClr val="dk1"/>
                          </a:solidFill>
                          <a:latin typeface="+mn-lt"/>
                          <a:ea typeface="+mn-ea"/>
                          <a:cs typeface="+mn-cs"/>
                        </a:rPr>
                        <a:t>); </a:t>
                      </a:r>
                    </a:p>
                    <a:p>
                      <a:pPr algn="l"/>
                      <a:r>
                        <a:rPr lang="pt-BR" sz="900" kern="1200" dirty="0">
                          <a:solidFill>
                            <a:schemeClr val="dk1"/>
                          </a:solidFill>
                          <a:latin typeface="+mn-lt"/>
                          <a:ea typeface="+mn-ea"/>
                          <a:cs typeface="+mn-cs"/>
                        </a:rPr>
                        <a:t>- </a:t>
                      </a:r>
                      <a:r>
                        <a:rPr lang="pt-BR" sz="900" b="1" kern="1200" dirty="0">
                          <a:solidFill>
                            <a:schemeClr val="dk1"/>
                          </a:solidFill>
                          <a:latin typeface="+mn-lt"/>
                          <a:ea typeface="+mn-ea"/>
                          <a:cs typeface="+mn-cs"/>
                        </a:rPr>
                        <a:t>Lakehousing ao invés de Datawarehousing; </a:t>
                      </a:r>
                    </a:p>
                  </a:txBody>
                  <a:tcPr anchor="ctr"/>
                </a:tc>
                <a:extLst>
                  <a:ext uri="{0D108BD9-81ED-4DB2-BD59-A6C34878D82A}">
                    <a16:rowId xmlns:a16="http://schemas.microsoft.com/office/drawing/2014/main" val="294284728"/>
                  </a:ext>
                </a:extLst>
              </a:tr>
            </a:tbl>
          </a:graphicData>
        </a:graphic>
      </p:graphicFrame>
      <p:graphicFrame>
        <p:nvGraphicFramePr>
          <p:cNvPr id="164" name="Tabela 163">
            <a:extLst>
              <a:ext uri="{FF2B5EF4-FFF2-40B4-BE49-F238E27FC236}">
                <a16:creationId xmlns:a16="http://schemas.microsoft.com/office/drawing/2014/main" id="{E657224C-B50F-BA0C-62DB-2C6E8E230E29}"/>
              </a:ext>
            </a:extLst>
          </p:cNvPr>
          <p:cNvGraphicFramePr>
            <a:graphicFrameLocks noGrp="1"/>
          </p:cNvGraphicFramePr>
          <p:nvPr>
            <p:extLst>
              <p:ext uri="{D42A27DB-BD31-4B8C-83A1-F6EECF244321}">
                <p14:modId xmlns:p14="http://schemas.microsoft.com/office/powerpoint/2010/main" val="802334182"/>
              </p:ext>
            </p:extLst>
          </p:nvPr>
        </p:nvGraphicFramePr>
        <p:xfrm>
          <a:off x="9816673" y="5247749"/>
          <a:ext cx="2303742" cy="1163754"/>
        </p:xfrm>
        <a:graphic>
          <a:graphicData uri="http://schemas.openxmlformats.org/drawingml/2006/table">
            <a:tbl>
              <a:tblPr firstRow="1" bandRow="1">
                <a:tableStyleId>{5C22544A-7EE6-4342-B048-85BDC9FD1C3A}</a:tableStyleId>
              </a:tblPr>
              <a:tblGrid>
                <a:gridCol w="2303742">
                  <a:extLst>
                    <a:ext uri="{9D8B030D-6E8A-4147-A177-3AD203B41FA5}">
                      <a16:colId xmlns:a16="http://schemas.microsoft.com/office/drawing/2014/main" val="1362311623"/>
                    </a:ext>
                  </a:extLst>
                </a:gridCol>
              </a:tblGrid>
              <a:tr h="374832">
                <a:tc>
                  <a:txBody>
                    <a:bodyPr/>
                    <a:lstStyle/>
                    <a:p>
                      <a:pPr algn="ctr"/>
                      <a:r>
                        <a:rPr lang="pt-BR" sz="1200" dirty="0"/>
                        <a:t>o que não muda</a:t>
                      </a:r>
                    </a:p>
                  </a:txBody>
                  <a:tcPr anchor="ctr"/>
                </a:tc>
                <a:extLst>
                  <a:ext uri="{0D108BD9-81ED-4DB2-BD59-A6C34878D82A}">
                    <a16:rowId xmlns:a16="http://schemas.microsoft.com/office/drawing/2014/main" val="1939320430"/>
                  </a:ext>
                </a:extLst>
              </a:tr>
              <a:tr h="788922">
                <a:tc>
                  <a:txBody>
                    <a:bodyPr/>
                    <a:lstStyle/>
                    <a:p>
                      <a:pPr algn="l"/>
                      <a:r>
                        <a:rPr lang="pt-BR" sz="900" dirty="0"/>
                        <a:t>- </a:t>
                      </a:r>
                      <a:r>
                        <a:rPr lang="pt-BR" sz="900" b="1" dirty="0"/>
                        <a:t>Fundação da estrutura AWS HDA (</a:t>
                      </a:r>
                      <a:r>
                        <a:rPr lang="pt-BR" sz="900" b="1" dirty="0" err="1"/>
                        <a:t>Control</a:t>
                      </a:r>
                      <a:r>
                        <a:rPr lang="pt-BR" sz="900" b="1" dirty="0"/>
                        <a:t> Tower HSA);</a:t>
                      </a:r>
                    </a:p>
                  </a:txBody>
                  <a:tcPr anchor="ctr"/>
                </a:tc>
                <a:extLst>
                  <a:ext uri="{0D108BD9-81ED-4DB2-BD59-A6C34878D82A}">
                    <a16:rowId xmlns:a16="http://schemas.microsoft.com/office/drawing/2014/main" val="3514258046"/>
                  </a:ext>
                </a:extLst>
              </a:tr>
            </a:tbl>
          </a:graphicData>
        </a:graphic>
      </p:graphicFrame>
      <p:sp>
        <p:nvSpPr>
          <p:cNvPr id="166" name="CaixaDeTexto 165">
            <a:extLst>
              <a:ext uri="{FF2B5EF4-FFF2-40B4-BE49-F238E27FC236}">
                <a16:creationId xmlns:a16="http://schemas.microsoft.com/office/drawing/2014/main" id="{A6797C6F-E65C-C4AD-2AD4-07EBBE2EE1E0}"/>
              </a:ext>
            </a:extLst>
          </p:cNvPr>
          <p:cNvSpPr txBox="1"/>
          <p:nvPr/>
        </p:nvSpPr>
        <p:spPr>
          <a:xfrm>
            <a:off x="834916" y="3039388"/>
            <a:ext cx="3067601" cy="253916"/>
          </a:xfrm>
          <a:prstGeom prst="rect">
            <a:avLst/>
          </a:prstGeom>
          <a:noFill/>
        </p:spPr>
        <p:txBody>
          <a:bodyPr wrap="square">
            <a:spAutoFit/>
          </a:bodyPr>
          <a:lstStyle>
            <a:defPPr>
              <a:defRPr lang="pt-BR"/>
            </a:defPPr>
            <a:lvl1pPr>
              <a:defRPr sz="1050" b="1">
                <a:solidFill>
                  <a:srgbClr val="002060"/>
                </a:solidFill>
                <a:latin typeface="Tenorite" panose="00000500000000000000" pitchFamily="2" charset="0"/>
              </a:defRPr>
            </a:lvl1pPr>
          </a:lstStyle>
          <a:p>
            <a:r>
              <a:rPr lang="pt-BR" dirty="0">
                <a:solidFill>
                  <a:schemeClr val="tx1"/>
                </a:solidFill>
              </a:rPr>
              <a:t>Projeto Estrutura Básica de BI da HDA </a:t>
            </a:r>
          </a:p>
        </p:txBody>
      </p:sp>
      <p:sp>
        <p:nvSpPr>
          <p:cNvPr id="167" name="CaixaDeTexto 166">
            <a:extLst>
              <a:ext uri="{FF2B5EF4-FFF2-40B4-BE49-F238E27FC236}">
                <a16:creationId xmlns:a16="http://schemas.microsoft.com/office/drawing/2014/main" id="{D7C615BF-E258-4E0B-4641-CBF52D07455C}"/>
              </a:ext>
            </a:extLst>
          </p:cNvPr>
          <p:cNvSpPr txBox="1"/>
          <p:nvPr/>
        </p:nvSpPr>
        <p:spPr>
          <a:xfrm>
            <a:off x="12527736" y="3356020"/>
            <a:ext cx="4453978" cy="707886"/>
          </a:xfrm>
          <a:prstGeom prst="rect">
            <a:avLst/>
          </a:prstGeom>
          <a:solidFill>
            <a:schemeClr val="bg1"/>
          </a:solidFill>
        </p:spPr>
        <p:txBody>
          <a:bodyPr wrap="square">
            <a:spAutoFit/>
          </a:bodyPr>
          <a:lstStyle/>
          <a:p>
            <a:r>
              <a:rPr lang="pt-BR" sz="800" b="1" dirty="0"/>
              <a:t># Esforço para migração de </a:t>
            </a:r>
            <a:r>
              <a:rPr lang="pt-BR" sz="800" b="1" dirty="0" err="1"/>
              <a:t>DW’s</a:t>
            </a:r>
            <a:r>
              <a:rPr lang="pt-BR" sz="800" b="1" dirty="0"/>
              <a:t> </a:t>
            </a:r>
            <a:r>
              <a:rPr lang="pt-BR" sz="800" b="1" dirty="0" err="1"/>
              <a:t>Redshift</a:t>
            </a:r>
            <a:r>
              <a:rPr lang="pt-BR" sz="800" b="1" dirty="0"/>
              <a:t> para </a:t>
            </a:r>
            <a:r>
              <a:rPr lang="pt-BR" sz="800" b="1" dirty="0" err="1"/>
              <a:t>Databricks</a:t>
            </a:r>
            <a:r>
              <a:rPr lang="pt-BR" sz="800" b="1" dirty="0"/>
              <a:t>:</a:t>
            </a:r>
          </a:p>
          <a:p>
            <a:endParaRPr lang="pt-BR" sz="800" b="1" dirty="0"/>
          </a:p>
          <a:p>
            <a:r>
              <a:rPr lang="pt-BR" sz="800" dirty="0"/>
              <a:t>- Criação de Tabelas e Base de Dados no </a:t>
            </a:r>
            <a:r>
              <a:rPr lang="pt-BR" sz="800" dirty="0" err="1"/>
              <a:t>Databricks</a:t>
            </a:r>
            <a:r>
              <a:rPr lang="pt-BR" sz="800" dirty="0"/>
              <a:t>;</a:t>
            </a:r>
          </a:p>
          <a:p>
            <a:r>
              <a:rPr lang="pt-BR" sz="800" dirty="0"/>
              <a:t>- Criação de Jobs de Ingestão no </a:t>
            </a:r>
            <a:r>
              <a:rPr lang="pt-BR" sz="800" dirty="0" err="1"/>
              <a:t>Databricks</a:t>
            </a:r>
            <a:r>
              <a:rPr lang="pt-BR" sz="800" dirty="0"/>
              <a:t> (Eliminação de Jobs TALEND);</a:t>
            </a:r>
          </a:p>
          <a:p>
            <a:r>
              <a:rPr lang="pt-BR" sz="800" dirty="0"/>
              <a:t>- Apontar Dashboards do </a:t>
            </a:r>
            <a:r>
              <a:rPr lang="pt-BR" sz="800" dirty="0" err="1"/>
              <a:t>PowerBI</a:t>
            </a:r>
            <a:r>
              <a:rPr lang="pt-BR" sz="800" dirty="0"/>
              <a:t> para o ambiente do </a:t>
            </a:r>
            <a:r>
              <a:rPr lang="pt-BR" sz="800" dirty="0" err="1"/>
              <a:t>Databricks</a:t>
            </a:r>
            <a:r>
              <a:rPr lang="pt-BR" sz="800" dirty="0"/>
              <a:t>;	</a:t>
            </a:r>
          </a:p>
        </p:txBody>
      </p:sp>
      <p:sp>
        <p:nvSpPr>
          <p:cNvPr id="168" name="CaixaDeTexto 167">
            <a:extLst>
              <a:ext uri="{FF2B5EF4-FFF2-40B4-BE49-F238E27FC236}">
                <a16:creationId xmlns:a16="http://schemas.microsoft.com/office/drawing/2014/main" id="{82FDE48D-2CEE-F38D-BD24-C2036A291BC0}"/>
              </a:ext>
            </a:extLst>
          </p:cNvPr>
          <p:cNvSpPr txBox="1"/>
          <p:nvPr/>
        </p:nvSpPr>
        <p:spPr>
          <a:xfrm>
            <a:off x="12527736" y="4241937"/>
            <a:ext cx="4453978" cy="338554"/>
          </a:xfrm>
          <a:prstGeom prst="rect">
            <a:avLst/>
          </a:prstGeom>
          <a:solidFill>
            <a:schemeClr val="bg1"/>
          </a:solidFill>
        </p:spPr>
        <p:txBody>
          <a:bodyPr wrap="square">
            <a:spAutoFit/>
          </a:bodyPr>
          <a:lstStyle/>
          <a:p>
            <a:r>
              <a:rPr lang="pt-BR" sz="800" dirty="0">
                <a:effectLst/>
                <a:latin typeface="Calibri" panose="020F0502020204030204" pitchFamily="34" charset="0"/>
                <a:ea typeface="Times New Roman" panose="02020603050405020304" pitchFamily="18" charset="0"/>
              </a:rPr>
              <a:t># Os dados são armazenados em seu estado bruto e  pode não ser tão eficiente para consultas imediatas.</a:t>
            </a:r>
            <a:endParaRPr lang="pt-BR" sz="800" dirty="0">
              <a:effectLst/>
              <a:latin typeface="Calibri" panose="020F0502020204030204" pitchFamily="34" charset="0"/>
              <a:ea typeface="Yu Gothic" panose="020B0400000000000000" pitchFamily="34" charset="-128"/>
            </a:endParaRPr>
          </a:p>
        </p:txBody>
      </p:sp>
      <p:sp>
        <p:nvSpPr>
          <p:cNvPr id="179" name="CaixaDeTexto 178">
            <a:extLst>
              <a:ext uri="{FF2B5EF4-FFF2-40B4-BE49-F238E27FC236}">
                <a16:creationId xmlns:a16="http://schemas.microsoft.com/office/drawing/2014/main" id="{42A4458A-B629-6E52-0C24-F1AAE3477757}"/>
              </a:ext>
            </a:extLst>
          </p:cNvPr>
          <p:cNvSpPr txBox="1"/>
          <p:nvPr/>
        </p:nvSpPr>
        <p:spPr>
          <a:xfrm>
            <a:off x="4457592" y="8172131"/>
            <a:ext cx="4794238" cy="553998"/>
          </a:xfrm>
          <a:prstGeom prst="rect">
            <a:avLst/>
          </a:prstGeom>
          <a:solidFill>
            <a:schemeClr val="bg1"/>
          </a:solidFill>
        </p:spPr>
        <p:txBody>
          <a:bodyPr wrap="square">
            <a:spAutoFit/>
          </a:bodyPr>
          <a:lstStyle/>
          <a:p>
            <a:pPr algn="l"/>
            <a:r>
              <a:rPr lang="pt-BR" sz="1000" b="0" i="0" dirty="0">
                <a:solidFill>
                  <a:srgbClr val="242424"/>
                </a:solidFill>
                <a:effectLst/>
                <a:latin typeface="Segoe UI" panose="020B0502040204020203" pitchFamily="34" charset="0"/>
              </a:rPr>
              <a:t>Armazena dados estruturados em esquemas predefinidos, otimizados para consultas rápidas e relatórios de negócios</a:t>
            </a:r>
            <a:r>
              <a:rPr lang="pt-BR" sz="1000" b="0" i="0" u="none" strike="noStrike" dirty="0">
                <a:solidFill>
                  <a:srgbClr val="242424"/>
                </a:solidFill>
                <a:effectLst/>
                <a:latin typeface="var(--fontFamilyBase)"/>
              </a:rPr>
              <a:t>1</a:t>
            </a:r>
            <a:endParaRPr lang="pt-BR" sz="1000" b="0" i="0" dirty="0">
              <a:solidFill>
                <a:srgbClr val="242424"/>
              </a:solidFill>
              <a:effectLst/>
              <a:latin typeface="Segoe UI" panose="020B0502040204020203" pitchFamily="34" charset="0"/>
            </a:endParaRPr>
          </a:p>
          <a:p>
            <a:r>
              <a:rPr lang="pt-BR" sz="1000" b="0" i="0" dirty="0">
                <a:solidFill>
                  <a:srgbClr val="242424"/>
                </a:solidFill>
                <a:effectLst/>
                <a:latin typeface="Segoe UI" panose="020B0502040204020203" pitchFamily="34" charset="0"/>
              </a:rPr>
              <a:t>.</a:t>
            </a:r>
            <a:endParaRPr lang="pt-BR" sz="1000" dirty="0"/>
          </a:p>
        </p:txBody>
      </p:sp>
      <p:sp>
        <p:nvSpPr>
          <p:cNvPr id="180" name="CaixaDeTexto 179">
            <a:extLst>
              <a:ext uri="{FF2B5EF4-FFF2-40B4-BE49-F238E27FC236}">
                <a16:creationId xmlns:a16="http://schemas.microsoft.com/office/drawing/2014/main" id="{ABB2F1A5-0154-4D86-886F-C5A9FE1052E0}"/>
              </a:ext>
            </a:extLst>
          </p:cNvPr>
          <p:cNvSpPr txBox="1"/>
          <p:nvPr/>
        </p:nvSpPr>
        <p:spPr>
          <a:xfrm>
            <a:off x="14258" y="8142905"/>
            <a:ext cx="4282177" cy="246221"/>
          </a:xfrm>
          <a:prstGeom prst="rect">
            <a:avLst/>
          </a:prstGeom>
          <a:solidFill>
            <a:schemeClr val="bg1"/>
          </a:solidFill>
        </p:spPr>
        <p:txBody>
          <a:bodyPr wrap="square">
            <a:spAutoFit/>
          </a:bodyPr>
          <a:lstStyle/>
          <a:p>
            <a:pPr algn="l"/>
            <a:r>
              <a:rPr lang="pt-BR" sz="1000" b="0" i="0" dirty="0">
                <a:solidFill>
                  <a:srgbClr val="242424"/>
                </a:solidFill>
                <a:effectLst/>
                <a:latin typeface="Segoe UI" panose="020B0502040204020203" pitchFamily="34" charset="0"/>
              </a:rPr>
              <a:t>Armazena dados brutos estruturados </a:t>
            </a:r>
            <a:r>
              <a:rPr lang="pt-BR" sz="1000" dirty="0">
                <a:solidFill>
                  <a:srgbClr val="242424"/>
                </a:solidFill>
                <a:latin typeface="Segoe UI" panose="020B0502040204020203" pitchFamily="34" charset="0"/>
              </a:rPr>
              <a:t>ou não</a:t>
            </a:r>
            <a:endParaRPr lang="pt-BR" sz="1000" dirty="0"/>
          </a:p>
        </p:txBody>
      </p:sp>
      <p:sp>
        <p:nvSpPr>
          <p:cNvPr id="182" name="CaixaDeTexto 181">
            <a:extLst>
              <a:ext uri="{FF2B5EF4-FFF2-40B4-BE49-F238E27FC236}">
                <a16:creationId xmlns:a16="http://schemas.microsoft.com/office/drawing/2014/main" id="{7AF0C933-CEDC-B5BB-B346-C482DCFDEB79}"/>
              </a:ext>
            </a:extLst>
          </p:cNvPr>
          <p:cNvSpPr txBox="1"/>
          <p:nvPr/>
        </p:nvSpPr>
        <p:spPr>
          <a:xfrm>
            <a:off x="4457592" y="9060611"/>
            <a:ext cx="4762120" cy="707886"/>
          </a:xfrm>
          <a:prstGeom prst="rect">
            <a:avLst/>
          </a:prstGeom>
          <a:solidFill>
            <a:schemeClr val="bg1"/>
          </a:solidFill>
        </p:spPr>
        <p:txBody>
          <a:bodyPr wrap="square">
            <a:spAutoFit/>
          </a:bodyPr>
          <a:lstStyle/>
          <a:p>
            <a:pPr algn="l">
              <a:buFont typeface="Arial" panose="020B0604020202020204" pitchFamily="34" charset="0"/>
              <a:buChar char="•"/>
            </a:pPr>
            <a:r>
              <a:rPr lang="pt-BR" sz="1000" b="1" i="0" dirty="0">
                <a:solidFill>
                  <a:srgbClr val="242424"/>
                </a:solidFill>
                <a:effectLst/>
                <a:latin typeface="Segoe UI" panose="020B0502040204020203" pitchFamily="34" charset="0"/>
              </a:rPr>
              <a:t>Exemplo de Uso</a:t>
            </a:r>
            <a:r>
              <a:rPr lang="pt-BR" sz="1000" b="0" i="0" dirty="0">
                <a:solidFill>
                  <a:srgbClr val="242424"/>
                </a:solidFill>
                <a:effectLst/>
                <a:latin typeface="Segoe UI" panose="020B0502040204020203" pitchFamily="34" charset="0"/>
              </a:rPr>
              <a:t>: Um data </a:t>
            </a:r>
            <a:r>
              <a:rPr lang="pt-BR" sz="1000" b="0" i="0" dirty="0" err="1">
                <a:solidFill>
                  <a:srgbClr val="242424"/>
                </a:solidFill>
                <a:effectLst/>
                <a:latin typeface="Segoe UI" panose="020B0502040204020203" pitchFamily="34" charset="0"/>
              </a:rPr>
              <a:t>warehouse</a:t>
            </a:r>
            <a:r>
              <a:rPr lang="pt-BR" sz="1000" b="0" i="0" dirty="0">
                <a:solidFill>
                  <a:srgbClr val="242424"/>
                </a:solidFill>
                <a:effectLst/>
                <a:latin typeface="Segoe UI" panose="020B0502040204020203" pitchFamily="34" charset="0"/>
              </a:rPr>
              <a:t> pode ser usado para armazenar dados de vendas, onde detalhes como data, valor e número da transação são formatados e organizados para fácil acesso e análise</a:t>
            </a:r>
            <a:r>
              <a:rPr lang="pt-BR" sz="1000" b="0" i="0" u="none" strike="noStrike" dirty="0">
                <a:solidFill>
                  <a:srgbClr val="242424"/>
                </a:solidFill>
                <a:effectLst/>
                <a:latin typeface="var(--fontFamilyBase)"/>
              </a:rPr>
              <a:t>2</a:t>
            </a:r>
            <a:endParaRPr lang="pt-BR" sz="1000" b="0" i="0" dirty="0">
              <a:solidFill>
                <a:srgbClr val="242424"/>
              </a:solidFill>
              <a:effectLst/>
              <a:latin typeface="Segoe UI" panose="020B0502040204020203" pitchFamily="34" charset="0"/>
            </a:endParaRPr>
          </a:p>
          <a:p>
            <a:pPr algn="l">
              <a:buFont typeface="Arial" panose="020B0604020202020204" pitchFamily="34" charset="0"/>
              <a:buChar char="•"/>
            </a:pPr>
            <a:r>
              <a:rPr lang="pt-BR" sz="1000" b="0" i="0" dirty="0">
                <a:solidFill>
                  <a:srgbClr val="242424"/>
                </a:solidFill>
                <a:effectLst/>
                <a:latin typeface="Segoe UI" panose="020B0502040204020203" pitchFamily="34" charset="0"/>
              </a:rPr>
              <a:t>.</a:t>
            </a:r>
          </a:p>
        </p:txBody>
      </p:sp>
      <p:sp>
        <p:nvSpPr>
          <p:cNvPr id="184" name="CaixaDeTexto 183">
            <a:extLst>
              <a:ext uri="{FF2B5EF4-FFF2-40B4-BE49-F238E27FC236}">
                <a16:creationId xmlns:a16="http://schemas.microsoft.com/office/drawing/2014/main" id="{D5206CBE-52E9-9B25-D360-A1EF77BA735C}"/>
              </a:ext>
            </a:extLst>
          </p:cNvPr>
          <p:cNvSpPr txBox="1"/>
          <p:nvPr/>
        </p:nvSpPr>
        <p:spPr>
          <a:xfrm>
            <a:off x="-50711" y="8898358"/>
            <a:ext cx="4203418" cy="707886"/>
          </a:xfrm>
          <a:prstGeom prst="rect">
            <a:avLst/>
          </a:prstGeom>
          <a:solidFill>
            <a:schemeClr val="bg1"/>
          </a:solidFill>
        </p:spPr>
        <p:txBody>
          <a:bodyPr wrap="square">
            <a:spAutoFit/>
          </a:bodyPr>
          <a:lstStyle/>
          <a:p>
            <a:pPr algn="l">
              <a:buFont typeface="Arial" panose="020B0604020202020204" pitchFamily="34" charset="0"/>
              <a:buChar char="•"/>
            </a:pPr>
            <a:r>
              <a:rPr lang="pt-BR" sz="1000" b="1" i="0" dirty="0">
                <a:solidFill>
                  <a:srgbClr val="242424"/>
                </a:solidFill>
                <a:effectLst/>
                <a:latin typeface="Segoe UI" panose="020B0502040204020203" pitchFamily="34" charset="0"/>
              </a:rPr>
              <a:t>Exemplo de Uso</a:t>
            </a:r>
            <a:r>
              <a:rPr lang="pt-BR" sz="1000" b="0" i="0" dirty="0">
                <a:solidFill>
                  <a:srgbClr val="242424"/>
                </a:solidFill>
                <a:effectLst/>
                <a:latin typeface="Segoe UI" panose="020B0502040204020203" pitchFamily="34" charset="0"/>
              </a:rPr>
              <a:t>: Um data </a:t>
            </a:r>
            <a:r>
              <a:rPr lang="pt-BR" sz="1000" b="0" i="0" dirty="0" err="1">
                <a:solidFill>
                  <a:srgbClr val="242424"/>
                </a:solidFill>
                <a:effectLst/>
                <a:latin typeface="Segoe UI" panose="020B0502040204020203" pitchFamily="34" charset="0"/>
              </a:rPr>
              <a:t>lakehouse</a:t>
            </a:r>
            <a:r>
              <a:rPr lang="pt-BR" sz="1000" b="0" i="0" dirty="0">
                <a:solidFill>
                  <a:srgbClr val="242424"/>
                </a:solidFill>
                <a:effectLst/>
                <a:latin typeface="Segoe UI" panose="020B0502040204020203" pitchFamily="34" charset="0"/>
              </a:rPr>
              <a:t> pode ser usado para armazenar grandes volumes de dados de sensores IoT, onde os dados são analisados em tempo real para detectar padrões e anomalias</a:t>
            </a:r>
            <a:r>
              <a:rPr lang="pt-BR" sz="1000" b="0" i="0" u="none" strike="noStrike" dirty="0">
                <a:solidFill>
                  <a:srgbClr val="242424"/>
                </a:solidFill>
                <a:effectLst/>
                <a:latin typeface="var(--fontFamilyBase)"/>
              </a:rPr>
              <a:t>1</a:t>
            </a:r>
            <a:endParaRPr lang="pt-BR" sz="1000" b="0" i="0" dirty="0">
              <a:solidFill>
                <a:srgbClr val="242424"/>
              </a:solidFill>
              <a:effectLst/>
              <a:latin typeface="Segoe UI" panose="020B0502040204020203" pitchFamily="34" charset="0"/>
            </a:endParaRPr>
          </a:p>
          <a:p>
            <a:pPr algn="l">
              <a:buFont typeface="Arial" panose="020B0604020202020204" pitchFamily="34" charset="0"/>
              <a:buChar char="•"/>
            </a:pPr>
            <a:r>
              <a:rPr lang="pt-BR" sz="1000" b="0" i="0" dirty="0">
                <a:solidFill>
                  <a:srgbClr val="242424"/>
                </a:solidFill>
                <a:effectLst/>
                <a:latin typeface="Segoe UI" panose="020B0502040204020203" pitchFamily="34" charset="0"/>
              </a:rPr>
              <a:t>.</a:t>
            </a:r>
          </a:p>
        </p:txBody>
      </p:sp>
      <p:sp>
        <p:nvSpPr>
          <p:cNvPr id="186" name="CaixaDeTexto 185">
            <a:extLst>
              <a:ext uri="{FF2B5EF4-FFF2-40B4-BE49-F238E27FC236}">
                <a16:creationId xmlns:a16="http://schemas.microsoft.com/office/drawing/2014/main" id="{C87D1DDE-4F86-D6B6-18B5-85CC6F0BCD88}"/>
              </a:ext>
            </a:extLst>
          </p:cNvPr>
          <p:cNvSpPr txBox="1"/>
          <p:nvPr/>
        </p:nvSpPr>
        <p:spPr>
          <a:xfrm>
            <a:off x="12527736" y="4763312"/>
            <a:ext cx="4539163" cy="553998"/>
          </a:xfrm>
          <a:prstGeom prst="rect">
            <a:avLst/>
          </a:prstGeom>
          <a:solidFill>
            <a:schemeClr val="bg1"/>
          </a:solidFill>
        </p:spPr>
        <p:txBody>
          <a:bodyPr wrap="square">
            <a:spAutoFit/>
          </a:bodyPr>
          <a:lstStyle/>
          <a:p>
            <a:pPr algn="l"/>
            <a:r>
              <a:rPr lang="pt-BR" sz="1000" b="1" dirty="0">
                <a:solidFill>
                  <a:srgbClr val="242424"/>
                </a:solidFill>
                <a:latin typeface="Segoe UI" panose="020B0502040204020203" pitchFamily="34" charset="0"/>
              </a:rPr>
              <a:t>Resumo dos </a:t>
            </a:r>
            <a:r>
              <a:rPr lang="pt-BR" sz="1000" b="1" i="0" dirty="0">
                <a:solidFill>
                  <a:srgbClr val="242424"/>
                </a:solidFill>
                <a:effectLst/>
                <a:latin typeface="Segoe UI" panose="020B0502040204020203" pitchFamily="34" charset="0"/>
              </a:rPr>
              <a:t>Casos de Uso</a:t>
            </a:r>
            <a:r>
              <a:rPr lang="pt-BR" sz="1000" b="0" i="0" dirty="0">
                <a:solidFill>
                  <a:srgbClr val="242424"/>
                </a:solidFill>
                <a:effectLst/>
                <a:latin typeface="Segoe UI" panose="020B0502040204020203" pitchFamily="34" charset="0"/>
              </a:rPr>
              <a:t>: Data </a:t>
            </a:r>
            <a:r>
              <a:rPr lang="pt-BR" sz="1000" b="0" i="0" dirty="0" err="1">
                <a:solidFill>
                  <a:srgbClr val="242424"/>
                </a:solidFill>
                <a:effectLst/>
                <a:latin typeface="Segoe UI" panose="020B0502040204020203" pitchFamily="34" charset="0"/>
              </a:rPr>
              <a:t>warehouses</a:t>
            </a:r>
            <a:r>
              <a:rPr lang="pt-BR" sz="1000" b="0" i="0" dirty="0">
                <a:solidFill>
                  <a:srgbClr val="242424"/>
                </a:solidFill>
                <a:effectLst/>
                <a:latin typeface="Segoe UI" panose="020B0502040204020203" pitchFamily="34" charset="0"/>
              </a:rPr>
              <a:t> são ideais para relatórios de negócios, enquanto data </a:t>
            </a:r>
            <a:r>
              <a:rPr lang="pt-BR" sz="1000" b="0" i="0" dirty="0" err="1">
                <a:solidFill>
                  <a:srgbClr val="242424"/>
                </a:solidFill>
                <a:effectLst/>
                <a:latin typeface="Segoe UI" panose="020B0502040204020203" pitchFamily="34" charset="0"/>
              </a:rPr>
              <a:t>lakehouses</a:t>
            </a:r>
            <a:r>
              <a:rPr lang="pt-BR" sz="1000" b="0" i="0" dirty="0">
                <a:solidFill>
                  <a:srgbClr val="242424"/>
                </a:solidFill>
                <a:effectLst/>
                <a:latin typeface="Segoe UI" panose="020B0502040204020203" pitchFamily="34" charset="0"/>
              </a:rPr>
              <a:t> são melhores para análises avançadas e projetos de ciência de dados.</a:t>
            </a:r>
          </a:p>
        </p:txBody>
      </p:sp>
      <p:sp>
        <p:nvSpPr>
          <p:cNvPr id="39" name="CaixaDeTexto 38">
            <a:extLst>
              <a:ext uri="{FF2B5EF4-FFF2-40B4-BE49-F238E27FC236}">
                <a16:creationId xmlns:a16="http://schemas.microsoft.com/office/drawing/2014/main" id="{004BB795-AAD3-C872-B089-22846F39E6EE}"/>
              </a:ext>
            </a:extLst>
          </p:cNvPr>
          <p:cNvSpPr txBox="1"/>
          <p:nvPr/>
        </p:nvSpPr>
        <p:spPr>
          <a:xfrm>
            <a:off x="9475777" y="7169315"/>
            <a:ext cx="3630530" cy="2554545"/>
          </a:xfrm>
          <a:prstGeom prst="rect">
            <a:avLst/>
          </a:prstGeom>
          <a:solidFill>
            <a:schemeClr val="bg1"/>
          </a:solidFill>
        </p:spPr>
        <p:txBody>
          <a:bodyPr wrap="square">
            <a:spAutoFit/>
          </a:bodyPr>
          <a:lstStyle>
            <a:defPPr>
              <a:defRPr lang="pt-BR"/>
            </a:defPPr>
            <a:lvl1pPr>
              <a:defRPr sz="800"/>
            </a:lvl1pPr>
          </a:lstStyle>
          <a:p>
            <a:r>
              <a:rPr lang="pt-BR" sz="1000" dirty="0"/>
              <a:t>A recomendação de vocês é não usar os componentes nativos AWS; Usar o seguinte: - </a:t>
            </a:r>
            <a:r>
              <a:rPr lang="pt-BR" sz="1000" dirty="0" err="1"/>
              <a:t>databriks</a:t>
            </a:r>
            <a:r>
              <a:rPr lang="pt-BR" sz="1000" dirty="0"/>
              <a:t>; - </a:t>
            </a:r>
            <a:r>
              <a:rPr lang="pt-BR" sz="1000" dirty="0" err="1"/>
              <a:t>snowflakes</a:t>
            </a:r>
            <a:r>
              <a:rPr lang="pt-BR" sz="1000" dirty="0"/>
              <a:t>;  Porém, </a:t>
            </a:r>
            <a:r>
              <a:rPr lang="pt-BR" sz="1000" dirty="0" err="1"/>
              <a:t>precisariamos</a:t>
            </a:r>
            <a:r>
              <a:rPr lang="pt-BR" sz="1000" dirty="0"/>
              <a:t> ter o caso de uso. Não temos </a:t>
            </a:r>
            <a:r>
              <a:rPr lang="pt-BR" sz="1000" dirty="0" err="1"/>
              <a:t>hj</a:t>
            </a:r>
            <a:r>
              <a:rPr lang="pt-BR" sz="1000" dirty="0"/>
              <a:t>. Os cenários que temos atualmente na AWS não configura BIGDATA;</a:t>
            </a:r>
          </a:p>
          <a:p>
            <a:r>
              <a:rPr lang="pt-BR" sz="1000" dirty="0"/>
              <a:t>Gerenciar eficientemente seu estoque e cadeia de suprimentos: qual nível de peças de reposição eles deveriam manter em seus depósitos?</a:t>
            </a:r>
          </a:p>
          <a:p>
            <a:r>
              <a:rPr lang="pt-BR" sz="1000" dirty="0" err="1"/>
              <a:t>Ex</a:t>
            </a:r>
            <a:r>
              <a:rPr lang="pt-BR" sz="1000" dirty="0"/>
              <a:t>: alavancar seu conjunto completo de dados históricos para executar mais de 10.000 simulações de estoque em todas as suas peças e instalações. Os modelos de previsão de estoque da Shell agora são executados em horas em vez de dias, melhorando significativamente as práticas de estoque e economizando muito dinheiro anualmente.</a:t>
            </a:r>
          </a:p>
          <a:p>
            <a:r>
              <a:rPr lang="pt-BR" sz="1000" dirty="0"/>
              <a:t>OBJETIVO: Entender a indústria e os concorrentes -&gt; Tomar as melhores decisões com mais assertividade, baseado no conhecimento extraído de informações do mercado;</a:t>
            </a:r>
          </a:p>
        </p:txBody>
      </p:sp>
      <p:sp>
        <p:nvSpPr>
          <p:cNvPr id="188" name="CaixaDeTexto 187">
            <a:extLst>
              <a:ext uri="{FF2B5EF4-FFF2-40B4-BE49-F238E27FC236}">
                <a16:creationId xmlns:a16="http://schemas.microsoft.com/office/drawing/2014/main" id="{DDFEF33F-A157-352B-CD0B-7E857C974AEC}"/>
              </a:ext>
            </a:extLst>
          </p:cNvPr>
          <p:cNvSpPr txBox="1"/>
          <p:nvPr/>
        </p:nvSpPr>
        <p:spPr>
          <a:xfrm>
            <a:off x="12527736" y="5614459"/>
            <a:ext cx="7999145" cy="707886"/>
          </a:xfrm>
          <a:prstGeom prst="rect">
            <a:avLst/>
          </a:prstGeom>
          <a:solidFill>
            <a:schemeClr val="bg1"/>
          </a:solidFill>
        </p:spPr>
        <p:txBody>
          <a:bodyPr wrap="square">
            <a:spAutoFit/>
          </a:bodyPr>
          <a:lstStyle/>
          <a:p>
            <a:r>
              <a:rPr lang="pt-BR" sz="800" b="1" dirty="0">
                <a:effectLst/>
                <a:latin typeface="Calibri" panose="020F0502020204030204" pitchFamily="34" charset="0"/>
                <a:ea typeface="Times New Roman" panose="02020603050405020304" pitchFamily="18" charset="0"/>
              </a:rPr>
              <a:t># RISCOS LAKEHOUSE:</a:t>
            </a:r>
            <a:endParaRPr lang="pt-BR" sz="800" dirty="0">
              <a:effectLst/>
              <a:latin typeface="Calibri" panose="020F0502020204030204" pitchFamily="34" charset="0"/>
              <a:ea typeface="Times New Roman" panose="02020603050405020304" pitchFamily="18" charset="0"/>
            </a:endParaRPr>
          </a:p>
          <a:p>
            <a:r>
              <a:rPr lang="pt-BR" sz="800" dirty="0">
                <a:effectLst/>
                <a:latin typeface="Calibri" panose="020F0502020204030204" pitchFamily="34" charset="0"/>
                <a:ea typeface="Times New Roman" panose="02020603050405020304" pitchFamily="18" charset="0"/>
              </a:rPr>
              <a:t>1. </a:t>
            </a:r>
            <a:r>
              <a:rPr lang="pt-BR" sz="800" b="1" u="sng" dirty="0">
                <a:effectLst/>
                <a:latin typeface="Calibri" panose="020F0502020204030204" pitchFamily="34" charset="0"/>
                <a:ea typeface="Times New Roman" panose="02020603050405020304" pitchFamily="18" charset="0"/>
              </a:rPr>
              <a:t>Complexidade de Implementação / </a:t>
            </a:r>
            <a:r>
              <a:rPr lang="pt-BR" sz="800" b="1" u="sng" dirty="0" err="1">
                <a:effectLst/>
                <a:latin typeface="Calibri" panose="020F0502020204030204" pitchFamily="34" charset="0"/>
                <a:ea typeface="Times New Roman" panose="02020603050405020304" pitchFamily="18" charset="0"/>
              </a:rPr>
              <a:t>Knowhow</a:t>
            </a:r>
            <a:r>
              <a:rPr lang="pt-BR" sz="800" b="1" u="sng" dirty="0">
                <a:effectLst/>
                <a:latin typeface="Calibri" panose="020F0502020204030204" pitchFamily="34" charset="0"/>
                <a:ea typeface="Times New Roman" panose="02020603050405020304" pitchFamily="18" charset="0"/>
              </a:rPr>
              <a:t> da equipe</a:t>
            </a:r>
            <a:r>
              <a:rPr lang="pt-BR" sz="800" dirty="0">
                <a:effectLst/>
                <a:latin typeface="Calibri" panose="020F0502020204030204" pitchFamily="34" charset="0"/>
                <a:ea typeface="Times New Roman" panose="02020603050405020304" pitchFamily="18" charset="0"/>
              </a:rPr>
              <a:t>: Integrar um Data Warehouse dentro de um Data Lake pode ser tecnicamente desafiador e exigir habilidades especializadas;</a:t>
            </a:r>
          </a:p>
          <a:p>
            <a:r>
              <a:rPr lang="pt-BR" sz="800" dirty="0">
                <a:effectLst/>
                <a:latin typeface="Calibri" panose="020F0502020204030204" pitchFamily="34" charset="0"/>
                <a:ea typeface="Times New Roman" panose="02020603050405020304" pitchFamily="18" charset="0"/>
              </a:rPr>
              <a:t>2. </a:t>
            </a:r>
            <a:r>
              <a:rPr lang="pt-BR" sz="800" b="1" u="sng" dirty="0">
                <a:effectLst/>
                <a:latin typeface="Calibri" panose="020F0502020204030204" pitchFamily="34" charset="0"/>
                <a:ea typeface="Times New Roman" panose="02020603050405020304" pitchFamily="18" charset="0"/>
              </a:rPr>
              <a:t>Gestão de Dados</a:t>
            </a:r>
            <a:r>
              <a:rPr lang="pt-BR" sz="800" dirty="0">
                <a:effectLst/>
                <a:latin typeface="Calibri" panose="020F0502020204030204" pitchFamily="34" charset="0"/>
                <a:ea typeface="Times New Roman" panose="02020603050405020304" pitchFamily="18" charset="0"/>
              </a:rPr>
              <a:t>: Manter a governança, segurança e qualidade dos dados em um ambiente de Data Lake pode ser mais complexo devido à natureza bruta dos dados;</a:t>
            </a:r>
            <a:endParaRPr lang="pt-BR" sz="800"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3. </a:t>
            </a:r>
            <a:r>
              <a:rPr lang="pt-BR" sz="800" b="1" u="sng" dirty="0">
                <a:effectLst/>
                <a:latin typeface="Calibri" panose="020F0502020204030204" pitchFamily="34" charset="0"/>
                <a:ea typeface="Times New Roman" panose="02020603050405020304" pitchFamily="18" charset="0"/>
              </a:rPr>
              <a:t>Performance de Transações</a:t>
            </a:r>
            <a:r>
              <a:rPr lang="pt-BR" sz="800" dirty="0">
                <a:effectLst/>
                <a:latin typeface="Calibri" panose="020F0502020204030204" pitchFamily="34" charset="0"/>
                <a:ea typeface="Times New Roman" panose="02020603050405020304" pitchFamily="18" charset="0"/>
              </a:rPr>
              <a:t>: Data </a:t>
            </a:r>
            <a:r>
              <a:rPr lang="pt-BR" sz="800" dirty="0" err="1">
                <a:effectLst/>
                <a:latin typeface="Calibri" panose="020F0502020204030204" pitchFamily="34" charset="0"/>
                <a:ea typeface="Times New Roman" panose="02020603050405020304" pitchFamily="18" charset="0"/>
              </a:rPr>
              <a:t>Lakes</a:t>
            </a:r>
            <a:r>
              <a:rPr lang="pt-BR" sz="800" dirty="0">
                <a:effectLst/>
                <a:latin typeface="Calibri" panose="020F0502020204030204" pitchFamily="34" charset="0"/>
                <a:ea typeface="Times New Roman" panose="02020603050405020304" pitchFamily="18" charset="0"/>
              </a:rPr>
              <a:t> podem não ser tão eficientes para operações de transação frequentes e de alta intensidade como um Data Warehouse otimizado;</a:t>
            </a:r>
            <a:endParaRPr lang="pt-BR" sz="800"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4. </a:t>
            </a:r>
            <a:r>
              <a:rPr lang="pt-BR" sz="800" b="1" u="sng" dirty="0">
                <a:effectLst/>
                <a:latin typeface="Calibri" panose="020F0502020204030204" pitchFamily="34" charset="0"/>
                <a:ea typeface="Times New Roman" panose="02020603050405020304" pitchFamily="18" charset="0"/>
              </a:rPr>
              <a:t>Integração de Dados</a:t>
            </a:r>
            <a:r>
              <a:rPr lang="pt-BR" sz="800" dirty="0">
                <a:effectLst/>
                <a:latin typeface="Calibri" panose="020F0502020204030204" pitchFamily="34" charset="0"/>
                <a:ea typeface="Times New Roman" panose="02020603050405020304" pitchFamily="18" charset="0"/>
              </a:rPr>
              <a:t>: Assegurar a consistência e integridade dos dados pode ser um desafio maior no ambiente do Data Lake em comparação ao Data Warehouse tradicional;</a:t>
            </a:r>
          </a:p>
        </p:txBody>
      </p:sp>
      <p:pic>
        <p:nvPicPr>
          <p:cNvPr id="43" name="Gráfico 42" descr="Aviso">
            <a:extLst>
              <a:ext uri="{FF2B5EF4-FFF2-40B4-BE49-F238E27FC236}">
                <a16:creationId xmlns:a16="http://schemas.microsoft.com/office/drawing/2014/main" id="{3CBB6864-D246-976B-4FE4-493C5A7C6B2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09114" y="2259268"/>
            <a:ext cx="184553" cy="184553"/>
          </a:xfrm>
          <a:prstGeom prst="rect">
            <a:avLst/>
          </a:prstGeom>
        </p:spPr>
      </p:pic>
      <p:pic>
        <p:nvPicPr>
          <p:cNvPr id="1070" name="Imagem 1069">
            <a:extLst>
              <a:ext uri="{FF2B5EF4-FFF2-40B4-BE49-F238E27FC236}">
                <a16:creationId xmlns:a16="http://schemas.microsoft.com/office/drawing/2014/main" id="{FB8741DE-2162-7939-BF3C-7B0DA0EEE7A3}"/>
              </a:ext>
            </a:extLst>
          </p:cNvPr>
          <p:cNvPicPr>
            <a:picLocks noChangeAspect="1"/>
          </p:cNvPicPr>
          <p:nvPr/>
        </p:nvPicPr>
        <p:blipFill>
          <a:blip r:embed="rId19"/>
          <a:stretch>
            <a:fillRect/>
          </a:stretch>
        </p:blipFill>
        <p:spPr>
          <a:xfrm>
            <a:off x="136262" y="3280299"/>
            <a:ext cx="4097088" cy="1571495"/>
          </a:xfrm>
          <a:prstGeom prst="rect">
            <a:avLst/>
          </a:prstGeom>
          <a:ln>
            <a:solidFill>
              <a:schemeClr val="bg1">
                <a:lumMod val="50000"/>
              </a:schemeClr>
            </a:solidFill>
          </a:ln>
        </p:spPr>
      </p:pic>
      <p:sp>
        <p:nvSpPr>
          <p:cNvPr id="1087" name="CaixaDeTexto 1086">
            <a:extLst>
              <a:ext uri="{FF2B5EF4-FFF2-40B4-BE49-F238E27FC236}">
                <a16:creationId xmlns:a16="http://schemas.microsoft.com/office/drawing/2014/main" id="{578A05B5-0E29-A8FD-B390-E8D0F9B176F8}"/>
              </a:ext>
            </a:extLst>
          </p:cNvPr>
          <p:cNvSpPr txBox="1"/>
          <p:nvPr/>
        </p:nvSpPr>
        <p:spPr>
          <a:xfrm>
            <a:off x="4736760" y="5255255"/>
            <a:ext cx="1784697" cy="584775"/>
          </a:xfrm>
          <a:prstGeom prst="rect">
            <a:avLst/>
          </a:prstGeom>
          <a:noFill/>
        </p:spPr>
        <p:txBody>
          <a:bodyPr wrap="square">
            <a:spAutoFit/>
          </a:bodyPr>
          <a:lstStyle/>
          <a:p>
            <a:pPr algn="l"/>
            <a:r>
              <a:rPr lang="pt-BR" sz="800" b="1" i="0" dirty="0">
                <a:solidFill>
                  <a:schemeClr val="bg1">
                    <a:lumMod val="50000"/>
                  </a:schemeClr>
                </a:solidFill>
                <a:effectLst/>
                <a:latin typeface="Segoe UI" panose="020B0502040204020203" pitchFamily="34" charset="0"/>
              </a:rPr>
              <a:t>- Esforço: 1,5meses; </a:t>
            </a:r>
          </a:p>
          <a:p>
            <a:pPr algn="l"/>
            <a:r>
              <a:rPr lang="pt-BR" sz="800" b="0" i="0" dirty="0">
                <a:solidFill>
                  <a:schemeClr val="bg1">
                    <a:lumMod val="50000"/>
                  </a:schemeClr>
                </a:solidFill>
                <a:effectLst/>
                <a:latin typeface="Segoe UI" panose="020B0502040204020203" pitchFamily="34" charset="0"/>
              </a:rPr>
              <a:t>- Custo Setup:  R$19.800</a:t>
            </a:r>
          </a:p>
          <a:p>
            <a:pPr algn="l"/>
            <a:r>
              <a:rPr lang="pt-BR" sz="800" dirty="0">
                <a:solidFill>
                  <a:schemeClr val="bg1">
                    <a:lumMod val="50000"/>
                  </a:schemeClr>
                </a:solidFill>
                <a:latin typeface="Segoe UI" panose="020B0502040204020203" pitchFamily="34" charset="0"/>
              </a:rPr>
              <a:t>- Custo Recorrente: R$ 217.703,88</a:t>
            </a:r>
          </a:p>
          <a:p>
            <a:pPr algn="l"/>
            <a:r>
              <a:rPr lang="pt-BR" sz="800" b="1" i="0" dirty="0">
                <a:solidFill>
                  <a:schemeClr val="bg1">
                    <a:lumMod val="50000"/>
                  </a:schemeClr>
                </a:solidFill>
                <a:effectLst/>
                <a:latin typeface="Segoe UI" panose="020B0502040204020203" pitchFamily="34" charset="0"/>
              </a:rPr>
              <a:t>- TTL: R$ 237.503,88</a:t>
            </a:r>
          </a:p>
        </p:txBody>
      </p:sp>
      <p:sp>
        <p:nvSpPr>
          <p:cNvPr id="1091" name="CaixaDeTexto 1090">
            <a:extLst>
              <a:ext uri="{FF2B5EF4-FFF2-40B4-BE49-F238E27FC236}">
                <a16:creationId xmlns:a16="http://schemas.microsoft.com/office/drawing/2014/main" id="{2D9792D3-50A9-8EDC-4DCF-2E4632CC2B89}"/>
              </a:ext>
            </a:extLst>
          </p:cNvPr>
          <p:cNvSpPr txBox="1"/>
          <p:nvPr/>
        </p:nvSpPr>
        <p:spPr>
          <a:xfrm>
            <a:off x="7375495" y="5333515"/>
            <a:ext cx="1784697" cy="707886"/>
          </a:xfrm>
          <a:prstGeom prst="rect">
            <a:avLst/>
          </a:prstGeom>
          <a:noFill/>
        </p:spPr>
        <p:txBody>
          <a:bodyPr wrap="square">
            <a:spAutoFit/>
          </a:bodyPr>
          <a:lstStyle/>
          <a:p>
            <a:pPr algn="l"/>
            <a:r>
              <a:rPr lang="pt-BR" sz="800" b="1" i="0" dirty="0">
                <a:solidFill>
                  <a:schemeClr val="bg1">
                    <a:lumMod val="50000"/>
                  </a:schemeClr>
                </a:solidFill>
                <a:effectLst/>
                <a:latin typeface="Segoe UI" panose="020B0502040204020203" pitchFamily="34" charset="0"/>
              </a:rPr>
              <a:t>- Esforço: 7 meses; </a:t>
            </a:r>
          </a:p>
          <a:p>
            <a:pPr algn="l"/>
            <a:r>
              <a:rPr lang="pt-BR" sz="800" b="0" i="0" dirty="0">
                <a:solidFill>
                  <a:schemeClr val="bg1">
                    <a:lumMod val="50000"/>
                  </a:schemeClr>
                </a:solidFill>
                <a:effectLst/>
                <a:latin typeface="Segoe UI" panose="020B0502040204020203" pitchFamily="34" charset="0"/>
              </a:rPr>
              <a:t>- Custo Setup:  R$ 109.500,00;</a:t>
            </a:r>
          </a:p>
          <a:p>
            <a:pPr algn="l"/>
            <a:r>
              <a:rPr lang="pt-BR" sz="800" b="0" i="0" dirty="0">
                <a:solidFill>
                  <a:schemeClr val="bg1">
                    <a:lumMod val="50000"/>
                  </a:schemeClr>
                </a:solidFill>
                <a:effectLst/>
                <a:latin typeface="Segoe UI" panose="020B0502040204020203" pitchFamily="34" charset="0"/>
              </a:rPr>
              <a:t>- Custo Migração: R$ 193.200,00;</a:t>
            </a:r>
          </a:p>
          <a:p>
            <a:pPr algn="l"/>
            <a:r>
              <a:rPr lang="pt-BR" sz="800" dirty="0">
                <a:solidFill>
                  <a:schemeClr val="bg1">
                    <a:lumMod val="50000"/>
                  </a:schemeClr>
                </a:solidFill>
                <a:latin typeface="Segoe UI" panose="020B0502040204020203" pitchFamily="34" charset="0"/>
              </a:rPr>
              <a:t>- Custo Recorrente: R$ 438.728,62</a:t>
            </a:r>
          </a:p>
          <a:p>
            <a:pPr algn="l"/>
            <a:r>
              <a:rPr lang="pt-BR" sz="800" b="1" i="0" dirty="0">
                <a:solidFill>
                  <a:schemeClr val="bg1">
                    <a:lumMod val="50000"/>
                  </a:schemeClr>
                </a:solidFill>
                <a:effectLst/>
                <a:latin typeface="Segoe UI" panose="020B0502040204020203" pitchFamily="34" charset="0"/>
              </a:rPr>
              <a:t>- TTL: R$ 558.625,00</a:t>
            </a:r>
          </a:p>
        </p:txBody>
      </p:sp>
      <p:sp>
        <p:nvSpPr>
          <p:cNvPr id="1093" name="Chave Dupla 1092">
            <a:extLst>
              <a:ext uri="{FF2B5EF4-FFF2-40B4-BE49-F238E27FC236}">
                <a16:creationId xmlns:a16="http://schemas.microsoft.com/office/drawing/2014/main" id="{2C21A61F-33D5-E86E-02E1-5EE3A472A07B}"/>
              </a:ext>
            </a:extLst>
          </p:cNvPr>
          <p:cNvSpPr/>
          <p:nvPr/>
        </p:nvSpPr>
        <p:spPr>
          <a:xfrm>
            <a:off x="7375495" y="5378739"/>
            <a:ext cx="1718832" cy="6395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94" name="Chave Dupla 1093">
            <a:extLst>
              <a:ext uri="{FF2B5EF4-FFF2-40B4-BE49-F238E27FC236}">
                <a16:creationId xmlns:a16="http://schemas.microsoft.com/office/drawing/2014/main" id="{E96BEFF1-D474-A9CA-3D0B-FC134AF5F902}"/>
              </a:ext>
            </a:extLst>
          </p:cNvPr>
          <p:cNvSpPr/>
          <p:nvPr/>
        </p:nvSpPr>
        <p:spPr>
          <a:xfrm>
            <a:off x="4735948" y="5247749"/>
            <a:ext cx="1718832" cy="6395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2111859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22" presetClass="entr" presetSubtype="4"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500"/>
                                        <p:tgtEl>
                                          <p:spTgt spid="46"/>
                                        </p:tgtEl>
                                      </p:cBhvr>
                                    </p:animEffect>
                                  </p:childTnLst>
                                </p:cTn>
                              </p:par>
                              <p:par>
                                <p:cTn id="15" presetID="22" presetClass="entr" presetSubtype="4"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par>
                                <p:cTn id="18" presetID="22" presetClass="entr" presetSubtype="4" fill="hold" nodeType="with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wipe(down)">
                                      <p:cBhvr>
                                        <p:cTn id="20" dur="500"/>
                                        <p:tgtEl>
                                          <p:spTgt spid="114"/>
                                        </p:tgtEl>
                                      </p:cBhvr>
                                    </p:animEffect>
                                  </p:childTnLst>
                                </p:cTn>
                              </p:par>
                              <p:par>
                                <p:cTn id="21" presetID="22" presetClass="entr" presetSubtype="4"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wipe(down)">
                                      <p:cBhvr>
                                        <p:cTn id="23" dur="500"/>
                                        <p:tgtEl>
                                          <p:spTgt spid="117"/>
                                        </p:tgtEl>
                                      </p:cBhvr>
                                    </p:animEffect>
                                  </p:childTnLst>
                                </p:cTn>
                              </p:par>
                              <p:par>
                                <p:cTn id="24" presetID="22" presetClass="entr" presetSubtype="4" fill="hold" nodeType="withEffect">
                                  <p:stCondLst>
                                    <p:cond delay="0"/>
                                  </p:stCondLst>
                                  <p:childTnLst>
                                    <p:set>
                                      <p:cBhvr>
                                        <p:cTn id="25" dur="1" fill="hold">
                                          <p:stCondLst>
                                            <p:cond delay="0"/>
                                          </p:stCondLst>
                                        </p:cTn>
                                        <p:tgtEl>
                                          <p:spTgt spid="118"/>
                                        </p:tgtEl>
                                        <p:attrNameLst>
                                          <p:attrName>style.visibility</p:attrName>
                                        </p:attrNameLst>
                                      </p:cBhvr>
                                      <p:to>
                                        <p:strVal val="visible"/>
                                      </p:to>
                                    </p:set>
                                    <p:animEffect transition="in" filter="wipe(down)">
                                      <p:cBhvr>
                                        <p:cTn id="26" dur="500"/>
                                        <p:tgtEl>
                                          <p:spTgt spid="118"/>
                                        </p:tgtEl>
                                      </p:cBhvr>
                                    </p:animEffect>
                                  </p:childTnLst>
                                </p:cTn>
                              </p:par>
                              <p:par>
                                <p:cTn id="27" presetID="22" presetClass="entr" presetSubtype="4" fill="hold" nodeType="withEffect">
                                  <p:stCondLst>
                                    <p:cond delay="0"/>
                                  </p:stCondLst>
                                  <p:childTnLst>
                                    <p:set>
                                      <p:cBhvr>
                                        <p:cTn id="28" dur="1" fill="hold">
                                          <p:stCondLst>
                                            <p:cond delay="0"/>
                                          </p:stCondLst>
                                        </p:cTn>
                                        <p:tgtEl>
                                          <p:spTgt spid="122"/>
                                        </p:tgtEl>
                                        <p:attrNameLst>
                                          <p:attrName>style.visibility</p:attrName>
                                        </p:attrNameLst>
                                      </p:cBhvr>
                                      <p:to>
                                        <p:strVal val="visible"/>
                                      </p:to>
                                    </p:set>
                                    <p:animEffect transition="in" filter="wipe(down)">
                                      <p:cBhvr>
                                        <p:cTn id="29" dur="500"/>
                                        <p:tgtEl>
                                          <p:spTgt spid="122"/>
                                        </p:tgtEl>
                                      </p:cBhvr>
                                    </p:animEffect>
                                  </p:childTnLst>
                                </p:cTn>
                              </p:par>
                              <p:par>
                                <p:cTn id="30" presetID="22" presetClass="entr" presetSubtype="4" fill="hold" nodeType="withEffect">
                                  <p:stCondLst>
                                    <p:cond delay="0"/>
                                  </p:stCondLst>
                                  <p:childTnLst>
                                    <p:set>
                                      <p:cBhvr>
                                        <p:cTn id="31" dur="1" fill="hold">
                                          <p:stCondLst>
                                            <p:cond delay="0"/>
                                          </p:stCondLst>
                                        </p:cTn>
                                        <p:tgtEl>
                                          <p:spTgt spid="140"/>
                                        </p:tgtEl>
                                        <p:attrNameLst>
                                          <p:attrName>style.visibility</p:attrName>
                                        </p:attrNameLst>
                                      </p:cBhvr>
                                      <p:to>
                                        <p:strVal val="visible"/>
                                      </p:to>
                                    </p:set>
                                    <p:animEffect transition="in" filter="wipe(down)">
                                      <p:cBhvr>
                                        <p:cTn id="32" dur="500"/>
                                        <p:tgtEl>
                                          <p:spTgt spid="140"/>
                                        </p:tgtEl>
                                      </p:cBhvr>
                                    </p:animEffect>
                                  </p:childTnLst>
                                </p:cTn>
                              </p:par>
                              <p:par>
                                <p:cTn id="33" presetID="22" presetClass="entr" presetSubtype="4" fill="hold" nodeType="withEffect">
                                  <p:stCondLst>
                                    <p:cond delay="0"/>
                                  </p:stCondLst>
                                  <p:childTnLst>
                                    <p:set>
                                      <p:cBhvr>
                                        <p:cTn id="34" dur="1" fill="hold">
                                          <p:stCondLst>
                                            <p:cond delay="0"/>
                                          </p:stCondLst>
                                        </p:cTn>
                                        <p:tgtEl>
                                          <p:spTgt spid="141"/>
                                        </p:tgtEl>
                                        <p:attrNameLst>
                                          <p:attrName>style.visibility</p:attrName>
                                        </p:attrNameLst>
                                      </p:cBhvr>
                                      <p:to>
                                        <p:strVal val="visible"/>
                                      </p:to>
                                    </p:set>
                                    <p:animEffect transition="in" filter="wipe(down)">
                                      <p:cBhvr>
                                        <p:cTn id="35" dur="500"/>
                                        <p:tgtEl>
                                          <p:spTgt spid="141"/>
                                        </p:tgtEl>
                                      </p:cBhvr>
                                    </p:animEffect>
                                  </p:childTnLst>
                                </p:cTn>
                              </p:par>
                              <p:par>
                                <p:cTn id="36" presetID="22" presetClass="entr" presetSubtype="4" fill="hold" nodeType="withEffect">
                                  <p:stCondLst>
                                    <p:cond delay="0"/>
                                  </p:stCondLst>
                                  <p:childTnLst>
                                    <p:set>
                                      <p:cBhvr>
                                        <p:cTn id="37" dur="1" fill="hold">
                                          <p:stCondLst>
                                            <p:cond delay="0"/>
                                          </p:stCondLst>
                                        </p:cTn>
                                        <p:tgtEl>
                                          <p:spTgt spid="154"/>
                                        </p:tgtEl>
                                        <p:attrNameLst>
                                          <p:attrName>style.visibility</p:attrName>
                                        </p:attrNameLst>
                                      </p:cBhvr>
                                      <p:to>
                                        <p:strVal val="visible"/>
                                      </p:to>
                                    </p:set>
                                    <p:animEffect transition="in" filter="wipe(down)">
                                      <p:cBhvr>
                                        <p:cTn id="38"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6EB1260D-C94A-CD69-E793-CA19C38C98CF}"/>
              </a:ext>
            </a:extLst>
          </p:cNvPr>
          <p:cNvSpPr txBox="1">
            <a:spLocks/>
          </p:cNvSpPr>
          <p:nvPr/>
        </p:nvSpPr>
        <p:spPr>
          <a:xfrm>
            <a:off x="1524000" y="1858550"/>
            <a:ext cx="9144000" cy="165576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highlight>
                  <a:srgbClr val="FFFF00"/>
                </a:highlight>
              </a:rPr>
              <a:t>- O que mudou em relação ao que estava aprovado de </a:t>
            </a:r>
            <a:r>
              <a:rPr lang="pt-BR" dirty="0" err="1">
                <a:highlight>
                  <a:srgbClr val="FFFF00"/>
                </a:highlight>
              </a:rPr>
              <a:t>Redshift</a:t>
            </a:r>
            <a:r>
              <a:rPr lang="pt-BR" dirty="0">
                <a:highlight>
                  <a:srgbClr val="FFFF00"/>
                </a:highlight>
              </a:rPr>
              <a:t> para </a:t>
            </a:r>
            <a:r>
              <a:rPr lang="pt-BR" dirty="0" err="1">
                <a:highlight>
                  <a:srgbClr val="FFFF00"/>
                </a:highlight>
              </a:rPr>
              <a:t>Databricks</a:t>
            </a:r>
            <a:r>
              <a:rPr lang="pt-BR" dirty="0">
                <a:highlight>
                  <a:srgbClr val="FFFF00"/>
                </a:highlight>
              </a:rPr>
              <a:t>:</a:t>
            </a:r>
          </a:p>
          <a:p>
            <a:r>
              <a:rPr lang="pt-BR" dirty="0"/>
              <a:t>Custos Recorrentes</a:t>
            </a:r>
          </a:p>
          <a:p>
            <a:r>
              <a:rPr lang="pt-BR" dirty="0"/>
              <a:t>Custos de Setup</a:t>
            </a:r>
          </a:p>
          <a:p>
            <a:r>
              <a:rPr lang="pt-BR" dirty="0"/>
              <a:t>QDM dos fornecedores</a:t>
            </a:r>
          </a:p>
          <a:p>
            <a:r>
              <a:rPr lang="pt-BR" dirty="0"/>
              <a:t>Cronograma e Orçamento do Projeto</a:t>
            </a:r>
          </a:p>
        </p:txBody>
      </p:sp>
    </p:spTree>
    <p:extLst>
      <p:ext uri="{BB962C8B-B14F-4D97-AF65-F5344CB8AC3E}">
        <p14:creationId xmlns:p14="http://schemas.microsoft.com/office/powerpoint/2010/main" val="679480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3B05B2-0950-9C28-BB2F-6BF0E7B3B251}"/>
              </a:ext>
            </a:extLst>
          </p:cNvPr>
          <p:cNvSpPr>
            <a:spLocks noGrp="1"/>
          </p:cNvSpPr>
          <p:nvPr>
            <p:ph type="title"/>
          </p:nvPr>
        </p:nvSpPr>
        <p:spPr>
          <a:xfrm>
            <a:off x="838200" y="-299148"/>
            <a:ext cx="10515600" cy="1325563"/>
          </a:xfrm>
        </p:spPr>
        <p:txBody>
          <a:bodyPr/>
          <a:lstStyle/>
          <a:p>
            <a:pPr algn="ctr"/>
            <a:endParaRPr lang="pt-BR" dirty="0"/>
          </a:p>
        </p:txBody>
      </p:sp>
      <p:sp>
        <p:nvSpPr>
          <p:cNvPr id="3" name="Espaço Reservado para Conteúdo 2">
            <a:extLst>
              <a:ext uri="{FF2B5EF4-FFF2-40B4-BE49-F238E27FC236}">
                <a16:creationId xmlns:a16="http://schemas.microsoft.com/office/drawing/2014/main" id="{1788C65F-AA84-3D46-7715-6C0EBE1C228A}"/>
              </a:ext>
            </a:extLst>
          </p:cNvPr>
          <p:cNvSpPr>
            <a:spLocks noGrp="1"/>
          </p:cNvSpPr>
          <p:nvPr>
            <p:ph idx="1"/>
          </p:nvPr>
        </p:nvSpPr>
        <p:spPr>
          <a:xfrm>
            <a:off x="3107468" y="1341582"/>
            <a:ext cx="1625141" cy="684662"/>
          </a:xfrm>
        </p:spPr>
        <p:txBody>
          <a:bodyPr/>
          <a:lstStyle/>
          <a:p>
            <a:pPr marL="0" indent="0" algn="ctr">
              <a:buNone/>
            </a:pPr>
            <a:r>
              <a:rPr lang="pt-BR" dirty="0">
                <a:solidFill>
                  <a:schemeClr val="bg1">
                    <a:lumMod val="85000"/>
                  </a:schemeClr>
                </a:solidFill>
              </a:rPr>
              <a:t>DW</a:t>
            </a:r>
          </a:p>
          <a:p>
            <a:pPr marL="0" indent="0" algn="ctr">
              <a:buNone/>
            </a:pPr>
            <a:endParaRPr lang="pt-BR" dirty="0">
              <a:solidFill>
                <a:schemeClr val="bg1">
                  <a:lumMod val="85000"/>
                </a:schemeClr>
              </a:solidFill>
            </a:endParaRPr>
          </a:p>
        </p:txBody>
      </p:sp>
      <p:sp>
        <p:nvSpPr>
          <p:cNvPr id="5" name="Espaço Reservado para Conteúdo 2">
            <a:extLst>
              <a:ext uri="{FF2B5EF4-FFF2-40B4-BE49-F238E27FC236}">
                <a16:creationId xmlns:a16="http://schemas.microsoft.com/office/drawing/2014/main" id="{4A6FD622-FB29-B5D2-50AB-4D3B45397E3E}"/>
              </a:ext>
            </a:extLst>
          </p:cNvPr>
          <p:cNvSpPr txBox="1">
            <a:spLocks/>
          </p:cNvSpPr>
          <p:nvPr/>
        </p:nvSpPr>
        <p:spPr>
          <a:xfrm>
            <a:off x="6717622" y="957564"/>
            <a:ext cx="1987345" cy="934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err="1">
                <a:solidFill>
                  <a:schemeClr val="bg1">
                    <a:lumMod val="85000"/>
                  </a:schemeClr>
                </a:solidFill>
              </a:rPr>
              <a:t>Datalake</a:t>
            </a:r>
            <a:r>
              <a:rPr lang="pt-BR" dirty="0">
                <a:solidFill>
                  <a:schemeClr val="bg1">
                    <a:lumMod val="85000"/>
                  </a:schemeClr>
                </a:solidFill>
              </a:rPr>
              <a:t>  (</a:t>
            </a:r>
            <a:r>
              <a:rPr lang="pt-BR" dirty="0" err="1">
                <a:solidFill>
                  <a:schemeClr val="bg1">
                    <a:lumMod val="85000"/>
                  </a:schemeClr>
                </a:solidFill>
              </a:rPr>
              <a:t>Databricks</a:t>
            </a:r>
            <a:r>
              <a:rPr lang="pt-BR" dirty="0">
                <a:solidFill>
                  <a:schemeClr val="bg1">
                    <a:lumMod val="85000"/>
                  </a:schemeClr>
                </a:solidFill>
              </a:rPr>
              <a:t>)</a:t>
            </a:r>
          </a:p>
        </p:txBody>
      </p:sp>
      <p:sp>
        <p:nvSpPr>
          <p:cNvPr id="6" name="Elipse 5">
            <a:extLst>
              <a:ext uri="{FF2B5EF4-FFF2-40B4-BE49-F238E27FC236}">
                <a16:creationId xmlns:a16="http://schemas.microsoft.com/office/drawing/2014/main" id="{0608FC3D-7BDD-BAEF-2617-B29A4073589D}"/>
              </a:ext>
            </a:extLst>
          </p:cNvPr>
          <p:cNvSpPr/>
          <p:nvPr/>
        </p:nvSpPr>
        <p:spPr>
          <a:xfrm>
            <a:off x="1046791" y="1903621"/>
            <a:ext cx="7019679" cy="42183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a:extLst>
              <a:ext uri="{FF2B5EF4-FFF2-40B4-BE49-F238E27FC236}">
                <a16:creationId xmlns:a16="http://schemas.microsoft.com/office/drawing/2014/main" id="{8AE338CD-6520-D58F-F143-6C9DC8477808}"/>
              </a:ext>
            </a:extLst>
          </p:cNvPr>
          <p:cNvSpPr/>
          <p:nvPr/>
        </p:nvSpPr>
        <p:spPr>
          <a:xfrm>
            <a:off x="3062378" y="1903621"/>
            <a:ext cx="7856442" cy="42183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7F587313-EA23-B643-6649-D8153D849FE2}"/>
              </a:ext>
            </a:extLst>
          </p:cNvPr>
          <p:cNvSpPr txBox="1"/>
          <p:nvPr/>
        </p:nvSpPr>
        <p:spPr>
          <a:xfrm>
            <a:off x="5487773" y="5061754"/>
            <a:ext cx="740908" cy="215444"/>
          </a:xfrm>
          <a:prstGeom prst="rect">
            <a:avLst/>
          </a:prstGeom>
          <a:solidFill>
            <a:schemeClr val="accent2">
              <a:lumMod val="20000"/>
              <a:lumOff val="80000"/>
            </a:schemeClr>
          </a:solidFill>
        </p:spPr>
        <p:txBody>
          <a:bodyPr wrap="none" rtlCol="0">
            <a:spAutoFit/>
          </a:bodyPr>
          <a:lstStyle/>
          <a:p>
            <a:r>
              <a:rPr lang="pt-BR" sz="800" dirty="0" err="1"/>
              <a:t>SelfService</a:t>
            </a:r>
            <a:r>
              <a:rPr lang="pt-BR" sz="800" dirty="0"/>
              <a:t> BI</a:t>
            </a:r>
          </a:p>
        </p:txBody>
      </p:sp>
      <p:sp>
        <p:nvSpPr>
          <p:cNvPr id="10" name="CaixaDeTexto 9">
            <a:extLst>
              <a:ext uri="{FF2B5EF4-FFF2-40B4-BE49-F238E27FC236}">
                <a16:creationId xmlns:a16="http://schemas.microsoft.com/office/drawing/2014/main" id="{224E63FE-3572-9552-9ED7-0E38D75830F8}"/>
              </a:ext>
            </a:extLst>
          </p:cNvPr>
          <p:cNvSpPr txBox="1"/>
          <p:nvPr/>
        </p:nvSpPr>
        <p:spPr>
          <a:xfrm>
            <a:off x="5911107" y="3014776"/>
            <a:ext cx="269626" cy="215444"/>
          </a:xfrm>
          <a:prstGeom prst="rect">
            <a:avLst/>
          </a:prstGeom>
          <a:solidFill>
            <a:schemeClr val="accent2">
              <a:lumMod val="20000"/>
              <a:lumOff val="80000"/>
            </a:schemeClr>
          </a:solidFill>
        </p:spPr>
        <p:txBody>
          <a:bodyPr wrap="none" rtlCol="0">
            <a:spAutoFit/>
          </a:bodyPr>
          <a:lstStyle/>
          <a:p>
            <a:r>
              <a:rPr lang="pt-BR" sz="800" b="1" dirty="0"/>
              <a:t>BI</a:t>
            </a:r>
          </a:p>
        </p:txBody>
      </p:sp>
      <p:sp>
        <p:nvSpPr>
          <p:cNvPr id="11" name="CaixaDeTexto 10">
            <a:extLst>
              <a:ext uri="{FF2B5EF4-FFF2-40B4-BE49-F238E27FC236}">
                <a16:creationId xmlns:a16="http://schemas.microsoft.com/office/drawing/2014/main" id="{35097860-A281-FCFB-9DFA-7EBE34CB2D74}"/>
              </a:ext>
            </a:extLst>
          </p:cNvPr>
          <p:cNvSpPr txBox="1"/>
          <p:nvPr/>
        </p:nvSpPr>
        <p:spPr>
          <a:xfrm>
            <a:off x="10150868" y="4209177"/>
            <a:ext cx="290464" cy="215444"/>
          </a:xfrm>
          <a:prstGeom prst="rect">
            <a:avLst/>
          </a:prstGeom>
          <a:solidFill>
            <a:schemeClr val="accent2">
              <a:lumMod val="20000"/>
              <a:lumOff val="80000"/>
            </a:schemeClr>
          </a:solidFill>
        </p:spPr>
        <p:txBody>
          <a:bodyPr wrap="none" rtlCol="0">
            <a:spAutoFit/>
          </a:bodyPr>
          <a:lstStyle/>
          <a:p>
            <a:r>
              <a:rPr lang="pt-BR" sz="800" dirty="0"/>
              <a:t>DL</a:t>
            </a:r>
          </a:p>
        </p:txBody>
      </p:sp>
      <p:sp>
        <p:nvSpPr>
          <p:cNvPr id="12" name="CaixaDeTexto 11">
            <a:extLst>
              <a:ext uri="{FF2B5EF4-FFF2-40B4-BE49-F238E27FC236}">
                <a16:creationId xmlns:a16="http://schemas.microsoft.com/office/drawing/2014/main" id="{05306239-2C68-3D73-A9F0-155A722ECAE1}"/>
              </a:ext>
            </a:extLst>
          </p:cNvPr>
          <p:cNvSpPr txBox="1"/>
          <p:nvPr/>
        </p:nvSpPr>
        <p:spPr>
          <a:xfrm>
            <a:off x="10452068" y="4209177"/>
            <a:ext cx="316112" cy="215444"/>
          </a:xfrm>
          <a:prstGeom prst="rect">
            <a:avLst/>
          </a:prstGeom>
          <a:solidFill>
            <a:schemeClr val="accent2">
              <a:lumMod val="20000"/>
              <a:lumOff val="80000"/>
            </a:schemeClr>
          </a:solidFill>
        </p:spPr>
        <p:txBody>
          <a:bodyPr wrap="none" rtlCol="0">
            <a:spAutoFit/>
          </a:bodyPr>
          <a:lstStyle/>
          <a:p>
            <a:r>
              <a:rPr lang="pt-BR" sz="800" dirty="0"/>
              <a:t>ML</a:t>
            </a:r>
          </a:p>
        </p:txBody>
      </p:sp>
      <p:sp>
        <p:nvSpPr>
          <p:cNvPr id="13" name="Seta: para a Direita 12">
            <a:extLst>
              <a:ext uri="{FF2B5EF4-FFF2-40B4-BE49-F238E27FC236}">
                <a16:creationId xmlns:a16="http://schemas.microsoft.com/office/drawing/2014/main" id="{CEC0EEB8-47B1-FDF7-EA64-77A91EDB58E9}"/>
              </a:ext>
            </a:extLst>
          </p:cNvPr>
          <p:cNvSpPr/>
          <p:nvPr/>
        </p:nvSpPr>
        <p:spPr>
          <a:xfrm>
            <a:off x="497149" y="6541111"/>
            <a:ext cx="10982137" cy="260928"/>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CaixaDeTexto 13">
            <a:extLst>
              <a:ext uri="{FF2B5EF4-FFF2-40B4-BE49-F238E27FC236}">
                <a16:creationId xmlns:a16="http://schemas.microsoft.com/office/drawing/2014/main" id="{3D96D898-99AD-705B-7F47-B06ECAECEF44}"/>
              </a:ext>
            </a:extLst>
          </p:cNvPr>
          <p:cNvSpPr txBox="1"/>
          <p:nvPr/>
        </p:nvSpPr>
        <p:spPr>
          <a:xfrm>
            <a:off x="8352103" y="3622068"/>
            <a:ext cx="1021433" cy="215444"/>
          </a:xfrm>
          <a:prstGeom prst="rect">
            <a:avLst/>
          </a:prstGeom>
          <a:solidFill>
            <a:schemeClr val="accent2">
              <a:lumMod val="20000"/>
              <a:lumOff val="80000"/>
            </a:schemeClr>
          </a:solidFill>
        </p:spPr>
        <p:txBody>
          <a:bodyPr wrap="none" rtlCol="0">
            <a:spAutoFit/>
          </a:bodyPr>
          <a:lstStyle/>
          <a:p>
            <a:r>
              <a:rPr lang="pt-BR" sz="800" dirty="0"/>
              <a:t>Streaming de Dados</a:t>
            </a:r>
          </a:p>
        </p:txBody>
      </p:sp>
      <p:sp>
        <p:nvSpPr>
          <p:cNvPr id="15" name="CaixaDeTexto 14">
            <a:extLst>
              <a:ext uri="{FF2B5EF4-FFF2-40B4-BE49-F238E27FC236}">
                <a16:creationId xmlns:a16="http://schemas.microsoft.com/office/drawing/2014/main" id="{F0D829E8-E8C1-A0B1-4712-91C5D257C4F5}"/>
              </a:ext>
            </a:extLst>
          </p:cNvPr>
          <p:cNvSpPr txBox="1"/>
          <p:nvPr/>
        </p:nvSpPr>
        <p:spPr>
          <a:xfrm>
            <a:off x="7386468" y="2167259"/>
            <a:ext cx="974947" cy="215444"/>
          </a:xfrm>
          <a:prstGeom prst="rect">
            <a:avLst/>
          </a:prstGeom>
          <a:solidFill>
            <a:schemeClr val="accent2">
              <a:lumMod val="20000"/>
              <a:lumOff val="80000"/>
            </a:schemeClr>
          </a:solidFill>
        </p:spPr>
        <p:txBody>
          <a:bodyPr wrap="none" rtlCol="0">
            <a:spAutoFit/>
          </a:bodyPr>
          <a:lstStyle/>
          <a:p>
            <a:r>
              <a:rPr lang="pt-BR" sz="800" b="1" dirty="0"/>
              <a:t>Pipe </a:t>
            </a:r>
            <a:r>
              <a:rPr lang="pt-BR" sz="800" b="1" dirty="0" err="1"/>
              <a:t>Line</a:t>
            </a:r>
            <a:r>
              <a:rPr lang="pt-BR" sz="800" b="1" dirty="0"/>
              <a:t> de dados</a:t>
            </a:r>
          </a:p>
        </p:txBody>
      </p:sp>
      <p:sp>
        <p:nvSpPr>
          <p:cNvPr id="16" name="CaixaDeTexto 15">
            <a:extLst>
              <a:ext uri="{FF2B5EF4-FFF2-40B4-BE49-F238E27FC236}">
                <a16:creationId xmlns:a16="http://schemas.microsoft.com/office/drawing/2014/main" id="{5E184FD3-55E1-21CA-7FD9-872C63885CDE}"/>
              </a:ext>
            </a:extLst>
          </p:cNvPr>
          <p:cNvSpPr txBox="1"/>
          <p:nvPr/>
        </p:nvSpPr>
        <p:spPr>
          <a:xfrm>
            <a:off x="3176105" y="3931328"/>
            <a:ext cx="1005403" cy="215444"/>
          </a:xfrm>
          <a:prstGeom prst="rect">
            <a:avLst/>
          </a:prstGeom>
          <a:solidFill>
            <a:schemeClr val="accent2">
              <a:lumMod val="20000"/>
              <a:lumOff val="80000"/>
            </a:schemeClr>
          </a:solidFill>
        </p:spPr>
        <p:txBody>
          <a:bodyPr wrap="none" rtlCol="0">
            <a:spAutoFit/>
          </a:bodyPr>
          <a:lstStyle/>
          <a:p>
            <a:r>
              <a:rPr lang="pt-BR" sz="800" dirty="0"/>
              <a:t>Dados estruturados</a:t>
            </a:r>
          </a:p>
        </p:txBody>
      </p:sp>
      <p:sp>
        <p:nvSpPr>
          <p:cNvPr id="17" name="CaixaDeTexto 16">
            <a:extLst>
              <a:ext uri="{FF2B5EF4-FFF2-40B4-BE49-F238E27FC236}">
                <a16:creationId xmlns:a16="http://schemas.microsoft.com/office/drawing/2014/main" id="{A5925990-0866-2FF0-408F-49386D87C102}"/>
              </a:ext>
            </a:extLst>
          </p:cNvPr>
          <p:cNvSpPr txBox="1"/>
          <p:nvPr/>
        </p:nvSpPr>
        <p:spPr>
          <a:xfrm>
            <a:off x="8216042" y="3427992"/>
            <a:ext cx="1186543" cy="215444"/>
          </a:xfrm>
          <a:prstGeom prst="rect">
            <a:avLst/>
          </a:prstGeom>
          <a:solidFill>
            <a:schemeClr val="accent2">
              <a:lumMod val="20000"/>
              <a:lumOff val="80000"/>
            </a:schemeClr>
          </a:solidFill>
        </p:spPr>
        <p:txBody>
          <a:bodyPr wrap="none" rtlCol="0">
            <a:spAutoFit/>
          </a:bodyPr>
          <a:lstStyle/>
          <a:p>
            <a:r>
              <a:rPr lang="pt-BR" sz="800" dirty="0"/>
              <a:t>Dados não estruturados</a:t>
            </a:r>
          </a:p>
        </p:txBody>
      </p:sp>
      <p:sp>
        <p:nvSpPr>
          <p:cNvPr id="18" name="CaixaDeTexto 17">
            <a:extLst>
              <a:ext uri="{FF2B5EF4-FFF2-40B4-BE49-F238E27FC236}">
                <a16:creationId xmlns:a16="http://schemas.microsoft.com/office/drawing/2014/main" id="{6493D41A-36BE-5DB4-8155-6CB3C49B81C3}"/>
              </a:ext>
            </a:extLst>
          </p:cNvPr>
          <p:cNvSpPr txBox="1"/>
          <p:nvPr/>
        </p:nvSpPr>
        <p:spPr>
          <a:xfrm>
            <a:off x="-44997" y="6371771"/>
            <a:ext cx="1188146" cy="253916"/>
          </a:xfrm>
          <a:prstGeom prst="rect">
            <a:avLst/>
          </a:prstGeom>
          <a:noFill/>
        </p:spPr>
        <p:txBody>
          <a:bodyPr wrap="none" rtlCol="0">
            <a:spAutoFit/>
          </a:bodyPr>
          <a:lstStyle/>
          <a:p>
            <a:r>
              <a:rPr lang="pt-BR" sz="1050" b="1" dirty="0"/>
              <a:t>Custo Recorrente:</a:t>
            </a:r>
          </a:p>
        </p:txBody>
      </p:sp>
      <p:sp>
        <p:nvSpPr>
          <p:cNvPr id="19" name="CaixaDeTexto 18">
            <a:extLst>
              <a:ext uri="{FF2B5EF4-FFF2-40B4-BE49-F238E27FC236}">
                <a16:creationId xmlns:a16="http://schemas.microsoft.com/office/drawing/2014/main" id="{A46BB985-7A46-F987-CEA3-63FDAE3E6F30}"/>
              </a:ext>
            </a:extLst>
          </p:cNvPr>
          <p:cNvSpPr txBox="1"/>
          <p:nvPr/>
        </p:nvSpPr>
        <p:spPr>
          <a:xfrm>
            <a:off x="5215035" y="4797888"/>
            <a:ext cx="1099981" cy="215444"/>
          </a:xfrm>
          <a:prstGeom prst="rect">
            <a:avLst/>
          </a:prstGeom>
          <a:solidFill>
            <a:schemeClr val="accent2">
              <a:lumMod val="20000"/>
              <a:lumOff val="80000"/>
            </a:schemeClr>
          </a:solidFill>
        </p:spPr>
        <p:txBody>
          <a:bodyPr wrap="none" rtlCol="0">
            <a:spAutoFit/>
          </a:bodyPr>
          <a:lstStyle/>
          <a:p>
            <a:r>
              <a:rPr lang="pt-BR" sz="800" dirty="0"/>
              <a:t>Governança de Dados</a:t>
            </a:r>
          </a:p>
        </p:txBody>
      </p:sp>
      <p:sp>
        <p:nvSpPr>
          <p:cNvPr id="20" name="CaixaDeTexto 19">
            <a:extLst>
              <a:ext uri="{FF2B5EF4-FFF2-40B4-BE49-F238E27FC236}">
                <a16:creationId xmlns:a16="http://schemas.microsoft.com/office/drawing/2014/main" id="{DF0305DE-44C4-EBBC-1DAC-4A4FFCEBCEC4}"/>
              </a:ext>
            </a:extLst>
          </p:cNvPr>
          <p:cNvSpPr txBox="1"/>
          <p:nvPr/>
        </p:nvSpPr>
        <p:spPr>
          <a:xfrm>
            <a:off x="8143095" y="3250811"/>
            <a:ext cx="1579278" cy="215444"/>
          </a:xfrm>
          <a:prstGeom prst="rect">
            <a:avLst/>
          </a:prstGeom>
          <a:solidFill>
            <a:schemeClr val="accent2">
              <a:lumMod val="20000"/>
              <a:lumOff val="80000"/>
            </a:schemeClr>
          </a:solidFill>
        </p:spPr>
        <p:txBody>
          <a:bodyPr wrap="none" rtlCol="0">
            <a:spAutoFit/>
          </a:bodyPr>
          <a:lstStyle/>
          <a:p>
            <a:r>
              <a:rPr lang="pt-BR" sz="800" b="1" dirty="0"/>
              <a:t>Armazenamento </a:t>
            </a:r>
            <a:r>
              <a:rPr lang="pt-BR" sz="800" b="1" dirty="0" err="1"/>
              <a:t>Distribuido</a:t>
            </a:r>
            <a:r>
              <a:rPr lang="pt-BR" sz="800" b="1" dirty="0"/>
              <a:t> - PB</a:t>
            </a:r>
          </a:p>
        </p:txBody>
      </p:sp>
      <p:sp>
        <p:nvSpPr>
          <p:cNvPr id="23" name="CaixaDeTexto 22">
            <a:extLst>
              <a:ext uri="{FF2B5EF4-FFF2-40B4-BE49-F238E27FC236}">
                <a16:creationId xmlns:a16="http://schemas.microsoft.com/office/drawing/2014/main" id="{ABC1E6EC-9589-7C8F-C01A-AEACF7C1F4ED}"/>
              </a:ext>
            </a:extLst>
          </p:cNvPr>
          <p:cNvSpPr txBox="1"/>
          <p:nvPr/>
        </p:nvSpPr>
        <p:spPr>
          <a:xfrm>
            <a:off x="7402412" y="2338389"/>
            <a:ext cx="1420582" cy="215444"/>
          </a:xfrm>
          <a:prstGeom prst="rect">
            <a:avLst/>
          </a:prstGeom>
          <a:solidFill>
            <a:schemeClr val="accent2">
              <a:lumMod val="20000"/>
              <a:lumOff val="80000"/>
            </a:schemeClr>
          </a:solidFill>
        </p:spPr>
        <p:txBody>
          <a:bodyPr wrap="none" rtlCol="0">
            <a:spAutoFit/>
          </a:bodyPr>
          <a:lstStyle/>
          <a:p>
            <a:r>
              <a:rPr lang="pt-BR" sz="800" dirty="0"/>
              <a:t>Alto Poder de Processamento</a:t>
            </a:r>
          </a:p>
        </p:txBody>
      </p:sp>
      <p:sp>
        <p:nvSpPr>
          <p:cNvPr id="24" name="CaixaDeTexto 23">
            <a:extLst>
              <a:ext uri="{FF2B5EF4-FFF2-40B4-BE49-F238E27FC236}">
                <a16:creationId xmlns:a16="http://schemas.microsoft.com/office/drawing/2014/main" id="{25EBDAE8-9D4A-C4BB-EBBC-BBEACB07DC53}"/>
              </a:ext>
            </a:extLst>
          </p:cNvPr>
          <p:cNvSpPr txBox="1"/>
          <p:nvPr/>
        </p:nvSpPr>
        <p:spPr>
          <a:xfrm>
            <a:off x="9764700" y="4031252"/>
            <a:ext cx="907621" cy="215444"/>
          </a:xfrm>
          <a:prstGeom prst="rect">
            <a:avLst/>
          </a:prstGeom>
          <a:solidFill>
            <a:schemeClr val="accent2">
              <a:lumMod val="20000"/>
              <a:lumOff val="80000"/>
            </a:schemeClr>
          </a:solidFill>
        </p:spPr>
        <p:txBody>
          <a:bodyPr wrap="none" rtlCol="0">
            <a:spAutoFit/>
          </a:bodyPr>
          <a:lstStyle/>
          <a:p>
            <a:r>
              <a:rPr lang="pt-BR" sz="800" b="1" dirty="0"/>
              <a:t>Ciência de Dados</a:t>
            </a:r>
          </a:p>
        </p:txBody>
      </p:sp>
      <p:sp>
        <p:nvSpPr>
          <p:cNvPr id="25" name="CaixaDeTexto 24">
            <a:extLst>
              <a:ext uri="{FF2B5EF4-FFF2-40B4-BE49-F238E27FC236}">
                <a16:creationId xmlns:a16="http://schemas.microsoft.com/office/drawing/2014/main" id="{900C62BE-728D-3B9C-4036-2E3BE8DBE3E0}"/>
              </a:ext>
            </a:extLst>
          </p:cNvPr>
          <p:cNvSpPr txBox="1"/>
          <p:nvPr/>
        </p:nvSpPr>
        <p:spPr>
          <a:xfrm>
            <a:off x="1446655" y="4042891"/>
            <a:ext cx="974947" cy="215444"/>
          </a:xfrm>
          <a:prstGeom prst="rect">
            <a:avLst/>
          </a:prstGeom>
          <a:solidFill>
            <a:schemeClr val="accent2">
              <a:lumMod val="20000"/>
              <a:lumOff val="80000"/>
            </a:schemeClr>
          </a:solidFill>
        </p:spPr>
        <p:txBody>
          <a:bodyPr wrap="none" rtlCol="0">
            <a:spAutoFit/>
          </a:bodyPr>
          <a:lstStyle/>
          <a:p>
            <a:r>
              <a:rPr lang="pt-BR" sz="800" b="1" dirty="0"/>
              <a:t>Pipe </a:t>
            </a:r>
            <a:r>
              <a:rPr lang="pt-BR" sz="800" b="1" dirty="0" err="1"/>
              <a:t>Line</a:t>
            </a:r>
            <a:r>
              <a:rPr lang="pt-BR" sz="800" b="1" dirty="0"/>
              <a:t> de dados</a:t>
            </a:r>
          </a:p>
        </p:txBody>
      </p:sp>
      <p:sp>
        <p:nvSpPr>
          <p:cNvPr id="26" name="CaixaDeTexto 25">
            <a:extLst>
              <a:ext uri="{FF2B5EF4-FFF2-40B4-BE49-F238E27FC236}">
                <a16:creationId xmlns:a16="http://schemas.microsoft.com/office/drawing/2014/main" id="{0409A1FA-ACF9-DD6E-542D-6310FCC80B4D}"/>
              </a:ext>
            </a:extLst>
          </p:cNvPr>
          <p:cNvSpPr txBox="1"/>
          <p:nvPr/>
        </p:nvSpPr>
        <p:spPr>
          <a:xfrm>
            <a:off x="9461091" y="3450478"/>
            <a:ext cx="1231427" cy="215444"/>
          </a:xfrm>
          <a:prstGeom prst="rect">
            <a:avLst/>
          </a:prstGeom>
          <a:solidFill>
            <a:schemeClr val="accent2">
              <a:lumMod val="20000"/>
              <a:lumOff val="80000"/>
            </a:schemeClr>
          </a:solidFill>
        </p:spPr>
        <p:txBody>
          <a:bodyPr wrap="none" rtlCol="0">
            <a:spAutoFit/>
          </a:bodyPr>
          <a:lstStyle/>
          <a:p>
            <a:r>
              <a:rPr lang="pt-BR" sz="800" dirty="0"/>
              <a:t>Dados Semi estruturados</a:t>
            </a:r>
          </a:p>
        </p:txBody>
      </p:sp>
      <p:sp>
        <p:nvSpPr>
          <p:cNvPr id="27" name="CaixaDeTexto 26">
            <a:extLst>
              <a:ext uri="{FF2B5EF4-FFF2-40B4-BE49-F238E27FC236}">
                <a16:creationId xmlns:a16="http://schemas.microsoft.com/office/drawing/2014/main" id="{D20977A6-E389-CA7D-FBF1-9E4F37987726}"/>
              </a:ext>
            </a:extLst>
          </p:cNvPr>
          <p:cNvSpPr txBox="1"/>
          <p:nvPr/>
        </p:nvSpPr>
        <p:spPr>
          <a:xfrm>
            <a:off x="3145531" y="3788769"/>
            <a:ext cx="894797" cy="215444"/>
          </a:xfrm>
          <a:prstGeom prst="rect">
            <a:avLst/>
          </a:prstGeom>
          <a:solidFill>
            <a:schemeClr val="accent2">
              <a:lumMod val="20000"/>
              <a:lumOff val="80000"/>
            </a:schemeClr>
          </a:solidFill>
        </p:spPr>
        <p:txBody>
          <a:bodyPr wrap="none" rtlCol="0">
            <a:spAutoFit/>
          </a:bodyPr>
          <a:lstStyle/>
          <a:p>
            <a:r>
              <a:rPr lang="pt-BR" sz="800" b="1" dirty="0"/>
              <a:t>Armazenamento</a:t>
            </a:r>
          </a:p>
        </p:txBody>
      </p:sp>
      <p:sp>
        <p:nvSpPr>
          <p:cNvPr id="28" name="CaixaDeTexto 27">
            <a:extLst>
              <a:ext uri="{FF2B5EF4-FFF2-40B4-BE49-F238E27FC236}">
                <a16:creationId xmlns:a16="http://schemas.microsoft.com/office/drawing/2014/main" id="{7033B522-34C7-E179-75E8-74DDFF77E618}"/>
              </a:ext>
            </a:extLst>
          </p:cNvPr>
          <p:cNvSpPr txBox="1"/>
          <p:nvPr/>
        </p:nvSpPr>
        <p:spPr>
          <a:xfrm>
            <a:off x="9614031" y="4199945"/>
            <a:ext cx="559769" cy="215444"/>
          </a:xfrm>
          <a:prstGeom prst="rect">
            <a:avLst/>
          </a:prstGeom>
          <a:solidFill>
            <a:schemeClr val="accent2">
              <a:lumMod val="20000"/>
              <a:lumOff val="80000"/>
            </a:schemeClr>
          </a:solidFill>
        </p:spPr>
        <p:txBody>
          <a:bodyPr wrap="none" rtlCol="0">
            <a:spAutoFit/>
          </a:bodyPr>
          <a:lstStyle/>
          <a:p>
            <a:r>
              <a:rPr lang="pt-BR" sz="800" dirty="0" err="1"/>
              <a:t>Analytics</a:t>
            </a:r>
            <a:endParaRPr lang="pt-BR" sz="800" dirty="0"/>
          </a:p>
        </p:txBody>
      </p:sp>
      <p:sp>
        <p:nvSpPr>
          <p:cNvPr id="29" name="CaixaDeTexto 28">
            <a:extLst>
              <a:ext uri="{FF2B5EF4-FFF2-40B4-BE49-F238E27FC236}">
                <a16:creationId xmlns:a16="http://schemas.microsoft.com/office/drawing/2014/main" id="{F91F652A-E549-9001-1DF6-D1B193C386F3}"/>
              </a:ext>
            </a:extLst>
          </p:cNvPr>
          <p:cNvSpPr txBox="1"/>
          <p:nvPr/>
        </p:nvSpPr>
        <p:spPr>
          <a:xfrm>
            <a:off x="123182" y="3658818"/>
            <a:ext cx="793727" cy="338554"/>
          </a:xfrm>
          <a:prstGeom prst="rect">
            <a:avLst/>
          </a:prstGeom>
          <a:solidFill>
            <a:schemeClr val="accent4">
              <a:lumMod val="20000"/>
              <a:lumOff val="80000"/>
            </a:schemeClr>
          </a:solidFill>
        </p:spPr>
        <p:txBody>
          <a:bodyPr wrap="square" rtlCol="0">
            <a:spAutoFit/>
          </a:bodyPr>
          <a:lstStyle/>
          <a:p>
            <a:pPr algn="ctr"/>
            <a:r>
              <a:rPr lang="pt-BR" sz="800" dirty="0"/>
              <a:t>Analises Cubo de Dados</a:t>
            </a:r>
          </a:p>
        </p:txBody>
      </p:sp>
      <p:sp>
        <p:nvSpPr>
          <p:cNvPr id="30" name="CaixaDeTexto 29">
            <a:extLst>
              <a:ext uri="{FF2B5EF4-FFF2-40B4-BE49-F238E27FC236}">
                <a16:creationId xmlns:a16="http://schemas.microsoft.com/office/drawing/2014/main" id="{98AE516A-A317-5215-F0EF-7B7CFA4AD187}"/>
              </a:ext>
            </a:extLst>
          </p:cNvPr>
          <p:cNvSpPr txBox="1"/>
          <p:nvPr/>
        </p:nvSpPr>
        <p:spPr>
          <a:xfrm>
            <a:off x="7990275" y="4842411"/>
            <a:ext cx="965329" cy="215444"/>
          </a:xfrm>
          <a:prstGeom prst="rect">
            <a:avLst/>
          </a:prstGeom>
          <a:solidFill>
            <a:schemeClr val="accent2">
              <a:lumMod val="20000"/>
              <a:lumOff val="80000"/>
            </a:schemeClr>
          </a:solidFill>
        </p:spPr>
        <p:txBody>
          <a:bodyPr wrap="none" rtlCol="0">
            <a:spAutoFit/>
          </a:bodyPr>
          <a:lstStyle/>
          <a:p>
            <a:r>
              <a:rPr lang="pt-BR" sz="800" dirty="0"/>
              <a:t>Catalogo de Dados</a:t>
            </a:r>
          </a:p>
        </p:txBody>
      </p:sp>
      <p:sp>
        <p:nvSpPr>
          <p:cNvPr id="31" name="CaixaDeTexto 30">
            <a:extLst>
              <a:ext uri="{FF2B5EF4-FFF2-40B4-BE49-F238E27FC236}">
                <a16:creationId xmlns:a16="http://schemas.microsoft.com/office/drawing/2014/main" id="{E89F4AC4-ABFA-4EE9-E282-F26DDA2F44FB}"/>
              </a:ext>
            </a:extLst>
          </p:cNvPr>
          <p:cNvSpPr txBox="1"/>
          <p:nvPr/>
        </p:nvSpPr>
        <p:spPr>
          <a:xfrm>
            <a:off x="8005647" y="5036355"/>
            <a:ext cx="1003801" cy="215444"/>
          </a:xfrm>
          <a:prstGeom prst="rect">
            <a:avLst/>
          </a:prstGeom>
          <a:solidFill>
            <a:schemeClr val="accent2">
              <a:lumMod val="20000"/>
              <a:lumOff val="80000"/>
            </a:schemeClr>
          </a:solidFill>
        </p:spPr>
        <p:txBody>
          <a:bodyPr wrap="none" rtlCol="0">
            <a:spAutoFit/>
          </a:bodyPr>
          <a:lstStyle/>
          <a:p>
            <a:r>
              <a:rPr lang="pt-BR" sz="800" dirty="0"/>
              <a:t>Linhagem de Dados</a:t>
            </a:r>
          </a:p>
        </p:txBody>
      </p:sp>
      <p:sp>
        <p:nvSpPr>
          <p:cNvPr id="32" name="CaixaDeTexto 31">
            <a:extLst>
              <a:ext uri="{FF2B5EF4-FFF2-40B4-BE49-F238E27FC236}">
                <a16:creationId xmlns:a16="http://schemas.microsoft.com/office/drawing/2014/main" id="{A38E7169-C3F5-B266-8EA3-B48FA6BD8735}"/>
              </a:ext>
            </a:extLst>
          </p:cNvPr>
          <p:cNvSpPr txBox="1"/>
          <p:nvPr/>
        </p:nvSpPr>
        <p:spPr>
          <a:xfrm>
            <a:off x="5660888" y="5345625"/>
            <a:ext cx="1027845" cy="215444"/>
          </a:xfrm>
          <a:prstGeom prst="rect">
            <a:avLst/>
          </a:prstGeom>
          <a:solidFill>
            <a:schemeClr val="accent2">
              <a:lumMod val="20000"/>
              <a:lumOff val="80000"/>
            </a:schemeClr>
          </a:solidFill>
        </p:spPr>
        <p:txBody>
          <a:bodyPr wrap="none" rtlCol="0">
            <a:spAutoFit/>
          </a:bodyPr>
          <a:lstStyle/>
          <a:p>
            <a:r>
              <a:rPr lang="pt-BR" sz="800" dirty="0"/>
              <a:t>Qualidade de Dados</a:t>
            </a:r>
          </a:p>
        </p:txBody>
      </p:sp>
      <p:sp>
        <p:nvSpPr>
          <p:cNvPr id="33" name="CaixaDeTexto 32">
            <a:extLst>
              <a:ext uri="{FF2B5EF4-FFF2-40B4-BE49-F238E27FC236}">
                <a16:creationId xmlns:a16="http://schemas.microsoft.com/office/drawing/2014/main" id="{93270A30-1ABE-4917-F058-ED17944B6A4D}"/>
              </a:ext>
            </a:extLst>
          </p:cNvPr>
          <p:cNvSpPr txBox="1"/>
          <p:nvPr/>
        </p:nvSpPr>
        <p:spPr>
          <a:xfrm>
            <a:off x="5101149" y="4542844"/>
            <a:ext cx="1657826" cy="215444"/>
          </a:xfrm>
          <a:prstGeom prst="rect">
            <a:avLst/>
          </a:prstGeom>
          <a:solidFill>
            <a:schemeClr val="accent2">
              <a:lumMod val="20000"/>
              <a:lumOff val="80000"/>
            </a:schemeClr>
          </a:solidFill>
        </p:spPr>
        <p:txBody>
          <a:bodyPr wrap="none" rtlCol="0">
            <a:spAutoFit/>
          </a:bodyPr>
          <a:lstStyle/>
          <a:p>
            <a:r>
              <a:rPr lang="pt-BR" sz="800" dirty="0"/>
              <a:t>Segregação de Acessos (Segurança)</a:t>
            </a:r>
          </a:p>
        </p:txBody>
      </p:sp>
      <p:sp>
        <p:nvSpPr>
          <p:cNvPr id="34" name="CaixaDeTexto 33">
            <a:extLst>
              <a:ext uri="{FF2B5EF4-FFF2-40B4-BE49-F238E27FC236}">
                <a16:creationId xmlns:a16="http://schemas.microsoft.com/office/drawing/2014/main" id="{D9641E0E-0B8A-F86E-30C9-DABEBEC71E66}"/>
              </a:ext>
            </a:extLst>
          </p:cNvPr>
          <p:cNvSpPr txBox="1"/>
          <p:nvPr/>
        </p:nvSpPr>
        <p:spPr>
          <a:xfrm>
            <a:off x="3198827" y="1666050"/>
            <a:ext cx="1423788" cy="215444"/>
          </a:xfrm>
          <a:prstGeom prst="rect">
            <a:avLst/>
          </a:prstGeom>
          <a:noFill/>
        </p:spPr>
        <p:txBody>
          <a:bodyPr wrap="none" rtlCol="0">
            <a:spAutoFit/>
          </a:bodyPr>
          <a:lstStyle/>
          <a:p>
            <a:r>
              <a:rPr lang="pt-BR" sz="800" i="1" dirty="0">
                <a:solidFill>
                  <a:schemeClr val="bg1">
                    <a:lumMod val="75000"/>
                  </a:schemeClr>
                </a:solidFill>
              </a:rPr>
              <a:t>Dirigido a métricas resumidas</a:t>
            </a:r>
          </a:p>
        </p:txBody>
      </p:sp>
      <p:sp>
        <p:nvSpPr>
          <p:cNvPr id="35" name="CaixaDeTexto 34">
            <a:extLst>
              <a:ext uri="{FF2B5EF4-FFF2-40B4-BE49-F238E27FC236}">
                <a16:creationId xmlns:a16="http://schemas.microsoft.com/office/drawing/2014/main" id="{94595B73-C210-D9E7-F710-D22786277B24}"/>
              </a:ext>
            </a:extLst>
          </p:cNvPr>
          <p:cNvSpPr txBox="1"/>
          <p:nvPr/>
        </p:nvSpPr>
        <p:spPr>
          <a:xfrm>
            <a:off x="6923851" y="1691737"/>
            <a:ext cx="1451038" cy="215444"/>
          </a:xfrm>
          <a:prstGeom prst="rect">
            <a:avLst/>
          </a:prstGeom>
          <a:noFill/>
        </p:spPr>
        <p:txBody>
          <a:bodyPr wrap="none" rtlCol="0">
            <a:spAutoFit/>
          </a:bodyPr>
          <a:lstStyle/>
          <a:p>
            <a:r>
              <a:rPr lang="pt-BR" sz="800" i="1" dirty="0">
                <a:solidFill>
                  <a:schemeClr val="bg1">
                    <a:lumMod val="75000"/>
                  </a:schemeClr>
                </a:solidFill>
              </a:rPr>
              <a:t>Dirigido a Análises Detalhadas</a:t>
            </a:r>
          </a:p>
        </p:txBody>
      </p:sp>
      <p:sp>
        <p:nvSpPr>
          <p:cNvPr id="36" name="CaixaDeTexto 35">
            <a:extLst>
              <a:ext uri="{FF2B5EF4-FFF2-40B4-BE49-F238E27FC236}">
                <a16:creationId xmlns:a16="http://schemas.microsoft.com/office/drawing/2014/main" id="{36AB9508-9324-69D0-B8BE-93BD2F222A57}"/>
              </a:ext>
            </a:extLst>
          </p:cNvPr>
          <p:cNvSpPr txBox="1"/>
          <p:nvPr/>
        </p:nvSpPr>
        <p:spPr>
          <a:xfrm>
            <a:off x="6991617" y="5713668"/>
            <a:ext cx="567784" cy="215444"/>
          </a:xfrm>
          <a:prstGeom prst="rect">
            <a:avLst/>
          </a:prstGeom>
          <a:solidFill>
            <a:schemeClr val="accent2">
              <a:lumMod val="20000"/>
              <a:lumOff val="80000"/>
            </a:schemeClr>
          </a:solidFill>
        </p:spPr>
        <p:txBody>
          <a:bodyPr wrap="none" rtlCol="0">
            <a:spAutoFit/>
          </a:bodyPr>
          <a:lstStyle/>
          <a:p>
            <a:r>
              <a:rPr lang="pt-BR" sz="800" dirty="0"/>
              <a:t>Sand Box</a:t>
            </a:r>
          </a:p>
        </p:txBody>
      </p:sp>
      <p:sp>
        <p:nvSpPr>
          <p:cNvPr id="37" name="CaixaDeTexto 36">
            <a:extLst>
              <a:ext uri="{FF2B5EF4-FFF2-40B4-BE49-F238E27FC236}">
                <a16:creationId xmlns:a16="http://schemas.microsoft.com/office/drawing/2014/main" id="{4B3EAF38-FD6D-7775-9BC2-B46C96BF6CD2}"/>
              </a:ext>
            </a:extLst>
          </p:cNvPr>
          <p:cNvSpPr txBox="1"/>
          <p:nvPr/>
        </p:nvSpPr>
        <p:spPr>
          <a:xfrm>
            <a:off x="1451672" y="4213991"/>
            <a:ext cx="625492" cy="215444"/>
          </a:xfrm>
          <a:prstGeom prst="rect">
            <a:avLst/>
          </a:prstGeom>
          <a:solidFill>
            <a:schemeClr val="accent2">
              <a:lumMod val="20000"/>
              <a:lumOff val="80000"/>
            </a:schemeClr>
          </a:solidFill>
        </p:spPr>
        <p:txBody>
          <a:bodyPr wrap="none" rtlCol="0">
            <a:spAutoFit/>
          </a:bodyPr>
          <a:lstStyle/>
          <a:p>
            <a:r>
              <a:rPr lang="pt-BR" sz="800" dirty="0"/>
              <a:t>Jobs Batch</a:t>
            </a:r>
          </a:p>
        </p:txBody>
      </p:sp>
      <p:sp>
        <p:nvSpPr>
          <p:cNvPr id="38" name="CaixaDeTexto 37">
            <a:extLst>
              <a:ext uri="{FF2B5EF4-FFF2-40B4-BE49-F238E27FC236}">
                <a16:creationId xmlns:a16="http://schemas.microsoft.com/office/drawing/2014/main" id="{F86AFF8F-46DE-1B55-0957-50EAB8149C3C}"/>
              </a:ext>
            </a:extLst>
          </p:cNvPr>
          <p:cNvSpPr txBox="1"/>
          <p:nvPr/>
        </p:nvSpPr>
        <p:spPr>
          <a:xfrm>
            <a:off x="8009242" y="5243709"/>
            <a:ext cx="691215" cy="215444"/>
          </a:xfrm>
          <a:prstGeom prst="rect">
            <a:avLst/>
          </a:prstGeom>
          <a:solidFill>
            <a:schemeClr val="accent2">
              <a:lumMod val="20000"/>
              <a:lumOff val="80000"/>
            </a:schemeClr>
          </a:solidFill>
        </p:spPr>
        <p:txBody>
          <a:bodyPr wrap="none" rtlCol="0">
            <a:spAutoFit/>
          </a:bodyPr>
          <a:lstStyle/>
          <a:p>
            <a:r>
              <a:rPr lang="pt-BR" sz="800" dirty="0"/>
              <a:t>Meta Dados</a:t>
            </a:r>
          </a:p>
        </p:txBody>
      </p:sp>
      <p:sp>
        <p:nvSpPr>
          <p:cNvPr id="39" name="CaixaDeTexto 38">
            <a:extLst>
              <a:ext uri="{FF2B5EF4-FFF2-40B4-BE49-F238E27FC236}">
                <a16:creationId xmlns:a16="http://schemas.microsoft.com/office/drawing/2014/main" id="{C95BD3DA-4A68-A05B-27F2-DEE811A1CD7A}"/>
              </a:ext>
            </a:extLst>
          </p:cNvPr>
          <p:cNvSpPr txBox="1"/>
          <p:nvPr/>
        </p:nvSpPr>
        <p:spPr>
          <a:xfrm>
            <a:off x="2212569" y="4806941"/>
            <a:ext cx="587020" cy="215444"/>
          </a:xfrm>
          <a:prstGeom prst="rect">
            <a:avLst/>
          </a:prstGeom>
          <a:solidFill>
            <a:schemeClr val="accent2">
              <a:lumMod val="20000"/>
              <a:lumOff val="80000"/>
            </a:schemeClr>
          </a:solidFill>
        </p:spPr>
        <p:txBody>
          <a:bodyPr wrap="none" rtlCol="0">
            <a:spAutoFit/>
          </a:bodyPr>
          <a:lstStyle/>
          <a:p>
            <a:r>
              <a:rPr lang="pt-BR" sz="800" dirty="0" err="1"/>
              <a:t>DataMart</a:t>
            </a:r>
            <a:endParaRPr lang="pt-BR" sz="800" dirty="0"/>
          </a:p>
        </p:txBody>
      </p:sp>
      <p:sp>
        <p:nvSpPr>
          <p:cNvPr id="40" name="CaixaDeTexto 39">
            <a:extLst>
              <a:ext uri="{FF2B5EF4-FFF2-40B4-BE49-F238E27FC236}">
                <a16:creationId xmlns:a16="http://schemas.microsoft.com/office/drawing/2014/main" id="{1A21128C-1943-5356-7FE1-21B2CF563D69}"/>
              </a:ext>
            </a:extLst>
          </p:cNvPr>
          <p:cNvSpPr txBox="1"/>
          <p:nvPr/>
        </p:nvSpPr>
        <p:spPr>
          <a:xfrm>
            <a:off x="4510084" y="1972705"/>
            <a:ext cx="407484" cy="215444"/>
          </a:xfrm>
          <a:prstGeom prst="rect">
            <a:avLst/>
          </a:prstGeom>
          <a:solidFill>
            <a:schemeClr val="accent2">
              <a:lumMod val="20000"/>
              <a:lumOff val="80000"/>
            </a:schemeClr>
          </a:solidFill>
        </p:spPr>
        <p:txBody>
          <a:bodyPr wrap="none" rtlCol="0">
            <a:spAutoFit/>
          </a:bodyPr>
          <a:lstStyle/>
          <a:p>
            <a:r>
              <a:rPr lang="pt-BR" sz="800" dirty="0"/>
              <a:t>OLAP</a:t>
            </a:r>
          </a:p>
        </p:txBody>
      </p:sp>
      <p:sp>
        <p:nvSpPr>
          <p:cNvPr id="43" name="CaixaDeTexto 42">
            <a:extLst>
              <a:ext uri="{FF2B5EF4-FFF2-40B4-BE49-F238E27FC236}">
                <a16:creationId xmlns:a16="http://schemas.microsoft.com/office/drawing/2014/main" id="{A89CC624-05D9-AA53-D98B-10035751C174}"/>
              </a:ext>
            </a:extLst>
          </p:cNvPr>
          <p:cNvSpPr txBox="1"/>
          <p:nvPr/>
        </p:nvSpPr>
        <p:spPr>
          <a:xfrm>
            <a:off x="6985664" y="5575286"/>
            <a:ext cx="756938" cy="215444"/>
          </a:xfrm>
          <a:prstGeom prst="rect">
            <a:avLst/>
          </a:prstGeom>
          <a:solidFill>
            <a:schemeClr val="accent2">
              <a:lumMod val="20000"/>
              <a:lumOff val="80000"/>
            </a:schemeClr>
          </a:solidFill>
        </p:spPr>
        <p:txBody>
          <a:bodyPr wrap="none" rtlCol="0">
            <a:spAutoFit/>
          </a:bodyPr>
          <a:lstStyle/>
          <a:p>
            <a:r>
              <a:rPr lang="pt-BR" sz="800" b="1" dirty="0"/>
              <a:t>Segmentação</a:t>
            </a:r>
          </a:p>
        </p:txBody>
      </p:sp>
      <p:sp>
        <p:nvSpPr>
          <p:cNvPr id="44" name="CaixaDeTexto 43">
            <a:extLst>
              <a:ext uri="{FF2B5EF4-FFF2-40B4-BE49-F238E27FC236}">
                <a16:creationId xmlns:a16="http://schemas.microsoft.com/office/drawing/2014/main" id="{1C85C0BD-CDD1-275D-77A9-6F3F83BE582C}"/>
              </a:ext>
            </a:extLst>
          </p:cNvPr>
          <p:cNvSpPr txBox="1"/>
          <p:nvPr/>
        </p:nvSpPr>
        <p:spPr>
          <a:xfrm>
            <a:off x="2187771" y="4661261"/>
            <a:ext cx="756938" cy="215444"/>
          </a:xfrm>
          <a:prstGeom prst="rect">
            <a:avLst/>
          </a:prstGeom>
          <a:solidFill>
            <a:schemeClr val="accent2">
              <a:lumMod val="20000"/>
              <a:lumOff val="80000"/>
            </a:schemeClr>
          </a:solidFill>
        </p:spPr>
        <p:txBody>
          <a:bodyPr wrap="none" rtlCol="0">
            <a:spAutoFit/>
          </a:bodyPr>
          <a:lstStyle/>
          <a:p>
            <a:r>
              <a:rPr lang="pt-BR" sz="800" b="1" dirty="0"/>
              <a:t>Segmentação</a:t>
            </a:r>
          </a:p>
        </p:txBody>
      </p:sp>
      <p:sp>
        <p:nvSpPr>
          <p:cNvPr id="47" name="CaixaDeTexto 46">
            <a:extLst>
              <a:ext uri="{FF2B5EF4-FFF2-40B4-BE49-F238E27FC236}">
                <a16:creationId xmlns:a16="http://schemas.microsoft.com/office/drawing/2014/main" id="{63478402-D364-ECFB-29AA-BDA7580ECC9D}"/>
              </a:ext>
            </a:extLst>
          </p:cNvPr>
          <p:cNvSpPr txBox="1"/>
          <p:nvPr/>
        </p:nvSpPr>
        <p:spPr>
          <a:xfrm>
            <a:off x="7963646" y="2659036"/>
            <a:ext cx="1592103" cy="215444"/>
          </a:xfrm>
          <a:prstGeom prst="rect">
            <a:avLst/>
          </a:prstGeom>
          <a:solidFill>
            <a:schemeClr val="accent2">
              <a:lumMod val="20000"/>
              <a:lumOff val="80000"/>
            </a:schemeClr>
          </a:solidFill>
        </p:spPr>
        <p:txBody>
          <a:bodyPr wrap="none" rtlCol="0">
            <a:spAutoFit/>
          </a:bodyPr>
          <a:lstStyle/>
          <a:p>
            <a:r>
              <a:rPr lang="pt-BR" sz="800" dirty="0"/>
              <a:t>Gestão de Workflow e </a:t>
            </a:r>
            <a:r>
              <a:rPr lang="pt-BR" sz="800" dirty="0" err="1"/>
              <a:t>Scheduling</a:t>
            </a:r>
            <a:endParaRPr lang="pt-BR" sz="800" dirty="0"/>
          </a:p>
        </p:txBody>
      </p:sp>
      <p:sp>
        <p:nvSpPr>
          <p:cNvPr id="48" name="CaixaDeTexto 47">
            <a:extLst>
              <a:ext uri="{FF2B5EF4-FFF2-40B4-BE49-F238E27FC236}">
                <a16:creationId xmlns:a16="http://schemas.microsoft.com/office/drawing/2014/main" id="{8F1CF0E2-B3E5-1688-363E-C591DC41381D}"/>
              </a:ext>
            </a:extLst>
          </p:cNvPr>
          <p:cNvSpPr txBox="1"/>
          <p:nvPr/>
        </p:nvSpPr>
        <p:spPr>
          <a:xfrm>
            <a:off x="8017595" y="5431105"/>
            <a:ext cx="1069524" cy="215444"/>
          </a:xfrm>
          <a:prstGeom prst="rect">
            <a:avLst/>
          </a:prstGeom>
          <a:solidFill>
            <a:schemeClr val="accent2">
              <a:lumMod val="20000"/>
              <a:lumOff val="80000"/>
            </a:schemeClr>
          </a:solidFill>
        </p:spPr>
        <p:txBody>
          <a:bodyPr wrap="none" rtlCol="0">
            <a:spAutoFit/>
          </a:bodyPr>
          <a:lstStyle/>
          <a:p>
            <a:r>
              <a:rPr lang="pt-BR" sz="800" dirty="0"/>
              <a:t>Ctrl Qualidade Dados</a:t>
            </a:r>
          </a:p>
        </p:txBody>
      </p:sp>
      <p:sp>
        <p:nvSpPr>
          <p:cNvPr id="49" name="CaixaDeTexto 48">
            <a:extLst>
              <a:ext uri="{FF2B5EF4-FFF2-40B4-BE49-F238E27FC236}">
                <a16:creationId xmlns:a16="http://schemas.microsoft.com/office/drawing/2014/main" id="{63FEB978-319E-5A9C-8D76-53207424E73F}"/>
              </a:ext>
            </a:extLst>
          </p:cNvPr>
          <p:cNvSpPr txBox="1"/>
          <p:nvPr/>
        </p:nvSpPr>
        <p:spPr>
          <a:xfrm>
            <a:off x="8105600" y="4031252"/>
            <a:ext cx="630301" cy="215444"/>
          </a:xfrm>
          <a:prstGeom prst="rect">
            <a:avLst/>
          </a:prstGeom>
          <a:solidFill>
            <a:schemeClr val="accent2">
              <a:lumMod val="20000"/>
              <a:lumOff val="80000"/>
            </a:schemeClr>
          </a:solidFill>
        </p:spPr>
        <p:txBody>
          <a:bodyPr wrap="none" rtlCol="0">
            <a:spAutoFit/>
          </a:bodyPr>
          <a:lstStyle/>
          <a:p>
            <a:r>
              <a:rPr lang="pt-BR" sz="800" dirty="0" err="1"/>
              <a:t>Lakehouse</a:t>
            </a:r>
            <a:endParaRPr lang="pt-BR" sz="800" dirty="0"/>
          </a:p>
        </p:txBody>
      </p:sp>
      <p:sp>
        <p:nvSpPr>
          <p:cNvPr id="50" name="CaixaDeTexto 49">
            <a:extLst>
              <a:ext uri="{FF2B5EF4-FFF2-40B4-BE49-F238E27FC236}">
                <a16:creationId xmlns:a16="http://schemas.microsoft.com/office/drawing/2014/main" id="{CF163ADC-4879-7D5A-3D4A-52DC4B930F31}"/>
              </a:ext>
            </a:extLst>
          </p:cNvPr>
          <p:cNvSpPr txBox="1"/>
          <p:nvPr/>
        </p:nvSpPr>
        <p:spPr>
          <a:xfrm>
            <a:off x="9046804" y="4035093"/>
            <a:ext cx="375424" cy="215444"/>
          </a:xfrm>
          <a:prstGeom prst="rect">
            <a:avLst/>
          </a:prstGeom>
          <a:solidFill>
            <a:schemeClr val="accent2">
              <a:lumMod val="20000"/>
              <a:lumOff val="80000"/>
            </a:schemeClr>
          </a:solidFill>
        </p:spPr>
        <p:txBody>
          <a:bodyPr wrap="none" rtlCol="0">
            <a:spAutoFit/>
          </a:bodyPr>
          <a:lstStyle/>
          <a:p>
            <a:r>
              <a:rPr lang="pt-BR" sz="800" dirty="0"/>
              <a:t>Lake</a:t>
            </a:r>
          </a:p>
        </p:txBody>
      </p:sp>
      <p:sp>
        <p:nvSpPr>
          <p:cNvPr id="51" name="CaixaDeTexto 50">
            <a:extLst>
              <a:ext uri="{FF2B5EF4-FFF2-40B4-BE49-F238E27FC236}">
                <a16:creationId xmlns:a16="http://schemas.microsoft.com/office/drawing/2014/main" id="{42B8FD29-401C-B0D5-8FE0-4A18BD2941A8}"/>
              </a:ext>
            </a:extLst>
          </p:cNvPr>
          <p:cNvSpPr txBox="1"/>
          <p:nvPr/>
        </p:nvSpPr>
        <p:spPr>
          <a:xfrm>
            <a:off x="281376" y="3246395"/>
            <a:ext cx="721570" cy="215444"/>
          </a:xfrm>
          <a:prstGeom prst="rect">
            <a:avLst/>
          </a:prstGeom>
          <a:solidFill>
            <a:schemeClr val="accent4">
              <a:lumMod val="20000"/>
              <a:lumOff val="80000"/>
            </a:schemeClr>
          </a:solidFill>
        </p:spPr>
        <p:txBody>
          <a:bodyPr wrap="square" rtlCol="0">
            <a:spAutoFit/>
          </a:bodyPr>
          <a:lstStyle/>
          <a:p>
            <a:pPr algn="ctr"/>
            <a:r>
              <a:rPr lang="pt-BR" sz="800" dirty="0"/>
              <a:t>Dashboards</a:t>
            </a:r>
          </a:p>
        </p:txBody>
      </p:sp>
      <p:sp>
        <p:nvSpPr>
          <p:cNvPr id="52" name="CaixaDeTexto 51">
            <a:extLst>
              <a:ext uri="{FF2B5EF4-FFF2-40B4-BE49-F238E27FC236}">
                <a16:creationId xmlns:a16="http://schemas.microsoft.com/office/drawing/2014/main" id="{C6BCE306-DBB5-BC3D-A9D2-34C0D833FCFB}"/>
              </a:ext>
            </a:extLst>
          </p:cNvPr>
          <p:cNvSpPr txBox="1"/>
          <p:nvPr/>
        </p:nvSpPr>
        <p:spPr>
          <a:xfrm>
            <a:off x="10596221" y="2950871"/>
            <a:ext cx="1361976" cy="215444"/>
          </a:xfrm>
          <a:prstGeom prst="rect">
            <a:avLst/>
          </a:prstGeom>
          <a:solidFill>
            <a:schemeClr val="accent4">
              <a:lumMod val="20000"/>
              <a:lumOff val="80000"/>
            </a:schemeClr>
          </a:solidFill>
        </p:spPr>
        <p:txBody>
          <a:bodyPr wrap="square" rtlCol="0">
            <a:spAutoFit/>
          </a:bodyPr>
          <a:lstStyle/>
          <a:p>
            <a:r>
              <a:rPr lang="pt-BR" sz="800" dirty="0"/>
              <a:t>Projetos de IA Customizados</a:t>
            </a:r>
          </a:p>
        </p:txBody>
      </p:sp>
      <p:sp>
        <p:nvSpPr>
          <p:cNvPr id="53" name="CaixaDeTexto 52">
            <a:extLst>
              <a:ext uri="{FF2B5EF4-FFF2-40B4-BE49-F238E27FC236}">
                <a16:creationId xmlns:a16="http://schemas.microsoft.com/office/drawing/2014/main" id="{6E83A13A-E26E-A569-2CA2-A20FEDD317B0}"/>
              </a:ext>
            </a:extLst>
          </p:cNvPr>
          <p:cNvSpPr txBox="1"/>
          <p:nvPr/>
        </p:nvSpPr>
        <p:spPr>
          <a:xfrm>
            <a:off x="10865729" y="3284851"/>
            <a:ext cx="613558" cy="215444"/>
          </a:xfrm>
          <a:prstGeom prst="rect">
            <a:avLst/>
          </a:prstGeom>
          <a:solidFill>
            <a:schemeClr val="accent4">
              <a:lumMod val="20000"/>
              <a:lumOff val="80000"/>
            </a:schemeClr>
          </a:solidFill>
        </p:spPr>
        <p:txBody>
          <a:bodyPr wrap="square" rtlCol="0">
            <a:spAutoFit/>
          </a:bodyPr>
          <a:lstStyle/>
          <a:p>
            <a:r>
              <a:rPr lang="pt-BR" sz="800" dirty="0" err="1"/>
              <a:t>Chatbots</a:t>
            </a:r>
            <a:endParaRPr lang="pt-BR" sz="800" dirty="0"/>
          </a:p>
        </p:txBody>
      </p:sp>
      <p:sp>
        <p:nvSpPr>
          <p:cNvPr id="54" name="CaixaDeTexto 53">
            <a:extLst>
              <a:ext uri="{FF2B5EF4-FFF2-40B4-BE49-F238E27FC236}">
                <a16:creationId xmlns:a16="http://schemas.microsoft.com/office/drawing/2014/main" id="{24AFD5B5-7162-31D0-147A-E12DDD4703D1}"/>
              </a:ext>
            </a:extLst>
          </p:cNvPr>
          <p:cNvSpPr txBox="1"/>
          <p:nvPr/>
        </p:nvSpPr>
        <p:spPr>
          <a:xfrm>
            <a:off x="9466929" y="2067261"/>
            <a:ext cx="829747" cy="215444"/>
          </a:xfrm>
          <a:prstGeom prst="rect">
            <a:avLst/>
          </a:prstGeom>
          <a:solidFill>
            <a:schemeClr val="accent4">
              <a:lumMod val="20000"/>
              <a:lumOff val="80000"/>
            </a:schemeClr>
          </a:solidFill>
        </p:spPr>
        <p:txBody>
          <a:bodyPr wrap="square" rtlCol="0">
            <a:spAutoFit/>
          </a:bodyPr>
          <a:lstStyle/>
          <a:p>
            <a:pPr algn="ctr"/>
            <a:r>
              <a:rPr lang="pt-BR" sz="800" dirty="0"/>
              <a:t>Dashboards</a:t>
            </a:r>
          </a:p>
        </p:txBody>
      </p:sp>
      <p:sp>
        <p:nvSpPr>
          <p:cNvPr id="55" name="CaixaDeTexto 54">
            <a:extLst>
              <a:ext uri="{FF2B5EF4-FFF2-40B4-BE49-F238E27FC236}">
                <a16:creationId xmlns:a16="http://schemas.microsoft.com/office/drawing/2014/main" id="{3D8BD5CB-1F3C-6CAB-1B2C-213076B747D7}"/>
              </a:ext>
            </a:extLst>
          </p:cNvPr>
          <p:cNvSpPr txBox="1"/>
          <p:nvPr/>
        </p:nvSpPr>
        <p:spPr>
          <a:xfrm>
            <a:off x="10025672" y="2411684"/>
            <a:ext cx="2080535" cy="215444"/>
          </a:xfrm>
          <a:prstGeom prst="rect">
            <a:avLst/>
          </a:prstGeom>
          <a:solidFill>
            <a:schemeClr val="accent4">
              <a:lumMod val="20000"/>
              <a:lumOff val="80000"/>
            </a:schemeClr>
          </a:solidFill>
        </p:spPr>
        <p:txBody>
          <a:bodyPr wrap="square" rtlCol="0">
            <a:spAutoFit/>
          </a:bodyPr>
          <a:lstStyle/>
          <a:p>
            <a:r>
              <a:rPr lang="pt-BR" sz="800" dirty="0"/>
              <a:t>Analise de Dados (Tendencias, Predições, </a:t>
            </a:r>
            <a:r>
              <a:rPr lang="pt-BR" sz="800" dirty="0" err="1"/>
              <a:t>etc</a:t>
            </a:r>
            <a:r>
              <a:rPr lang="pt-BR" sz="800" dirty="0"/>
              <a:t>)</a:t>
            </a:r>
          </a:p>
        </p:txBody>
      </p:sp>
      <p:sp>
        <p:nvSpPr>
          <p:cNvPr id="56" name="CaixaDeTexto 55">
            <a:extLst>
              <a:ext uri="{FF2B5EF4-FFF2-40B4-BE49-F238E27FC236}">
                <a16:creationId xmlns:a16="http://schemas.microsoft.com/office/drawing/2014/main" id="{E32492AF-6D51-F1B3-E5E3-72259EBE536F}"/>
              </a:ext>
            </a:extLst>
          </p:cNvPr>
          <p:cNvSpPr txBox="1"/>
          <p:nvPr/>
        </p:nvSpPr>
        <p:spPr>
          <a:xfrm>
            <a:off x="11035183" y="3677567"/>
            <a:ext cx="856121" cy="338554"/>
          </a:xfrm>
          <a:prstGeom prst="rect">
            <a:avLst/>
          </a:prstGeom>
          <a:solidFill>
            <a:schemeClr val="accent4">
              <a:lumMod val="20000"/>
              <a:lumOff val="80000"/>
            </a:schemeClr>
          </a:solidFill>
        </p:spPr>
        <p:txBody>
          <a:bodyPr wrap="square" rtlCol="0">
            <a:spAutoFit/>
          </a:bodyPr>
          <a:lstStyle/>
          <a:p>
            <a:r>
              <a:rPr lang="pt-BR" sz="800" dirty="0"/>
              <a:t>Processamento Distribuído</a:t>
            </a:r>
          </a:p>
        </p:txBody>
      </p:sp>
      <p:sp>
        <p:nvSpPr>
          <p:cNvPr id="57" name="CaixaDeTexto 56">
            <a:extLst>
              <a:ext uri="{FF2B5EF4-FFF2-40B4-BE49-F238E27FC236}">
                <a16:creationId xmlns:a16="http://schemas.microsoft.com/office/drawing/2014/main" id="{C0BDA22F-6947-535A-9C2D-D60112561A8D}"/>
              </a:ext>
            </a:extLst>
          </p:cNvPr>
          <p:cNvSpPr txBox="1"/>
          <p:nvPr/>
        </p:nvSpPr>
        <p:spPr>
          <a:xfrm>
            <a:off x="10556229" y="4992947"/>
            <a:ext cx="1249286" cy="215444"/>
          </a:xfrm>
          <a:prstGeom prst="rect">
            <a:avLst/>
          </a:prstGeom>
          <a:solidFill>
            <a:schemeClr val="accent4">
              <a:lumMod val="20000"/>
              <a:lumOff val="80000"/>
            </a:schemeClr>
          </a:solidFill>
        </p:spPr>
        <p:txBody>
          <a:bodyPr wrap="square" rtlCol="0">
            <a:spAutoFit/>
          </a:bodyPr>
          <a:lstStyle/>
          <a:p>
            <a:r>
              <a:rPr lang="pt-BR" sz="800" dirty="0"/>
              <a:t>Armazenamento </a:t>
            </a:r>
            <a:r>
              <a:rPr lang="pt-BR" sz="800" dirty="0" err="1"/>
              <a:t>Bigdata</a:t>
            </a:r>
            <a:endParaRPr lang="pt-BR" sz="800" dirty="0"/>
          </a:p>
        </p:txBody>
      </p:sp>
      <p:sp>
        <p:nvSpPr>
          <p:cNvPr id="58" name="CaixaDeTexto 57">
            <a:extLst>
              <a:ext uri="{FF2B5EF4-FFF2-40B4-BE49-F238E27FC236}">
                <a16:creationId xmlns:a16="http://schemas.microsoft.com/office/drawing/2014/main" id="{C82A2126-9DF4-A4EA-D77B-1AB9F372DEA7}"/>
              </a:ext>
            </a:extLst>
          </p:cNvPr>
          <p:cNvSpPr txBox="1"/>
          <p:nvPr/>
        </p:nvSpPr>
        <p:spPr>
          <a:xfrm>
            <a:off x="1308128" y="3564180"/>
            <a:ext cx="1301959" cy="215444"/>
          </a:xfrm>
          <a:prstGeom prst="rect">
            <a:avLst/>
          </a:prstGeom>
          <a:solidFill>
            <a:schemeClr val="accent2">
              <a:lumMod val="20000"/>
              <a:lumOff val="80000"/>
            </a:schemeClr>
          </a:solidFill>
        </p:spPr>
        <p:txBody>
          <a:bodyPr wrap="none" rtlCol="0">
            <a:spAutoFit/>
          </a:bodyPr>
          <a:lstStyle/>
          <a:p>
            <a:r>
              <a:rPr lang="pt-BR" sz="800" dirty="0"/>
              <a:t>Armazenamento Local - TB</a:t>
            </a:r>
          </a:p>
        </p:txBody>
      </p:sp>
      <p:sp>
        <p:nvSpPr>
          <p:cNvPr id="61" name="CaixaDeTexto 60">
            <a:extLst>
              <a:ext uri="{FF2B5EF4-FFF2-40B4-BE49-F238E27FC236}">
                <a16:creationId xmlns:a16="http://schemas.microsoft.com/office/drawing/2014/main" id="{FC11D5BF-59C3-AD0F-C2E8-3254342A4441}"/>
              </a:ext>
            </a:extLst>
          </p:cNvPr>
          <p:cNvSpPr txBox="1"/>
          <p:nvPr/>
        </p:nvSpPr>
        <p:spPr>
          <a:xfrm>
            <a:off x="5755079" y="3191233"/>
            <a:ext cx="534121" cy="215444"/>
          </a:xfrm>
          <a:prstGeom prst="rect">
            <a:avLst/>
          </a:prstGeom>
          <a:solidFill>
            <a:schemeClr val="accent2">
              <a:lumMod val="20000"/>
              <a:lumOff val="80000"/>
            </a:schemeClr>
          </a:solidFill>
        </p:spPr>
        <p:txBody>
          <a:bodyPr wrap="none" rtlCol="0">
            <a:spAutoFit/>
          </a:bodyPr>
          <a:lstStyle/>
          <a:p>
            <a:r>
              <a:rPr lang="pt-BR" sz="800" dirty="0" err="1"/>
              <a:t>PowerBI</a:t>
            </a:r>
            <a:endParaRPr lang="pt-BR" sz="800" dirty="0"/>
          </a:p>
        </p:txBody>
      </p:sp>
      <p:sp>
        <p:nvSpPr>
          <p:cNvPr id="62" name="CaixaDeTexto 61">
            <a:extLst>
              <a:ext uri="{FF2B5EF4-FFF2-40B4-BE49-F238E27FC236}">
                <a16:creationId xmlns:a16="http://schemas.microsoft.com/office/drawing/2014/main" id="{4CEE727C-C3B4-9BB7-8338-05847EF297A2}"/>
              </a:ext>
            </a:extLst>
          </p:cNvPr>
          <p:cNvSpPr txBox="1"/>
          <p:nvPr/>
        </p:nvSpPr>
        <p:spPr>
          <a:xfrm>
            <a:off x="2212899" y="2782580"/>
            <a:ext cx="865943" cy="215444"/>
          </a:xfrm>
          <a:prstGeom prst="rect">
            <a:avLst/>
          </a:prstGeom>
          <a:solidFill>
            <a:schemeClr val="accent2">
              <a:lumMod val="20000"/>
              <a:lumOff val="80000"/>
            </a:schemeClr>
          </a:solidFill>
        </p:spPr>
        <p:txBody>
          <a:bodyPr wrap="none" rtlCol="0">
            <a:spAutoFit/>
          </a:bodyPr>
          <a:lstStyle/>
          <a:p>
            <a:r>
              <a:rPr lang="pt-BR" sz="800" b="1" dirty="0"/>
              <a:t>Monitoramento</a:t>
            </a:r>
          </a:p>
        </p:txBody>
      </p:sp>
      <p:sp>
        <p:nvSpPr>
          <p:cNvPr id="63" name="CaixaDeTexto 62">
            <a:extLst>
              <a:ext uri="{FF2B5EF4-FFF2-40B4-BE49-F238E27FC236}">
                <a16:creationId xmlns:a16="http://schemas.microsoft.com/office/drawing/2014/main" id="{3ECAB45E-5294-A2D2-4F51-8F8335A63E41}"/>
              </a:ext>
            </a:extLst>
          </p:cNvPr>
          <p:cNvSpPr txBox="1"/>
          <p:nvPr/>
        </p:nvSpPr>
        <p:spPr>
          <a:xfrm>
            <a:off x="2212899" y="2933683"/>
            <a:ext cx="519694" cy="215444"/>
          </a:xfrm>
          <a:prstGeom prst="rect">
            <a:avLst/>
          </a:prstGeom>
          <a:solidFill>
            <a:schemeClr val="accent2">
              <a:lumMod val="20000"/>
              <a:lumOff val="80000"/>
            </a:schemeClr>
          </a:solidFill>
        </p:spPr>
        <p:txBody>
          <a:bodyPr wrap="none" rtlCol="0">
            <a:spAutoFit/>
          </a:bodyPr>
          <a:lstStyle/>
          <a:p>
            <a:r>
              <a:rPr lang="pt-BR" sz="800" dirty="0" err="1"/>
              <a:t>Grafana</a:t>
            </a:r>
            <a:endParaRPr lang="pt-BR" sz="800" dirty="0"/>
          </a:p>
        </p:txBody>
      </p:sp>
      <p:sp>
        <p:nvSpPr>
          <p:cNvPr id="64" name="CaixaDeTexto 63">
            <a:extLst>
              <a:ext uri="{FF2B5EF4-FFF2-40B4-BE49-F238E27FC236}">
                <a16:creationId xmlns:a16="http://schemas.microsoft.com/office/drawing/2014/main" id="{D9E2E753-2CDB-77E7-7C47-FB07B5C5E981}"/>
              </a:ext>
            </a:extLst>
          </p:cNvPr>
          <p:cNvSpPr txBox="1"/>
          <p:nvPr/>
        </p:nvSpPr>
        <p:spPr>
          <a:xfrm>
            <a:off x="2212899" y="3093373"/>
            <a:ext cx="572593" cy="215444"/>
          </a:xfrm>
          <a:prstGeom prst="rect">
            <a:avLst/>
          </a:prstGeom>
          <a:solidFill>
            <a:schemeClr val="accent2">
              <a:lumMod val="20000"/>
              <a:lumOff val="80000"/>
            </a:schemeClr>
          </a:solidFill>
        </p:spPr>
        <p:txBody>
          <a:bodyPr wrap="none" rtlCol="0">
            <a:spAutoFit/>
          </a:bodyPr>
          <a:lstStyle/>
          <a:p>
            <a:r>
              <a:rPr lang="pt-BR" sz="800" dirty="0"/>
              <a:t>App Web</a:t>
            </a:r>
          </a:p>
        </p:txBody>
      </p:sp>
      <p:sp>
        <p:nvSpPr>
          <p:cNvPr id="65" name="CaixaDeTexto 64">
            <a:extLst>
              <a:ext uri="{FF2B5EF4-FFF2-40B4-BE49-F238E27FC236}">
                <a16:creationId xmlns:a16="http://schemas.microsoft.com/office/drawing/2014/main" id="{9C632AA6-5A47-EADD-B1DB-78C89B8F7545}"/>
              </a:ext>
            </a:extLst>
          </p:cNvPr>
          <p:cNvSpPr txBox="1"/>
          <p:nvPr/>
        </p:nvSpPr>
        <p:spPr>
          <a:xfrm>
            <a:off x="213344" y="4307667"/>
            <a:ext cx="715721" cy="338554"/>
          </a:xfrm>
          <a:prstGeom prst="rect">
            <a:avLst/>
          </a:prstGeom>
          <a:solidFill>
            <a:schemeClr val="accent4">
              <a:lumMod val="20000"/>
              <a:lumOff val="80000"/>
            </a:schemeClr>
          </a:solidFill>
        </p:spPr>
        <p:txBody>
          <a:bodyPr wrap="square" rtlCol="0">
            <a:spAutoFit/>
          </a:bodyPr>
          <a:lstStyle/>
          <a:p>
            <a:pPr algn="ctr"/>
            <a:r>
              <a:rPr lang="pt-BR" sz="800" dirty="0"/>
              <a:t>Governança de Dados</a:t>
            </a:r>
          </a:p>
        </p:txBody>
      </p:sp>
      <p:sp>
        <p:nvSpPr>
          <p:cNvPr id="66" name="CaixaDeTexto 65">
            <a:extLst>
              <a:ext uri="{FF2B5EF4-FFF2-40B4-BE49-F238E27FC236}">
                <a16:creationId xmlns:a16="http://schemas.microsoft.com/office/drawing/2014/main" id="{E45076C6-A1CA-1743-0C09-4289107E7BC2}"/>
              </a:ext>
            </a:extLst>
          </p:cNvPr>
          <p:cNvSpPr txBox="1"/>
          <p:nvPr/>
        </p:nvSpPr>
        <p:spPr>
          <a:xfrm>
            <a:off x="10978169" y="4314389"/>
            <a:ext cx="1113288" cy="215444"/>
          </a:xfrm>
          <a:prstGeom prst="rect">
            <a:avLst/>
          </a:prstGeom>
          <a:solidFill>
            <a:schemeClr val="accent4">
              <a:lumMod val="20000"/>
              <a:lumOff val="80000"/>
            </a:schemeClr>
          </a:solidFill>
        </p:spPr>
        <p:txBody>
          <a:bodyPr wrap="square" rtlCol="0">
            <a:spAutoFit/>
          </a:bodyPr>
          <a:lstStyle/>
          <a:p>
            <a:r>
              <a:rPr lang="pt-BR" sz="800" dirty="0"/>
              <a:t>Governança de Dados</a:t>
            </a:r>
          </a:p>
        </p:txBody>
      </p:sp>
      <p:sp>
        <p:nvSpPr>
          <p:cNvPr id="69" name="CaixaDeTexto 68">
            <a:extLst>
              <a:ext uri="{FF2B5EF4-FFF2-40B4-BE49-F238E27FC236}">
                <a16:creationId xmlns:a16="http://schemas.microsoft.com/office/drawing/2014/main" id="{29842FF3-B565-8C7F-F0CB-6CBA27538043}"/>
              </a:ext>
            </a:extLst>
          </p:cNvPr>
          <p:cNvSpPr txBox="1"/>
          <p:nvPr/>
        </p:nvSpPr>
        <p:spPr>
          <a:xfrm>
            <a:off x="10051566" y="5394426"/>
            <a:ext cx="1584031" cy="338554"/>
          </a:xfrm>
          <a:prstGeom prst="rect">
            <a:avLst/>
          </a:prstGeom>
          <a:solidFill>
            <a:schemeClr val="accent4">
              <a:lumMod val="20000"/>
              <a:lumOff val="80000"/>
            </a:schemeClr>
          </a:solidFill>
        </p:spPr>
        <p:txBody>
          <a:bodyPr wrap="square" rtlCol="0">
            <a:spAutoFit/>
          </a:bodyPr>
          <a:lstStyle/>
          <a:p>
            <a:r>
              <a:rPr lang="pt-BR" sz="800" dirty="0"/>
              <a:t>Hub de dados públicos p/ bloqueio ODBC a BD OLTP</a:t>
            </a:r>
          </a:p>
        </p:txBody>
      </p:sp>
      <p:sp>
        <p:nvSpPr>
          <p:cNvPr id="70" name="CaixaDeTexto 69">
            <a:extLst>
              <a:ext uri="{FF2B5EF4-FFF2-40B4-BE49-F238E27FC236}">
                <a16:creationId xmlns:a16="http://schemas.microsoft.com/office/drawing/2014/main" id="{28330C51-AFB3-14C9-BF38-C185E1FBC402}"/>
              </a:ext>
            </a:extLst>
          </p:cNvPr>
          <p:cNvSpPr txBox="1"/>
          <p:nvPr/>
        </p:nvSpPr>
        <p:spPr>
          <a:xfrm>
            <a:off x="10830804" y="4653668"/>
            <a:ext cx="1249285" cy="215444"/>
          </a:xfrm>
          <a:prstGeom prst="rect">
            <a:avLst/>
          </a:prstGeom>
          <a:solidFill>
            <a:schemeClr val="accent4">
              <a:lumMod val="20000"/>
              <a:lumOff val="80000"/>
            </a:schemeClr>
          </a:solidFill>
        </p:spPr>
        <p:txBody>
          <a:bodyPr wrap="square" rtlCol="0">
            <a:spAutoFit/>
          </a:bodyPr>
          <a:lstStyle/>
          <a:p>
            <a:r>
              <a:rPr lang="pt-BR" sz="800" dirty="0"/>
              <a:t>Padronização entre </a:t>
            </a:r>
            <a:r>
              <a:rPr lang="pt-BR" sz="800" dirty="0" err="1"/>
              <a:t>BU’s</a:t>
            </a:r>
            <a:endParaRPr lang="pt-BR" sz="800" dirty="0"/>
          </a:p>
        </p:txBody>
      </p:sp>
      <p:sp>
        <p:nvSpPr>
          <p:cNvPr id="71" name="CaixaDeTexto 70">
            <a:extLst>
              <a:ext uri="{FF2B5EF4-FFF2-40B4-BE49-F238E27FC236}">
                <a16:creationId xmlns:a16="http://schemas.microsoft.com/office/drawing/2014/main" id="{F6805F6D-E9BB-1897-F6AD-D971D845B129}"/>
              </a:ext>
            </a:extLst>
          </p:cNvPr>
          <p:cNvSpPr txBox="1"/>
          <p:nvPr/>
        </p:nvSpPr>
        <p:spPr>
          <a:xfrm>
            <a:off x="84319" y="6563984"/>
            <a:ext cx="542146" cy="246221"/>
          </a:xfrm>
          <a:prstGeom prst="rect">
            <a:avLst/>
          </a:prstGeom>
          <a:noFill/>
        </p:spPr>
        <p:txBody>
          <a:bodyPr wrap="square" rtlCol="0">
            <a:spAutoFit/>
          </a:bodyPr>
          <a:lstStyle/>
          <a:p>
            <a:r>
              <a:rPr lang="pt-BR" sz="1000" dirty="0"/>
              <a:t>R$ 0</a:t>
            </a:r>
          </a:p>
        </p:txBody>
      </p:sp>
      <p:sp>
        <p:nvSpPr>
          <p:cNvPr id="72" name="CaixaDeTexto 71">
            <a:extLst>
              <a:ext uri="{FF2B5EF4-FFF2-40B4-BE49-F238E27FC236}">
                <a16:creationId xmlns:a16="http://schemas.microsoft.com/office/drawing/2014/main" id="{5982F0E5-E0D4-3454-D06A-DCC4E7891189}"/>
              </a:ext>
            </a:extLst>
          </p:cNvPr>
          <p:cNvSpPr txBox="1"/>
          <p:nvPr/>
        </p:nvSpPr>
        <p:spPr>
          <a:xfrm>
            <a:off x="11447298" y="6552137"/>
            <a:ext cx="684803" cy="246221"/>
          </a:xfrm>
          <a:prstGeom prst="rect">
            <a:avLst/>
          </a:prstGeom>
          <a:noFill/>
        </p:spPr>
        <p:txBody>
          <a:bodyPr wrap="none" rtlCol="0">
            <a:spAutoFit/>
          </a:bodyPr>
          <a:lstStyle/>
          <a:p>
            <a:r>
              <a:rPr lang="pt-BR" sz="1000" dirty="0"/>
              <a:t>~ R$0,7M</a:t>
            </a:r>
          </a:p>
        </p:txBody>
      </p:sp>
      <p:sp>
        <p:nvSpPr>
          <p:cNvPr id="73" name="CaixaDeTexto 72">
            <a:extLst>
              <a:ext uri="{FF2B5EF4-FFF2-40B4-BE49-F238E27FC236}">
                <a16:creationId xmlns:a16="http://schemas.microsoft.com/office/drawing/2014/main" id="{1BE4B3D2-1157-0769-35E6-76780BDFE5C4}"/>
              </a:ext>
            </a:extLst>
          </p:cNvPr>
          <p:cNvSpPr txBox="1"/>
          <p:nvPr/>
        </p:nvSpPr>
        <p:spPr>
          <a:xfrm>
            <a:off x="4339151" y="6271335"/>
            <a:ext cx="4213206" cy="261610"/>
          </a:xfrm>
          <a:prstGeom prst="rect">
            <a:avLst/>
          </a:prstGeom>
          <a:noFill/>
        </p:spPr>
        <p:txBody>
          <a:bodyPr wrap="square">
            <a:spAutoFit/>
          </a:bodyPr>
          <a:lstStyle/>
          <a:p>
            <a:r>
              <a:rPr lang="pt-BR" sz="1100" dirty="0"/>
              <a:t>Data </a:t>
            </a:r>
            <a:r>
              <a:rPr lang="pt-BR" sz="1100" dirty="0" err="1"/>
              <a:t>Drivem</a:t>
            </a:r>
            <a:r>
              <a:rPr lang="pt-BR" sz="1100" dirty="0"/>
              <a:t>: influenciar o roteiro do produto com dados</a:t>
            </a:r>
          </a:p>
        </p:txBody>
      </p:sp>
    </p:spTree>
    <p:extLst>
      <p:ext uri="{BB962C8B-B14F-4D97-AF65-F5344CB8AC3E}">
        <p14:creationId xmlns:p14="http://schemas.microsoft.com/office/powerpoint/2010/main" val="966444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BE26D43A-CBC2-B59B-E962-535D014695F9}"/>
              </a:ext>
            </a:extLst>
          </p:cNvPr>
          <p:cNvSpPr/>
          <p:nvPr/>
        </p:nvSpPr>
        <p:spPr>
          <a:xfrm>
            <a:off x="91687" y="2221527"/>
            <a:ext cx="12028728" cy="4229331"/>
          </a:xfrm>
          <a:prstGeom prst="roundRect">
            <a:avLst>
              <a:gd name="adj" fmla="val 4252"/>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73" name="Seta: Pentágono 72">
            <a:extLst>
              <a:ext uri="{FF2B5EF4-FFF2-40B4-BE49-F238E27FC236}">
                <a16:creationId xmlns:a16="http://schemas.microsoft.com/office/drawing/2014/main" id="{09F704C0-C661-BC23-4945-BA55E9FE6A90}"/>
              </a:ext>
            </a:extLst>
          </p:cNvPr>
          <p:cNvSpPr/>
          <p:nvPr/>
        </p:nvSpPr>
        <p:spPr>
          <a:xfrm>
            <a:off x="222800" y="1620800"/>
            <a:ext cx="1963075" cy="276225"/>
          </a:xfrm>
          <a:prstGeom prst="homePlat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2019</a:t>
            </a:r>
          </a:p>
        </p:txBody>
      </p:sp>
      <p:sp>
        <p:nvSpPr>
          <p:cNvPr id="74" name="Seta: Divisa 73">
            <a:extLst>
              <a:ext uri="{FF2B5EF4-FFF2-40B4-BE49-F238E27FC236}">
                <a16:creationId xmlns:a16="http://schemas.microsoft.com/office/drawing/2014/main" id="{08EC33F9-A840-A083-77A1-55247D93532F}"/>
              </a:ext>
            </a:extLst>
          </p:cNvPr>
          <p:cNvSpPr/>
          <p:nvPr/>
        </p:nvSpPr>
        <p:spPr>
          <a:xfrm>
            <a:off x="2156198" y="1620799"/>
            <a:ext cx="2196000" cy="276225"/>
          </a:xfrm>
          <a:prstGeom prst="chevron">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2020</a:t>
            </a:r>
          </a:p>
        </p:txBody>
      </p:sp>
      <p:sp>
        <p:nvSpPr>
          <p:cNvPr id="75" name="Seta: Divisa 74">
            <a:extLst>
              <a:ext uri="{FF2B5EF4-FFF2-40B4-BE49-F238E27FC236}">
                <a16:creationId xmlns:a16="http://schemas.microsoft.com/office/drawing/2014/main" id="{9A51EFE9-8457-57B8-905D-7A5506A6F1A2}"/>
              </a:ext>
            </a:extLst>
          </p:cNvPr>
          <p:cNvSpPr/>
          <p:nvPr/>
        </p:nvSpPr>
        <p:spPr>
          <a:xfrm>
            <a:off x="4300170" y="1620799"/>
            <a:ext cx="1944000" cy="276225"/>
          </a:xfrm>
          <a:prstGeom prst="chevron">
            <a:avLst/>
          </a:prstGeom>
          <a:solidFill>
            <a:srgbClr val="007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2021 ~ 2023</a:t>
            </a:r>
          </a:p>
        </p:txBody>
      </p:sp>
      <p:sp>
        <p:nvSpPr>
          <p:cNvPr id="76" name="Seta: Divisa 75">
            <a:extLst>
              <a:ext uri="{FF2B5EF4-FFF2-40B4-BE49-F238E27FC236}">
                <a16:creationId xmlns:a16="http://schemas.microsoft.com/office/drawing/2014/main" id="{8B56848D-1148-95B6-91BE-287310EEE984}"/>
              </a:ext>
            </a:extLst>
          </p:cNvPr>
          <p:cNvSpPr/>
          <p:nvPr/>
        </p:nvSpPr>
        <p:spPr>
          <a:xfrm>
            <a:off x="6205568" y="1620798"/>
            <a:ext cx="2232000" cy="276225"/>
          </a:xfrm>
          <a:prstGeom prst="chevron">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2024</a:t>
            </a:r>
          </a:p>
        </p:txBody>
      </p:sp>
      <p:sp>
        <p:nvSpPr>
          <p:cNvPr id="77" name="Seta: Divisa 76">
            <a:extLst>
              <a:ext uri="{FF2B5EF4-FFF2-40B4-BE49-F238E27FC236}">
                <a16:creationId xmlns:a16="http://schemas.microsoft.com/office/drawing/2014/main" id="{2FF869EC-8807-EF34-2EBC-20C9BA7DD9B7}"/>
              </a:ext>
            </a:extLst>
          </p:cNvPr>
          <p:cNvSpPr/>
          <p:nvPr/>
        </p:nvSpPr>
        <p:spPr>
          <a:xfrm>
            <a:off x="10179618" y="1620797"/>
            <a:ext cx="1919879" cy="276225"/>
          </a:xfrm>
          <a:prstGeom prst="chevron">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Fev’25 ~ Mar’25</a:t>
            </a:r>
          </a:p>
        </p:txBody>
      </p:sp>
      <p:sp>
        <p:nvSpPr>
          <p:cNvPr id="78" name="Triângulo isósceles 77">
            <a:extLst>
              <a:ext uri="{FF2B5EF4-FFF2-40B4-BE49-F238E27FC236}">
                <a16:creationId xmlns:a16="http://schemas.microsoft.com/office/drawing/2014/main" id="{9CE76717-978F-985A-9E77-FEAD0729587E}"/>
              </a:ext>
            </a:extLst>
          </p:cNvPr>
          <p:cNvSpPr/>
          <p:nvPr/>
        </p:nvSpPr>
        <p:spPr>
          <a:xfrm>
            <a:off x="1081319" y="1473166"/>
            <a:ext cx="219075" cy="147634"/>
          </a:xfrm>
          <a:prstGeom prst="triangl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9" name="Triângulo isósceles 78">
            <a:extLst>
              <a:ext uri="{FF2B5EF4-FFF2-40B4-BE49-F238E27FC236}">
                <a16:creationId xmlns:a16="http://schemas.microsoft.com/office/drawing/2014/main" id="{FE158400-EEEC-B6BB-445B-E808A3729920}"/>
              </a:ext>
            </a:extLst>
          </p:cNvPr>
          <p:cNvSpPr/>
          <p:nvPr/>
        </p:nvSpPr>
        <p:spPr>
          <a:xfrm>
            <a:off x="3111580" y="1473166"/>
            <a:ext cx="219075" cy="147634"/>
          </a:xfrm>
          <a:prstGeom prst="triangle">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0" name="Triângulo isósceles 79">
            <a:extLst>
              <a:ext uri="{FF2B5EF4-FFF2-40B4-BE49-F238E27FC236}">
                <a16:creationId xmlns:a16="http://schemas.microsoft.com/office/drawing/2014/main" id="{FCC8A7BC-E918-8E92-D4E3-0938F565D06B}"/>
              </a:ext>
            </a:extLst>
          </p:cNvPr>
          <p:cNvSpPr/>
          <p:nvPr/>
        </p:nvSpPr>
        <p:spPr>
          <a:xfrm>
            <a:off x="11011023" y="1475208"/>
            <a:ext cx="219075" cy="147634"/>
          </a:xfrm>
          <a:prstGeom prst="triangle">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Triângulo isósceles 80">
            <a:extLst>
              <a:ext uri="{FF2B5EF4-FFF2-40B4-BE49-F238E27FC236}">
                <a16:creationId xmlns:a16="http://schemas.microsoft.com/office/drawing/2014/main" id="{179ADF08-920A-6CB9-0072-D8006F44E28D}"/>
              </a:ext>
            </a:extLst>
          </p:cNvPr>
          <p:cNvSpPr/>
          <p:nvPr/>
        </p:nvSpPr>
        <p:spPr>
          <a:xfrm>
            <a:off x="5167243" y="1480310"/>
            <a:ext cx="219075" cy="147634"/>
          </a:xfrm>
          <a:prstGeom prst="triangle">
            <a:avLst/>
          </a:prstGeom>
          <a:solidFill>
            <a:srgbClr val="007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2" name="Triângulo isósceles 81">
            <a:extLst>
              <a:ext uri="{FF2B5EF4-FFF2-40B4-BE49-F238E27FC236}">
                <a16:creationId xmlns:a16="http://schemas.microsoft.com/office/drawing/2014/main" id="{B9D25C71-2F40-DDC6-2F52-AFCC2198741D}"/>
              </a:ext>
            </a:extLst>
          </p:cNvPr>
          <p:cNvSpPr/>
          <p:nvPr/>
        </p:nvSpPr>
        <p:spPr>
          <a:xfrm>
            <a:off x="7215517" y="1480310"/>
            <a:ext cx="219075" cy="147634"/>
          </a:xfrm>
          <a:prstGeom prst="triangle">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3" name="Conector reto 82">
            <a:extLst>
              <a:ext uri="{FF2B5EF4-FFF2-40B4-BE49-F238E27FC236}">
                <a16:creationId xmlns:a16="http://schemas.microsoft.com/office/drawing/2014/main" id="{0DED64C9-0392-CB01-98FA-F70FE1190C42}"/>
              </a:ext>
            </a:extLst>
          </p:cNvPr>
          <p:cNvCxnSpPr>
            <a:cxnSpLocks/>
          </p:cNvCxnSpPr>
          <p:nvPr/>
        </p:nvCxnSpPr>
        <p:spPr>
          <a:xfrm>
            <a:off x="528870" y="1313460"/>
            <a:ext cx="1334102" cy="0"/>
          </a:xfrm>
          <a:prstGeom prst="line">
            <a:avLst/>
          </a:prstGeom>
          <a:ln>
            <a:solidFill>
              <a:srgbClr val="888889"/>
            </a:solidFill>
          </a:ln>
        </p:spPr>
        <p:style>
          <a:lnRef idx="1">
            <a:schemeClr val="accent1"/>
          </a:lnRef>
          <a:fillRef idx="0">
            <a:schemeClr val="accent1"/>
          </a:fillRef>
          <a:effectRef idx="0">
            <a:schemeClr val="accent1"/>
          </a:effectRef>
          <a:fontRef idx="minor">
            <a:schemeClr val="tx1"/>
          </a:fontRef>
        </p:style>
      </p:cxnSp>
      <p:cxnSp>
        <p:nvCxnSpPr>
          <p:cNvPr id="84" name="Conector reto 83">
            <a:extLst>
              <a:ext uri="{FF2B5EF4-FFF2-40B4-BE49-F238E27FC236}">
                <a16:creationId xmlns:a16="http://schemas.microsoft.com/office/drawing/2014/main" id="{C1DF42CE-3267-6B3D-2522-C7FB0E3E9294}"/>
              </a:ext>
            </a:extLst>
          </p:cNvPr>
          <p:cNvCxnSpPr>
            <a:cxnSpLocks/>
          </p:cNvCxnSpPr>
          <p:nvPr/>
        </p:nvCxnSpPr>
        <p:spPr>
          <a:xfrm>
            <a:off x="2540080" y="1313460"/>
            <a:ext cx="1334102" cy="0"/>
          </a:xfrm>
          <a:prstGeom prst="line">
            <a:avLst/>
          </a:prstGeom>
          <a:ln>
            <a:solidFill>
              <a:srgbClr val="407D5C"/>
            </a:solidFill>
          </a:ln>
        </p:spPr>
        <p:style>
          <a:lnRef idx="1">
            <a:schemeClr val="accent1"/>
          </a:lnRef>
          <a:fillRef idx="0">
            <a:schemeClr val="accent1"/>
          </a:fillRef>
          <a:effectRef idx="0">
            <a:schemeClr val="accent1"/>
          </a:effectRef>
          <a:fontRef idx="minor">
            <a:schemeClr val="tx1"/>
          </a:fontRef>
        </p:style>
      </p:cxnSp>
      <p:cxnSp>
        <p:nvCxnSpPr>
          <p:cNvPr id="85" name="Conector reto 84">
            <a:extLst>
              <a:ext uri="{FF2B5EF4-FFF2-40B4-BE49-F238E27FC236}">
                <a16:creationId xmlns:a16="http://schemas.microsoft.com/office/drawing/2014/main" id="{1D87B070-49B0-CB6E-13CF-31B477E6DD23}"/>
              </a:ext>
            </a:extLst>
          </p:cNvPr>
          <p:cNvCxnSpPr>
            <a:cxnSpLocks/>
          </p:cNvCxnSpPr>
          <p:nvPr/>
        </p:nvCxnSpPr>
        <p:spPr>
          <a:xfrm>
            <a:off x="10475446" y="1292247"/>
            <a:ext cx="1334102" cy="0"/>
          </a:xfrm>
          <a:prstGeom prst="line">
            <a:avLst/>
          </a:prstGeom>
          <a:ln>
            <a:solidFill>
              <a:srgbClr val="FFAF00"/>
            </a:solidFill>
          </a:ln>
        </p:spPr>
        <p:style>
          <a:lnRef idx="1">
            <a:schemeClr val="accent1"/>
          </a:lnRef>
          <a:fillRef idx="0">
            <a:schemeClr val="accent1"/>
          </a:fillRef>
          <a:effectRef idx="0">
            <a:schemeClr val="accent1"/>
          </a:effectRef>
          <a:fontRef idx="minor">
            <a:schemeClr val="tx1"/>
          </a:fontRef>
        </p:style>
      </p:cxnSp>
      <p:cxnSp>
        <p:nvCxnSpPr>
          <p:cNvPr id="86" name="Conector reto 85">
            <a:extLst>
              <a:ext uri="{FF2B5EF4-FFF2-40B4-BE49-F238E27FC236}">
                <a16:creationId xmlns:a16="http://schemas.microsoft.com/office/drawing/2014/main" id="{29F7B629-3109-B9F1-30F2-70C3F15B03A7}"/>
              </a:ext>
            </a:extLst>
          </p:cNvPr>
          <p:cNvCxnSpPr>
            <a:cxnSpLocks/>
          </p:cNvCxnSpPr>
          <p:nvPr/>
        </p:nvCxnSpPr>
        <p:spPr>
          <a:xfrm>
            <a:off x="4647302" y="1295204"/>
            <a:ext cx="1334102" cy="0"/>
          </a:xfrm>
          <a:prstGeom prst="line">
            <a:avLst/>
          </a:prstGeom>
          <a:ln>
            <a:solidFill>
              <a:srgbClr val="007FCC"/>
            </a:solidFill>
          </a:ln>
        </p:spPr>
        <p:style>
          <a:lnRef idx="1">
            <a:schemeClr val="accent1"/>
          </a:lnRef>
          <a:fillRef idx="0">
            <a:schemeClr val="accent1"/>
          </a:fillRef>
          <a:effectRef idx="0">
            <a:schemeClr val="accent1"/>
          </a:effectRef>
          <a:fontRef idx="minor">
            <a:schemeClr val="tx1"/>
          </a:fontRef>
        </p:style>
      </p:cxnSp>
      <p:cxnSp>
        <p:nvCxnSpPr>
          <p:cNvPr id="87" name="Conector reto 86">
            <a:extLst>
              <a:ext uri="{FF2B5EF4-FFF2-40B4-BE49-F238E27FC236}">
                <a16:creationId xmlns:a16="http://schemas.microsoft.com/office/drawing/2014/main" id="{DB856E27-F79B-505F-7EE3-38CC5273FA7A}"/>
              </a:ext>
            </a:extLst>
          </p:cNvPr>
          <p:cNvCxnSpPr>
            <a:cxnSpLocks/>
          </p:cNvCxnSpPr>
          <p:nvPr/>
        </p:nvCxnSpPr>
        <p:spPr>
          <a:xfrm>
            <a:off x="6464328" y="1300793"/>
            <a:ext cx="1800000" cy="0"/>
          </a:xfrm>
          <a:prstGeom prst="line">
            <a:avLst/>
          </a:prstGeom>
          <a:ln>
            <a:solidFill>
              <a:srgbClr val="E85464"/>
            </a:solidFill>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CC0D737D-35FD-1372-E401-34ADF999C02C}"/>
              </a:ext>
            </a:extLst>
          </p:cNvPr>
          <p:cNvCxnSpPr>
            <a:cxnSpLocks/>
            <a:endCxn id="78" idx="0"/>
          </p:cNvCxnSpPr>
          <p:nvPr/>
        </p:nvCxnSpPr>
        <p:spPr>
          <a:xfrm>
            <a:off x="1190857" y="1049300"/>
            <a:ext cx="0" cy="423866"/>
          </a:xfrm>
          <a:prstGeom prst="line">
            <a:avLst/>
          </a:prstGeom>
          <a:ln>
            <a:solidFill>
              <a:srgbClr val="888889"/>
            </a:solidFill>
            <a:prstDash val="dash"/>
          </a:ln>
        </p:spPr>
        <p:style>
          <a:lnRef idx="1">
            <a:schemeClr val="accent1"/>
          </a:lnRef>
          <a:fillRef idx="0">
            <a:schemeClr val="accent1"/>
          </a:fillRef>
          <a:effectRef idx="0">
            <a:schemeClr val="accent1"/>
          </a:effectRef>
          <a:fontRef idx="minor">
            <a:schemeClr val="tx1"/>
          </a:fontRef>
        </p:style>
      </p:cxnSp>
      <p:cxnSp>
        <p:nvCxnSpPr>
          <p:cNvPr id="89" name="Conector reto 88">
            <a:extLst>
              <a:ext uri="{FF2B5EF4-FFF2-40B4-BE49-F238E27FC236}">
                <a16:creationId xmlns:a16="http://schemas.microsoft.com/office/drawing/2014/main" id="{905F208A-D6A0-4365-E259-BAD0DA655777}"/>
              </a:ext>
            </a:extLst>
          </p:cNvPr>
          <p:cNvCxnSpPr>
            <a:cxnSpLocks/>
          </p:cNvCxnSpPr>
          <p:nvPr/>
        </p:nvCxnSpPr>
        <p:spPr>
          <a:xfrm>
            <a:off x="3221117" y="1313460"/>
            <a:ext cx="0" cy="423866"/>
          </a:xfrm>
          <a:prstGeom prst="line">
            <a:avLst/>
          </a:prstGeom>
          <a:ln>
            <a:solidFill>
              <a:srgbClr val="407D5C"/>
            </a:solidFill>
            <a:prstDash val="dash"/>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033F9EA0-5C52-F294-50AB-49D23898F378}"/>
              </a:ext>
            </a:extLst>
          </p:cNvPr>
          <p:cNvCxnSpPr>
            <a:cxnSpLocks/>
          </p:cNvCxnSpPr>
          <p:nvPr/>
        </p:nvCxnSpPr>
        <p:spPr>
          <a:xfrm>
            <a:off x="11114840" y="1320604"/>
            <a:ext cx="0" cy="42386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8BCAFDA2-883B-A747-F148-F530F347055A}"/>
              </a:ext>
            </a:extLst>
          </p:cNvPr>
          <p:cNvCxnSpPr>
            <a:cxnSpLocks/>
          </p:cNvCxnSpPr>
          <p:nvPr/>
        </p:nvCxnSpPr>
        <p:spPr>
          <a:xfrm>
            <a:off x="5268049" y="1313460"/>
            <a:ext cx="0" cy="289817"/>
          </a:xfrm>
          <a:prstGeom prst="line">
            <a:avLst/>
          </a:prstGeom>
          <a:ln>
            <a:solidFill>
              <a:srgbClr val="007FCC"/>
            </a:solidFill>
            <a:prstDash val="dash"/>
          </a:ln>
        </p:spPr>
        <p:style>
          <a:lnRef idx="1">
            <a:schemeClr val="accent1"/>
          </a:lnRef>
          <a:fillRef idx="0">
            <a:schemeClr val="accent1"/>
          </a:fillRef>
          <a:effectRef idx="0">
            <a:schemeClr val="accent1"/>
          </a:effectRef>
          <a:fontRef idx="minor">
            <a:schemeClr val="tx1"/>
          </a:fontRef>
        </p:style>
      </p:cxnSp>
      <p:cxnSp>
        <p:nvCxnSpPr>
          <p:cNvPr id="92" name="Conector reto 91">
            <a:extLst>
              <a:ext uri="{FF2B5EF4-FFF2-40B4-BE49-F238E27FC236}">
                <a16:creationId xmlns:a16="http://schemas.microsoft.com/office/drawing/2014/main" id="{795AE1BC-9EAE-BD9A-B054-7362B2FE66DB}"/>
              </a:ext>
            </a:extLst>
          </p:cNvPr>
          <p:cNvCxnSpPr>
            <a:cxnSpLocks/>
          </p:cNvCxnSpPr>
          <p:nvPr/>
        </p:nvCxnSpPr>
        <p:spPr>
          <a:xfrm>
            <a:off x="7309973" y="1320604"/>
            <a:ext cx="0" cy="423866"/>
          </a:xfrm>
          <a:prstGeom prst="line">
            <a:avLst/>
          </a:prstGeom>
          <a:ln>
            <a:solidFill>
              <a:srgbClr val="E85464"/>
            </a:solidFill>
            <a:prstDash val="dash"/>
          </a:ln>
        </p:spPr>
        <p:style>
          <a:lnRef idx="1">
            <a:schemeClr val="accent1"/>
          </a:lnRef>
          <a:fillRef idx="0">
            <a:schemeClr val="accent1"/>
          </a:fillRef>
          <a:effectRef idx="0">
            <a:schemeClr val="accent1"/>
          </a:effectRef>
          <a:fontRef idx="minor">
            <a:schemeClr val="tx1"/>
          </a:fontRef>
        </p:style>
      </p:cxnSp>
      <p:sp>
        <p:nvSpPr>
          <p:cNvPr id="93" name="CaixaDeTexto 92">
            <a:extLst>
              <a:ext uri="{FF2B5EF4-FFF2-40B4-BE49-F238E27FC236}">
                <a16:creationId xmlns:a16="http://schemas.microsoft.com/office/drawing/2014/main" id="{1D08EDCF-6A59-A79F-7D1D-7785BC4DC612}"/>
              </a:ext>
            </a:extLst>
          </p:cNvPr>
          <p:cNvSpPr txBox="1"/>
          <p:nvPr/>
        </p:nvSpPr>
        <p:spPr>
          <a:xfrm>
            <a:off x="315706" y="895161"/>
            <a:ext cx="1758989" cy="2308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Dw</a:t>
            </a: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Painéis da Produção</a:t>
            </a:r>
          </a:p>
        </p:txBody>
      </p:sp>
      <p:sp>
        <p:nvSpPr>
          <p:cNvPr id="94" name="CaixaDeTexto 93">
            <a:extLst>
              <a:ext uri="{FF2B5EF4-FFF2-40B4-BE49-F238E27FC236}">
                <a16:creationId xmlns:a16="http://schemas.microsoft.com/office/drawing/2014/main" id="{79734F79-4DE3-EE76-A44B-EA9AA51BE3DA}"/>
              </a:ext>
            </a:extLst>
          </p:cNvPr>
          <p:cNvSpPr txBox="1"/>
          <p:nvPr/>
        </p:nvSpPr>
        <p:spPr>
          <a:xfrm>
            <a:off x="2556115" y="894084"/>
            <a:ext cx="1330645"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900" b="1" dirty="0">
                <a:solidFill>
                  <a:srgbClr val="002060"/>
                </a:solidFill>
                <a:latin typeface="Arial" panose="020B0604020202020204" pitchFamily="34" charset="0"/>
                <a:cs typeface="Arial" panose="020B0604020202020204" pitchFamily="34" charset="0"/>
              </a:rPr>
              <a:t>Proposta Plataforma </a:t>
            </a:r>
            <a:r>
              <a:rPr lang="pt-BR" sz="900" b="1" dirty="0" err="1">
                <a:solidFill>
                  <a:srgbClr val="002060"/>
                </a:solidFill>
                <a:latin typeface="Arial" panose="020B0604020202020204" pitchFamily="34" charset="0"/>
                <a:cs typeface="Arial" panose="020B0604020202020204" pitchFamily="34" charset="0"/>
              </a:rPr>
              <a:t>BigData</a:t>
            </a:r>
            <a:r>
              <a:rPr lang="pt-BR" sz="900" b="1" dirty="0">
                <a:solidFill>
                  <a:srgbClr val="002060"/>
                </a:solidFill>
                <a:latin typeface="Arial" panose="020B0604020202020204" pitchFamily="34" charset="0"/>
                <a:cs typeface="Arial" panose="020B0604020202020204" pitchFamily="34" charset="0"/>
              </a:rPr>
              <a:t> HDA</a:t>
            </a:r>
            <a:endPar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p:txBody>
      </p:sp>
      <p:sp>
        <p:nvSpPr>
          <p:cNvPr id="95" name="CaixaDeTexto 94">
            <a:extLst>
              <a:ext uri="{FF2B5EF4-FFF2-40B4-BE49-F238E27FC236}">
                <a16:creationId xmlns:a16="http://schemas.microsoft.com/office/drawing/2014/main" id="{2501B5F3-12F1-F6D6-BDEC-8B06B50067F4}"/>
              </a:ext>
            </a:extLst>
          </p:cNvPr>
          <p:cNvSpPr txBox="1"/>
          <p:nvPr/>
        </p:nvSpPr>
        <p:spPr>
          <a:xfrm>
            <a:off x="4506221" y="775109"/>
            <a:ext cx="1591920" cy="485598"/>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lang="pt-BR" sz="900" dirty="0"/>
              <a:t>Dashboards HDA </a:t>
            </a:r>
            <a:r>
              <a:rPr lang="pt-BR" sz="900" dirty="0" err="1"/>
              <a:t>WebAplications</a:t>
            </a:r>
            <a:r>
              <a:rPr lang="pt-BR" sz="900" dirty="0"/>
              <a:t>, </a:t>
            </a:r>
            <a:r>
              <a:rPr lang="pt-BR" sz="900" dirty="0" err="1"/>
              <a:t>Grafan</a:t>
            </a:r>
            <a:r>
              <a:rPr lang="pt-BR" sz="900" dirty="0"/>
              <a:t> e </a:t>
            </a:r>
            <a:r>
              <a:rPr lang="pt-BR" sz="900" dirty="0" err="1"/>
              <a:t>PowerBI</a:t>
            </a:r>
            <a:r>
              <a:rPr lang="pt-BR" sz="900" dirty="0"/>
              <a:t> com </a:t>
            </a:r>
            <a:r>
              <a:rPr lang="pt-BR" sz="900" dirty="0" err="1"/>
              <a:t>Redshift</a:t>
            </a:r>
            <a:endPar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p:txBody>
      </p:sp>
      <p:sp>
        <p:nvSpPr>
          <p:cNvPr id="96" name="CaixaDeTexto 95">
            <a:extLst>
              <a:ext uri="{FF2B5EF4-FFF2-40B4-BE49-F238E27FC236}">
                <a16:creationId xmlns:a16="http://schemas.microsoft.com/office/drawing/2014/main" id="{CA9DD070-FDE0-322E-D0A5-1BF5008321D0}"/>
              </a:ext>
            </a:extLst>
          </p:cNvPr>
          <p:cNvSpPr txBox="1"/>
          <p:nvPr/>
        </p:nvSpPr>
        <p:spPr>
          <a:xfrm>
            <a:off x="6430011" y="775173"/>
            <a:ext cx="1871032" cy="485598"/>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Definição de Plataforma </a:t>
            </a:r>
            <a:r>
              <a:rPr kumimoji="0" lang="pt-BR" sz="9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BigData</a:t>
            </a: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Corporativa + Implementação HSA/HSF</a:t>
            </a:r>
          </a:p>
        </p:txBody>
      </p:sp>
      <p:sp>
        <p:nvSpPr>
          <p:cNvPr id="97" name="CaixaDeTexto 96">
            <a:extLst>
              <a:ext uri="{FF2B5EF4-FFF2-40B4-BE49-F238E27FC236}">
                <a16:creationId xmlns:a16="http://schemas.microsoft.com/office/drawing/2014/main" id="{D0D2E35D-2843-4609-4EF6-5123A28D7F2C}"/>
              </a:ext>
            </a:extLst>
          </p:cNvPr>
          <p:cNvSpPr txBox="1"/>
          <p:nvPr/>
        </p:nvSpPr>
        <p:spPr>
          <a:xfrm>
            <a:off x="10416768" y="811275"/>
            <a:ext cx="1428881" cy="461665"/>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lvl="0">
              <a:defRPr/>
            </a:pPr>
            <a:r>
              <a:rPr lang="pt-BR" sz="900" dirty="0">
                <a:solidFill>
                  <a:schemeClr val="accent5">
                    <a:lumMod val="50000"/>
                  </a:schemeClr>
                </a:solidFill>
              </a:rPr>
              <a:t>- Aprovação do J0 com Diretoria;</a:t>
            </a:r>
          </a:p>
          <a:p>
            <a:pPr lvl="0">
              <a:defRPr/>
            </a:pPr>
            <a:r>
              <a:rPr lang="pt-BR" sz="900" dirty="0">
                <a:solidFill>
                  <a:schemeClr val="accent5">
                    <a:lumMod val="50000"/>
                  </a:schemeClr>
                </a:solidFill>
              </a:rPr>
              <a:t>- Go Desenvolvimento;</a:t>
            </a:r>
            <a:endParaRPr kumimoji="0" lang="pt-BR" sz="900" b="1"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mn-ea"/>
              <a:cs typeface="Arial" panose="020B0604020202020204" pitchFamily="34" charset="0"/>
            </a:endParaRPr>
          </a:p>
        </p:txBody>
      </p:sp>
      <p:sp>
        <p:nvSpPr>
          <p:cNvPr id="103" name="Retângulo: Cantos Arredondados 102">
            <a:extLst>
              <a:ext uri="{FF2B5EF4-FFF2-40B4-BE49-F238E27FC236}">
                <a16:creationId xmlns:a16="http://schemas.microsoft.com/office/drawing/2014/main" id="{F31BDBCD-20D8-F417-8B55-20AEC4D0EC97}"/>
              </a:ext>
            </a:extLst>
          </p:cNvPr>
          <p:cNvSpPr/>
          <p:nvPr/>
        </p:nvSpPr>
        <p:spPr>
          <a:xfrm>
            <a:off x="132997" y="668091"/>
            <a:ext cx="11987418" cy="1300651"/>
          </a:xfrm>
          <a:prstGeom prst="roundRect">
            <a:avLst>
              <a:gd name="adj" fmla="val 10339"/>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104" name="Seta: Divisa 103">
            <a:extLst>
              <a:ext uri="{FF2B5EF4-FFF2-40B4-BE49-F238E27FC236}">
                <a16:creationId xmlns:a16="http://schemas.microsoft.com/office/drawing/2014/main" id="{CA238EAC-878C-5583-FD3F-911C2249D849}"/>
              </a:ext>
            </a:extLst>
          </p:cNvPr>
          <p:cNvSpPr/>
          <p:nvPr/>
        </p:nvSpPr>
        <p:spPr>
          <a:xfrm>
            <a:off x="8365354" y="1610300"/>
            <a:ext cx="1850494" cy="276225"/>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Jan’25</a:t>
            </a:r>
          </a:p>
        </p:txBody>
      </p:sp>
      <p:sp>
        <p:nvSpPr>
          <p:cNvPr id="105" name="Triângulo isósceles 104">
            <a:extLst>
              <a:ext uri="{FF2B5EF4-FFF2-40B4-BE49-F238E27FC236}">
                <a16:creationId xmlns:a16="http://schemas.microsoft.com/office/drawing/2014/main" id="{31F2A8D0-0F60-C8AF-861F-059B55C3124A}"/>
              </a:ext>
            </a:extLst>
          </p:cNvPr>
          <p:cNvSpPr/>
          <p:nvPr/>
        </p:nvSpPr>
        <p:spPr>
          <a:xfrm>
            <a:off x="9222903" y="1469812"/>
            <a:ext cx="219075" cy="1476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6" name="Conector reto 105">
            <a:extLst>
              <a:ext uri="{FF2B5EF4-FFF2-40B4-BE49-F238E27FC236}">
                <a16:creationId xmlns:a16="http://schemas.microsoft.com/office/drawing/2014/main" id="{4B7DD250-14AF-F616-4D3A-43B9F33089B8}"/>
              </a:ext>
            </a:extLst>
          </p:cNvPr>
          <p:cNvCxnSpPr>
            <a:cxnSpLocks/>
          </p:cNvCxnSpPr>
          <p:nvPr/>
        </p:nvCxnSpPr>
        <p:spPr>
          <a:xfrm>
            <a:off x="8649514" y="1290295"/>
            <a:ext cx="133410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BC8BE6AC-5E3C-1986-17DA-26C0DFF8D8FD}"/>
              </a:ext>
            </a:extLst>
          </p:cNvPr>
          <p:cNvCxnSpPr>
            <a:cxnSpLocks/>
          </p:cNvCxnSpPr>
          <p:nvPr/>
        </p:nvCxnSpPr>
        <p:spPr>
          <a:xfrm>
            <a:off x="9317359" y="1310106"/>
            <a:ext cx="0" cy="42386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8" name="CaixaDeTexto 107">
            <a:extLst>
              <a:ext uri="{FF2B5EF4-FFF2-40B4-BE49-F238E27FC236}">
                <a16:creationId xmlns:a16="http://schemas.microsoft.com/office/drawing/2014/main" id="{067C70F2-25E6-25B4-399C-8DD3DBECF916}"/>
              </a:ext>
            </a:extLst>
          </p:cNvPr>
          <p:cNvSpPr txBox="1"/>
          <p:nvPr/>
        </p:nvSpPr>
        <p:spPr>
          <a:xfrm>
            <a:off x="8601419" y="1012684"/>
            <a:ext cx="1503215" cy="2308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Revisão Estratégia HDA</a:t>
            </a:r>
          </a:p>
        </p:txBody>
      </p:sp>
      <p:pic>
        <p:nvPicPr>
          <p:cNvPr id="113" name="Gráfico 112" descr="Marca de seleção">
            <a:extLst>
              <a:ext uri="{FF2B5EF4-FFF2-40B4-BE49-F238E27FC236}">
                <a16:creationId xmlns:a16="http://schemas.microsoft.com/office/drawing/2014/main" id="{12E9AB4D-3A4A-966B-EA9F-125463D5F7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5157" y="714767"/>
            <a:ext cx="260559" cy="260559"/>
          </a:xfrm>
          <a:prstGeom prst="rect">
            <a:avLst/>
          </a:prstGeom>
        </p:spPr>
      </p:pic>
      <p:pic>
        <p:nvPicPr>
          <p:cNvPr id="115" name="Gráfico 114" descr="Marca de seleção">
            <a:extLst>
              <a:ext uri="{FF2B5EF4-FFF2-40B4-BE49-F238E27FC236}">
                <a16:creationId xmlns:a16="http://schemas.microsoft.com/office/drawing/2014/main" id="{2AC4AB3A-4DB2-8F96-7E58-C43071204AD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3132" y="794086"/>
            <a:ext cx="260559" cy="260559"/>
          </a:xfrm>
          <a:prstGeom prst="rect">
            <a:avLst/>
          </a:prstGeom>
        </p:spPr>
      </p:pic>
      <p:pic>
        <p:nvPicPr>
          <p:cNvPr id="116" name="Gráfico 115" descr="Marca de seleção">
            <a:extLst>
              <a:ext uri="{FF2B5EF4-FFF2-40B4-BE49-F238E27FC236}">
                <a16:creationId xmlns:a16="http://schemas.microsoft.com/office/drawing/2014/main" id="{B2DCC814-E596-A47D-F000-932A7D12C2B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9121" y="811297"/>
            <a:ext cx="260559" cy="260559"/>
          </a:xfrm>
          <a:prstGeom prst="rect">
            <a:avLst/>
          </a:prstGeom>
        </p:spPr>
      </p:pic>
      <p:sp>
        <p:nvSpPr>
          <p:cNvPr id="72" name="Seta: Pentágono 71">
            <a:extLst>
              <a:ext uri="{FF2B5EF4-FFF2-40B4-BE49-F238E27FC236}">
                <a16:creationId xmlns:a16="http://schemas.microsoft.com/office/drawing/2014/main" id="{6F183650-D44F-707D-0086-7BA51D4D7EF0}"/>
              </a:ext>
            </a:extLst>
          </p:cNvPr>
          <p:cNvSpPr/>
          <p:nvPr/>
        </p:nvSpPr>
        <p:spPr>
          <a:xfrm rot="5400000">
            <a:off x="9181457" y="72245"/>
            <a:ext cx="297338" cy="1278196"/>
          </a:xfrm>
          <a:prstGeom prst="homePlate">
            <a:avLst>
              <a:gd name="adj" fmla="val 39116"/>
            </a:avLst>
          </a:prstGeom>
          <a:solidFill>
            <a:srgbClr val="FFC000"/>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dirty="0">
                <a:ln>
                  <a:noFill/>
                </a:ln>
                <a:solidFill>
                  <a:srgbClr val="FFC000">
                    <a:lumMod val="50000"/>
                  </a:srgbClr>
                </a:solidFill>
                <a:effectLst/>
                <a:uLnTx/>
                <a:uFillTx/>
                <a:latin typeface="Arial" panose="020B0604020202020204" pitchFamily="34" charset="0"/>
                <a:ea typeface="+mn-ea"/>
                <a:cs typeface="Arial" panose="020B0604020202020204" pitchFamily="34" charset="0"/>
              </a:rPr>
              <a:t>Estamos Aqui</a:t>
            </a:r>
          </a:p>
        </p:txBody>
      </p:sp>
      <p:pic>
        <p:nvPicPr>
          <p:cNvPr id="37" name="Gráfico 36" descr="Aviso">
            <a:extLst>
              <a:ext uri="{FF2B5EF4-FFF2-40B4-BE49-F238E27FC236}">
                <a16:creationId xmlns:a16="http://schemas.microsoft.com/office/drawing/2014/main" id="{24F9EA17-C7B2-391A-FC56-3AE8F4F728E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6985" y="865781"/>
            <a:ext cx="184553" cy="184553"/>
          </a:xfrm>
          <a:prstGeom prst="rect">
            <a:avLst/>
          </a:prstGeom>
        </p:spPr>
      </p:pic>
      <p:grpSp>
        <p:nvGrpSpPr>
          <p:cNvPr id="61" name="Agrupar 6">
            <a:extLst>
              <a:ext uri="{FF2B5EF4-FFF2-40B4-BE49-F238E27FC236}">
                <a16:creationId xmlns:a16="http://schemas.microsoft.com/office/drawing/2014/main" id="{7A182115-D39A-B785-9E33-58ACBE751086}"/>
              </a:ext>
            </a:extLst>
          </p:cNvPr>
          <p:cNvGrpSpPr/>
          <p:nvPr/>
        </p:nvGrpSpPr>
        <p:grpSpPr>
          <a:xfrm>
            <a:off x="121857" y="446070"/>
            <a:ext cx="1231695" cy="352937"/>
            <a:chOff x="-19022" y="1142851"/>
            <a:chExt cx="1574150" cy="414916"/>
          </a:xfrm>
        </p:grpSpPr>
        <p:sp>
          <p:nvSpPr>
            <p:cNvPr id="62" name="CaixaDeTexto 7">
              <a:extLst>
                <a:ext uri="{FF2B5EF4-FFF2-40B4-BE49-F238E27FC236}">
                  <a16:creationId xmlns:a16="http://schemas.microsoft.com/office/drawing/2014/main" id="{2190E751-ECD5-BC3F-7CAE-101D5A157099}"/>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dirty="0">
                <a:solidFill>
                  <a:schemeClr val="bg1"/>
                </a:solidFill>
              </a:endParaRPr>
            </a:p>
          </p:txBody>
        </p:sp>
        <p:sp>
          <p:nvSpPr>
            <p:cNvPr id="63" name="CaixaDeTexto 8">
              <a:extLst>
                <a:ext uri="{FF2B5EF4-FFF2-40B4-BE49-F238E27FC236}">
                  <a16:creationId xmlns:a16="http://schemas.microsoft.com/office/drawing/2014/main" id="{4F6CB376-5C9C-DB39-A9F2-69BF86D2DCC4}"/>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dirty="0">
                <a:solidFill>
                  <a:schemeClr val="bg1"/>
                </a:solidFill>
              </a:endParaRPr>
            </a:p>
          </p:txBody>
        </p:sp>
        <p:sp>
          <p:nvSpPr>
            <p:cNvPr id="64" name="CaixaDeTexto 9">
              <a:extLst>
                <a:ext uri="{FF2B5EF4-FFF2-40B4-BE49-F238E27FC236}">
                  <a16:creationId xmlns:a16="http://schemas.microsoft.com/office/drawing/2014/main" id="{27FD946C-08F7-331A-3212-724CA9F5EF55}"/>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dirty="0" err="1">
                  <a:solidFill>
                    <a:schemeClr val="bg1"/>
                  </a:solidFill>
                  <a:latin typeface="Candara Light" panose="020E0502030303020204" charset="0"/>
                  <a:cs typeface="Candara Light" panose="020E0502030303020204" charset="0"/>
                  <a:sym typeface="+mn-ea"/>
                </a:rPr>
                <a:t>Timeline</a:t>
              </a:r>
              <a:endParaRPr lang="pt-BR" sz="1600" b="1" dirty="0">
                <a:solidFill>
                  <a:schemeClr val="bg1"/>
                </a:solidFill>
                <a:latin typeface="Candara Light" panose="020E0502030303020204" charset="0"/>
                <a:cs typeface="Candara Light" panose="020E0502030303020204" charset="0"/>
                <a:sym typeface="+mn-ea"/>
              </a:endParaRPr>
            </a:p>
          </p:txBody>
        </p:sp>
      </p:grpSp>
      <p:pic>
        <p:nvPicPr>
          <p:cNvPr id="32" name="Gráfico 31" descr="Marca de seleção">
            <a:extLst>
              <a:ext uri="{FF2B5EF4-FFF2-40B4-BE49-F238E27FC236}">
                <a16:creationId xmlns:a16="http://schemas.microsoft.com/office/drawing/2014/main" id="{31D106CE-C4E1-A53F-CFF2-41C424E8241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1634" y="910998"/>
            <a:ext cx="260559" cy="260559"/>
          </a:xfrm>
          <a:prstGeom prst="rect">
            <a:avLst/>
          </a:prstGeom>
        </p:spPr>
      </p:pic>
      <p:sp>
        <p:nvSpPr>
          <p:cNvPr id="135" name="CaixaDeTexto 13">
            <a:extLst>
              <a:ext uri="{FF2B5EF4-FFF2-40B4-BE49-F238E27FC236}">
                <a16:creationId xmlns:a16="http://schemas.microsoft.com/office/drawing/2014/main" id="{4C51F37A-6290-65F2-906F-6F341677FCC6}"/>
              </a:ext>
            </a:extLst>
          </p:cNvPr>
          <p:cNvSpPr txBox="1"/>
          <p:nvPr/>
        </p:nvSpPr>
        <p:spPr>
          <a:xfrm>
            <a:off x="0" y="6533075"/>
            <a:ext cx="12192000" cy="328463"/>
          </a:xfrm>
          <a:prstGeom prst="rect">
            <a:avLst/>
          </a:prstGeom>
          <a:solidFill>
            <a:schemeClr val="accent4">
              <a:lumMod val="60000"/>
              <a:lumOff val="40000"/>
            </a:schemeClr>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ltLang="pt-BR" sz="1000" kern="0" dirty="0">
                <a:solidFill>
                  <a:prstClr val="black"/>
                </a:solidFill>
                <a:latin typeface="Bahnschrift" panose="020B0502040204020203" pitchFamily="34" charset="0"/>
                <a:cs typeface="Arial" panose="020B0604020202020204" pitchFamily="34" charset="0"/>
              </a:rPr>
              <a:t>Conceitualmente, </a:t>
            </a: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 escolha entre essas plataformas depende das necessidades específicas do projeto, uma vez que possuem propósitos e features diferentes. No entanto, já houve uma decisão (Diretoria / GG) para adotarmos o </a:t>
            </a:r>
            <a:r>
              <a:rPr kumimoji="0" lang="pt-BR" altLang="pt-BR" sz="1000" b="0" i="0" u="none" strike="noStrike" kern="0" cap="none" spc="0" normalizeH="0" baseline="0" noProof="0" dirty="0" err="1">
                <a:ln>
                  <a:noFill/>
                </a:ln>
                <a:solidFill>
                  <a:prstClr val="black"/>
                </a:solidFill>
                <a:effectLst/>
                <a:uLnTx/>
                <a:uFillTx/>
                <a:latin typeface="Bahnschrift" panose="020B0502040204020203" pitchFamily="34" charset="0"/>
                <a:ea typeface="+mn-ea"/>
                <a:cs typeface="Arial" panose="020B0604020202020204" pitchFamily="34" charset="0"/>
              </a:rPr>
              <a:t>databricks</a:t>
            </a:r>
            <a:r>
              <a:rPr kumimoji="0" lang="pt-BR" altLang="pt-BR" sz="1000" b="0" i="0" u="none" strike="noStrike" kern="0" cap="none" spc="0" normalizeH="0" baseline="0" noProof="0" dirty="0">
                <a:ln>
                  <a:noFill/>
                </a:ln>
                <a:solidFill>
                  <a:prstClr val="black"/>
                </a:solidFill>
                <a:effectLst/>
                <a:uLnTx/>
                <a:uFillTx/>
                <a:latin typeface="Bahnschrift" panose="020B0502040204020203" pitchFamily="34" charset="0"/>
                <a:ea typeface="+mn-ea"/>
                <a:cs typeface="Arial" panose="020B0604020202020204" pitchFamily="34" charset="0"/>
              </a:rPr>
              <a:t>.</a:t>
            </a:r>
          </a:p>
        </p:txBody>
      </p:sp>
      <p:sp>
        <p:nvSpPr>
          <p:cNvPr id="4" name="Retângulo 3">
            <a:extLst>
              <a:ext uri="{FF2B5EF4-FFF2-40B4-BE49-F238E27FC236}">
                <a16:creationId xmlns:a16="http://schemas.microsoft.com/office/drawing/2014/main" id="{DF5007D9-6299-B06D-DAA9-A78FE04745AB}"/>
              </a:ext>
            </a:extLst>
          </p:cNvPr>
          <p:cNvSpPr/>
          <p:nvPr/>
        </p:nvSpPr>
        <p:spPr>
          <a:xfrm>
            <a:off x="-8819" y="10243"/>
            <a:ext cx="12240531"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hspLogo" descr="selo B">
            <a:extLst>
              <a:ext uri="{FF2B5EF4-FFF2-40B4-BE49-F238E27FC236}">
                <a16:creationId xmlns:a16="http://schemas.microsoft.com/office/drawing/2014/main" id="{2EAC138B-842D-0D62-92F0-AD2F0D56B0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B9408C2-BB8A-E26F-CA51-3C4447EE2C2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pt-BR" b="1" dirty="0">
                <a:solidFill>
                  <a:schemeClr val="bg1"/>
                </a:solidFill>
              </a:rPr>
              <a:t>PROJETO LAKEHOUSE AWS DA HDA</a:t>
            </a:r>
            <a:endParaRPr lang="pt-BR" b="1" u="sng" dirty="0">
              <a:solidFill>
                <a:schemeClr val="bg1"/>
              </a:solidFill>
            </a:endParaRPr>
          </a:p>
        </p:txBody>
      </p:sp>
      <p:sp>
        <p:nvSpPr>
          <p:cNvPr id="10" name="Google Shape;239;p38">
            <a:extLst>
              <a:ext uri="{FF2B5EF4-FFF2-40B4-BE49-F238E27FC236}">
                <a16:creationId xmlns:a16="http://schemas.microsoft.com/office/drawing/2014/main" id="{8AE742F3-A227-5353-862D-6EEE2FBEB717}"/>
              </a:ext>
            </a:extLst>
          </p:cNvPr>
          <p:cNvSpPr txBox="1">
            <a:spLocks/>
          </p:cNvSpPr>
          <p:nvPr/>
        </p:nvSpPr>
        <p:spPr>
          <a:xfrm>
            <a:off x="4882406" y="373717"/>
            <a:ext cx="2297395" cy="257369"/>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600" b="0" i="0" u="none" strike="noStrike" kern="0" cap="none" spc="0" normalizeH="0" baseline="0" noProof="0" dirty="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Resumo</a:t>
            </a:r>
            <a:endParaRPr kumimoji="0" lang="en-US" sz="1600" b="0" i="0" u="none" strike="noStrike" kern="0" cap="none" spc="0" normalizeH="0" baseline="0" noProof="0" dirty="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2" name="txtPage">
            <a:extLst>
              <a:ext uri="{FF2B5EF4-FFF2-40B4-BE49-F238E27FC236}">
                <a16:creationId xmlns:a16="http://schemas.microsoft.com/office/drawing/2014/main" id="{7A34D24A-E998-673A-3D1D-A7AFA62A0982}"/>
              </a:ext>
            </a:extLst>
          </p:cNvPr>
          <p:cNvSpPr txBox="1"/>
          <p:nvPr/>
        </p:nvSpPr>
        <p:spPr>
          <a:xfrm>
            <a:off x="11457728" y="406993"/>
            <a:ext cx="762000" cy="215444"/>
          </a:xfrm>
          <a:prstGeom prst="rect">
            <a:avLst/>
          </a:prstGeom>
          <a:noFill/>
        </p:spPr>
        <p:txBody>
          <a:bodyPr vert="horz"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F497F"/>
                </a:solidFill>
                <a:effectLst/>
                <a:uLnTx/>
                <a:uFillTx/>
                <a:latin typeface="Calibri"/>
                <a:ea typeface="+mn-ea"/>
                <a:cs typeface="+mn-cs"/>
              </a:rPr>
              <a:t>Page: 2 / </a:t>
            </a:r>
            <a:r>
              <a:rPr lang="pt-BR" sz="800" dirty="0">
                <a:solidFill>
                  <a:srgbClr val="1F497F"/>
                </a:solidFill>
                <a:latin typeface="Calibri"/>
              </a:rPr>
              <a:t>4</a:t>
            </a:r>
            <a:endParaRPr kumimoji="0" lang="pt-BR" sz="800" b="0" i="0" u="none" strike="noStrike" kern="1200" cap="none" spc="0" normalizeH="0" baseline="0" noProof="0" dirty="0">
              <a:ln>
                <a:noFill/>
              </a:ln>
              <a:solidFill>
                <a:srgbClr val="1F497F"/>
              </a:solidFill>
              <a:effectLst/>
              <a:uLnTx/>
              <a:uFillTx/>
              <a:latin typeface="Calibri"/>
              <a:ea typeface="+mn-ea"/>
              <a:cs typeface="+mn-cs"/>
            </a:endParaRPr>
          </a:p>
        </p:txBody>
      </p:sp>
      <p:pic>
        <p:nvPicPr>
          <p:cNvPr id="44" name="Imagem 43" descr="Texto&#10;&#10;Descrição gerada automaticamente com confiança baixa">
            <a:extLst>
              <a:ext uri="{FF2B5EF4-FFF2-40B4-BE49-F238E27FC236}">
                <a16:creationId xmlns:a16="http://schemas.microsoft.com/office/drawing/2014/main" id="{AE22CC3F-250F-D5E2-290E-59A30D3D09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73076" y="1932446"/>
            <a:ext cx="2906164" cy="1028077"/>
          </a:xfrm>
          <a:prstGeom prst="rect">
            <a:avLst/>
          </a:prstGeom>
        </p:spPr>
      </p:pic>
      <p:sp>
        <p:nvSpPr>
          <p:cNvPr id="102" name="CaixaDeTexto 101">
            <a:extLst>
              <a:ext uri="{FF2B5EF4-FFF2-40B4-BE49-F238E27FC236}">
                <a16:creationId xmlns:a16="http://schemas.microsoft.com/office/drawing/2014/main" id="{C3BA3AAE-7D7D-6E33-C7EE-893CB5C05749}"/>
              </a:ext>
            </a:extLst>
          </p:cNvPr>
          <p:cNvSpPr txBox="1"/>
          <p:nvPr/>
        </p:nvSpPr>
        <p:spPr>
          <a:xfrm>
            <a:off x="4464577" y="7066699"/>
            <a:ext cx="4699330" cy="861774"/>
          </a:xfrm>
          <a:prstGeom prst="rect">
            <a:avLst/>
          </a:prstGeom>
          <a:solidFill>
            <a:schemeClr val="bg1"/>
          </a:solidFill>
        </p:spPr>
        <p:txBody>
          <a:bodyPr wrap="square">
            <a:spAutoFit/>
          </a:bodyPr>
          <a:lstStyle/>
          <a:p>
            <a:pPr algn="l"/>
            <a:r>
              <a:rPr lang="pt-BR" sz="1000" b="1" i="0" dirty="0" err="1">
                <a:solidFill>
                  <a:srgbClr val="242424"/>
                </a:solidFill>
                <a:effectLst/>
                <a:latin typeface="Segoe UI" panose="020B0502040204020203" pitchFamily="34" charset="0"/>
              </a:rPr>
              <a:t>Amazon</a:t>
            </a:r>
            <a:r>
              <a:rPr lang="pt-BR" sz="1000" b="1" i="0" dirty="0">
                <a:solidFill>
                  <a:srgbClr val="242424"/>
                </a:solidFill>
                <a:effectLst/>
                <a:latin typeface="Segoe UI" panose="020B0502040204020203" pitchFamily="34" charset="0"/>
              </a:rPr>
              <a:t> </a:t>
            </a:r>
            <a:r>
              <a:rPr lang="pt-BR" sz="1000" b="1" i="0" dirty="0" err="1">
                <a:solidFill>
                  <a:srgbClr val="242424"/>
                </a:solidFill>
                <a:effectLst/>
                <a:latin typeface="Segoe UI" panose="020B0502040204020203" pitchFamily="34" charset="0"/>
              </a:rPr>
              <a:t>Redshift</a:t>
            </a:r>
            <a:r>
              <a:rPr lang="pt-BR" sz="1000" b="0" i="0" dirty="0">
                <a:solidFill>
                  <a:srgbClr val="242424"/>
                </a:solidFill>
                <a:effectLst/>
                <a:latin typeface="Segoe UI" panose="020B0502040204020203" pitchFamily="34" charset="0"/>
              </a:rPr>
              <a:t>:</a:t>
            </a:r>
          </a:p>
          <a:p>
            <a:pPr algn="l">
              <a:buFont typeface="Arial" panose="020B0604020202020204" pitchFamily="34" charset="0"/>
              <a:buChar char="•"/>
            </a:pPr>
            <a:r>
              <a:rPr lang="pt-BR" sz="1000" b="1" i="0" dirty="0">
                <a:solidFill>
                  <a:srgbClr val="242424"/>
                </a:solidFill>
                <a:effectLst/>
                <a:latin typeface="Segoe UI" panose="020B0502040204020203" pitchFamily="34" charset="0"/>
              </a:rPr>
              <a:t>Armazenamento e Análise de Dados</a:t>
            </a:r>
            <a:r>
              <a:rPr lang="pt-BR" sz="1000" b="0" i="0" dirty="0">
                <a:solidFill>
                  <a:srgbClr val="242424"/>
                </a:solidFill>
                <a:effectLst/>
                <a:latin typeface="Segoe UI" panose="020B0502040204020203" pitchFamily="34" charset="0"/>
              </a:rPr>
              <a:t>: Ideal para armazenar grandes volumes de dados e realizar análises complexas.</a:t>
            </a:r>
          </a:p>
          <a:p>
            <a:pPr algn="l">
              <a:buFont typeface="Arial" panose="020B0604020202020204" pitchFamily="34" charset="0"/>
              <a:buChar char="•"/>
            </a:pPr>
            <a:r>
              <a:rPr lang="pt-BR" sz="1000" b="1" i="0" dirty="0">
                <a:solidFill>
                  <a:srgbClr val="242424"/>
                </a:solidFill>
                <a:effectLst/>
                <a:latin typeface="Segoe UI" panose="020B0502040204020203" pitchFamily="34" charset="0"/>
              </a:rPr>
              <a:t>Data </a:t>
            </a:r>
            <a:r>
              <a:rPr lang="pt-BR" sz="1000" b="1" i="0" dirty="0" err="1">
                <a:solidFill>
                  <a:srgbClr val="242424"/>
                </a:solidFill>
                <a:effectLst/>
                <a:latin typeface="Segoe UI" panose="020B0502040204020203" pitchFamily="34" charset="0"/>
              </a:rPr>
              <a:t>Warehousing</a:t>
            </a:r>
            <a:r>
              <a:rPr lang="pt-BR" sz="1000" b="0" i="0" dirty="0">
                <a:solidFill>
                  <a:srgbClr val="242424"/>
                </a:solidFill>
                <a:effectLst/>
                <a:latin typeface="Segoe UI" panose="020B0502040204020203" pitchFamily="34" charset="0"/>
              </a:rPr>
              <a:t>: Focado em data </a:t>
            </a:r>
            <a:r>
              <a:rPr lang="pt-BR" sz="1000" b="0" i="0" dirty="0" err="1">
                <a:solidFill>
                  <a:srgbClr val="242424"/>
                </a:solidFill>
                <a:effectLst/>
                <a:latin typeface="Segoe UI" panose="020B0502040204020203" pitchFamily="34" charset="0"/>
              </a:rPr>
              <a:t>warehousing</a:t>
            </a:r>
            <a:r>
              <a:rPr lang="pt-BR" sz="1000" b="0" i="0" dirty="0">
                <a:solidFill>
                  <a:srgbClr val="242424"/>
                </a:solidFill>
                <a:effectLst/>
                <a:latin typeface="Segoe UI" panose="020B0502040204020203" pitchFamily="34" charset="0"/>
              </a:rPr>
              <a:t>, permitindo consultas rápidas e eficientes em grandes conjuntos de dados.</a:t>
            </a:r>
          </a:p>
        </p:txBody>
      </p:sp>
      <p:sp>
        <p:nvSpPr>
          <p:cNvPr id="110" name="CaixaDeTexto 109">
            <a:extLst>
              <a:ext uri="{FF2B5EF4-FFF2-40B4-BE49-F238E27FC236}">
                <a16:creationId xmlns:a16="http://schemas.microsoft.com/office/drawing/2014/main" id="{2A520FB3-E23B-4466-D98F-0E69FFC3058E}"/>
              </a:ext>
            </a:extLst>
          </p:cNvPr>
          <p:cNvSpPr txBox="1"/>
          <p:nvPr/>
        </p:nvSpPr>
        <p:spPr>
          <a:xfrm>
            <a:off x="0" y="7083774"/>
            <a:ext cx="4296435" cy="1015663"/>
          </a:xfrm>
          <a:prstGeom prst="rect">
            <a:avLst/>
          </a:prstGeom>
          <a:solidFill>
            <a:schemeClr val="bg1"/>
          </a:solidFill>
        </p:spPr>
        <p:txBody>
          <a:bodyPr wrap="square">
            <a:spAutoFit/>
          </a:bodyPr>
          <a:lstStyle/>
          <a:p>
            <a:pPr algn="l"/>
            <a:r>
              <a:rPr lang="pt-BR" sz="1000" b="1" i="0" dirty="0" err="1">
                <a:solidFill>
                  <a:srgbClr val="242424"/>
                </a:solidFill>
                <a:effectLst/>
                <a:latin typeface="Segoe UI" panose="020B0502040204020203" pitchFamily="34" charset="0"/>
              </a:rPr>
              <a:t>Databricks</a:t>
            </a:r>
            <a:r>
              <a:rPr lang="pt-BR" sz="1000" b="0" i="0" dirty="0">
                <a:solidFill>
                  <a:srgbClr val="242424"/>
                </a:solidFill>
                <a:effectLst/>
                <a:latin typeface="Segoe UI" panose="020B0502040204020203" pitchFamily="34" charset="0"/>
              </a:rPr>
              <a:t>:</a:t>
            </a:r>
          </a:p>
          <a:p>
            <a:pPr algn="l">
              <a:buFont typeface="Arial" panose="020B0604020202020204" pitchFamily="34" charset="0"/>
              <a:buChar char="•"/>
            </a:pPr>
            <a:r>
              <a:rPr lang="pt-BR" sz="1000" b="1" i="0" dirty="0">
                <a:solidFill>
                  <a:srgbClr val="242424"/>
                </a:solidFill>
                <a:effectLst/>
                <a:latin typeface="Segoe UI" panose="020B0502040204020203" pitchFamily="34" charset="0"/>
              </a:rPr>
              <a:t>Plataforma de Dados Unificada</a:t>
            </a:r>
            <a:r>
              <a:rPr lang="pt-BR" sz="1000" b="0" i="0" dirty="0">
                <a:solidFill>
                  <a:srgbClr val="242424"/>
                </a:solidFill>
                <a:effectLst/>
                <a:latin typeface="Segoe UI" panose="020B0502040204020203" pitchFamily="34" charset="0"/>
              </a:rPr>
              <a:t>: Projetado para unificar dados, análises e inteligência artificial em uma única plataforma.</a:t>
            </a:r>
          </a:p>
          <a:p>
            <a:pPr algn="l">
              <a:buFont typeface="Arial" panose="020B0604020202020204" pitchFamily="34" charset="0"/>
              <a:buChar char="•"/>
            </a:pPr>
            <a:r>
              <a:rPr lang="pt-BR" sz="1000" b="1" i="0" dirty="0">
                <a:solidFill>
                  <a:srgbClr val="242424"/>
                </a:solidFill>
                <a:effectLst/>
                <a:latin typeface="Segoe UI" panose="020B0502040204020203" pitchFamily="34" charset="0"/>
              </a:rPr>
              <a:t>Data </a:t>
            </a:r>
            <a:r>
              <a:rPr lang="pt-BR" sz="1000" b="1" i="0" dirty="0" err="1">
                <a:solidFill>
                  <a:srgbClr val="242424"/>
                </a:solidFill>
                <a:effectLst/>
                <a:latin typeface="Segoe UI" panose="020B0502040204020203" pitchFamily="34" charset="0"/>
              </a:rPr>
              <a:t>Engineering</a:t>
            </a:r>
            <a:r>
              <a:rPr lang="pt-BR" sz="1000" b="1" i="0" dirty="0">
                <a:solidFill>
                  <a:srgbClr val="242424"/>
                </a:solidFill>
                <a:effectLst/>
                <a:latin typeface="Segoe UI" panose="020B0502040204020203" pitchFamily="34" charset="0"/>
              </a:rPr>
              <a:t> e Machine Learning</a:t>
            </a:r>
            <a:r>
              <a:rPr lang="pt-BR" sz="1000" b="0" i="0" dirty="0">
                <a:solidFill>
                  <a:srgbClr val="242424"/>
                </a:solidFill>
                <a:effectLst/>
                <a:latin typeface="Segoe UI" panose="020B0502040204020203" pitchFamily="34" charset="0"/>
              </a:rPr>
              <a:t>: Excelente para tarefas de engenharia de dados, ETL (extração, transformação e carregamento) e desenvolvimento de modelos de machine learning.</a:t>
            </a:r>
          </a:p>
        </p:txBody>
      </p:sp>
      <p:sp>
        <p:nvSpPr>
          <p:cNvPr id="168" name="CaixaDeTexto 167">
            <a:extLst>
              <a:ext uri="{FF2B5EF4-FFF2-40B4-BE49-F238E27FC236}">
                <a16:creationId xmlns:a16="http://schemas.microsoft.com/office/drawing/2014/main" id="{82FDE48D-2CEE-F38D-BD24-C2036A291BC0}"/>
              </a:ext>
            </a:extLst>
          </p:cNvPr>
          <p:cNvSpPr txBox="1"/>
          <p:nvPr/>
        </p:nvSpPr>
        <p:spPr>
          <a:xfrm>
            <a:off x="12527736" y="4328423"/>
            <a:ext cx="3389926" cy="338554"/>
          </a:xfrm>
          <a:prstGeom prst="rect">
            <a:avLst/>
          </a:prstGeom>
          <a:solidFill>
            <a:schemeClr val="bg1"/>
          </a:solidFill>
        </p:spPr>
        <p:txBody>
          <a:bodyPr wrap="square">
            <a:spAutoFit/>
          </a:bodyPr>
          <a:lstStyle/>
          <a:p>
            <a:r>
              <a:rPr lang="pt-BR" sz="800" dirty="0">
                <a:effectLst/>
                <a:latin typeface="Calibri" panose="020F0502020204030204" pitchFamily="34" charset="0"/>
                <a:ea typeface="Times New Roman" panose="02020603050405020304" pitchFamily="18" charset="0"/>
              </a:rPr>
              <a:t># Os dados são armazenados em seu estado bruto e  pode não ser tão eficiente para consultas imediatas.</a:t>
            </a:r>
            <a:endParaRPr lang="pt-BR" sz="800" dirty="0">
              <a:effectLst/>
              <a:latin typeface="Calibri" panose="020F0502020204030204" pitchFamily="34" charset="0"/>
              <a:ea typeface="Yu Gothic" panose="020B0400000000000000" pitchFamily="34" charset="-128"/>
            </a:endParaRPr>
          </a:p>
        </p:txBody>
      </p:sp>
      <p:sp>
        <p:nvSpPr>
          <p:cNvPr id="179" name="CaixaDeTexto 178">
            <a:extLst>
              <a:ext uri="{FF2B5EF4-FFF2-40B4-BE49-F238E27FC236}">
                <a16:creationId xmlns:a16="http://schemas.microsoft.com/office/drawing/2014/main" id="{42A4458A-B629-6E52-0C24-F1AAE3477757}"/>
              </a:ext>
            </a:extLst>
          </p:cNvPr>
          <p:cNvSpPr txBox="1"/>
          <p:nvPr/>
        </p:nvSpPr>
        <p:spPr>
          <a:xfrm>
            <a:off x="4457592" y="8172131"/>
            <a:ext cx="4794238" cy="553998"/>
          </a:xfrm>
          <a:prstGeom prst="rect">
            <a:avLst/>
          </a:prstGeom>
          <a:solidFill>
            <a:schemeClr val="bg1"/>
          </a:solidFill>
        </p:spPr>
        <p:txBody>
          <a:bodyPr wrap="square">
            <a:spAutoFit/>
          </a:bodyPr>
          <a:lstStyle/>
          <a:p>
            <a:pPr algn="l"/>
            <a:r>
              <a:rPr lang="pt-BR" sz="1000" b="0" i="0" dirty="0">
                <a:solidFill>
                  <a:srgbClr val="242424"/>
                </a:solidFill>
                <a:effectLst/>
                <a:latin typeface="Segoe UI" panose="020B0502040204020203" pitchFamily="34" charset="0"/>
              </a:rPr>
              <a:t>Armazena dados estruturados em esquemas predefinidos, otimizados para consultas rápidas e relatórios de negócios</a:t>
            </a:r>
            <a:r>
              <a:rPr lang="pt-BR" sz="1000" b="0" i="0" u="none" strike="noStrike" dirty="0">
                <a:solidFill>
                  <a:srgbClr val="242424"/>
                </a:solidFill>
                <a:effectLst/>
                <a:latin typeface="var(--fontFamilyBase)"/>
              </a:rPr>
              <a:t>1</a:t>
            </a:r>
            <a:endParaRPr lang="pt-BR" sz="1000" b="0" i="0" dirty="0">
              <a:solidFill>
                <a:srgbClr val="242424"/>
              </a:solidFill>
              <a:effectLst/>
              <a:latin typeface="Segoe UI" panose="020B0502040204020203" pitchFamily="34" charset="0"/>
            </a:endParaRPr>
          </a:p>
          <a:p>
            <a:r>
              <a:rPr lang="pt-BR" sz="1000" b="0" i="0" dirty="0">
                <a:solidFill>
                  <a:srgbClr val="242424"/>
                </a:solidFill>
                <a:effectLst/>
                <a:latin typeface="Segoe UI" panose="020B0502040204020203" pitchFamily="34" charset="0"/>
              </a:rPr>
              <a:t>.</a:t>
            </a:r>
            <a:endParaRPr lang="pt-BR" sz="1000" dirty="0"/>
          </a:p>
        </p:txBody>
      </p:sp>
      <p:sp>
        <p:nvSpPr>
          <p:cNvPr id="180" name="CaixaDeTexto 179">
            <a:extLst>
              <a:ext uri="{FF2B5EF4-FFF2-40B4-BE49-F238E27FC236}">
                <a16:creationId xmlns:a16="http://schemas.microsoft.com/office/drawing/2014/main" id="{ABB2F1A5-0154-4D86-886F-C5A9FE1052E0}"/>
              </a:ext>
            </a:extLst>
          </p:cNvPr>
          <p:cNvSpPr txBox="1"/>
          <p:nvPr/>
        </p:nvSpPr>
        <p:spPr>
          <a:xfrm>
            <a:off x="14258" y="8142905"/>
            <a:ext cx="4282177" cy="246221"/>
          </a:xfrm>
          <a:prstGeom prst="rect">
            <a:avLst/>
          </a:prstGeom>
          <a:solidFill>
            <a:schemeClr val="bg1"/>
          </a:solidFill>
        </p:spPr>
        <p:txBody>
          <a:bodyPr wrap="square">
            <a:spAutoFit/>
          </a:bodyPr>
          <a:lstStyle/>
          <a:p>
            <a:pPr algn="l"/>
            <a:r>
              <a:rPr lang="pt-BR" sz="1000" b="0" i="0" dirty="0">
                <a:solidFill>
                  <a:srgbClr val="242424"/>
                </a:solidFill>
                <a:effectLst/>
                <a:latin typeface="Segoe UI" panose="020B0502040204020203" pitchFamily="34" charset="0"/>
              </a:rPr>
              <a:t>Armazena dados brutos estruturados </a:t>
            </a:r>
            <a:r>
              <a:rPr lang="pt-BR" sz="1000" dirty="0">
                <a:solidFill>
                  <a:srgbClr val="242424"/>
                </a:solidFill>
                <a:latin typeface="Segoe UI" panose="020B0502040204020203" pitchFamily="34" charset="0"/>
              </a:rPr>
              <a:t>ou não</a:t>
            </a:r>
            <a:endParaRPr lang="pt-BR" sz="1000" dirty="0"/>
          </a:p>
        </p:txBody>
      </p:sp>
      <p:sp>
        <p:nvSpPr>
          <p:cNvPr id="182" name="CaixaDeTexto 181">
            <a:extLst>
              <a:ext uri="{FF2B5EF4-FFF2-40B4-BE49-F238E27FC236}">
                <a16:creationId xmlns:a16="http://schemas.microsoft.com/office/drawing/2014/main" id="{7AF0C933-CEDC-B5BB-B346-C482DCFDEB79}"/>
              </a:ext>
            </a:extLst>
          </p:cNvPr>
          <p:cNvSpPr txBox="1"/>
          <p:nvPr/>
        </p:nvSpPr>
        <p:spPr>
          <a:xfrm>
            <a:off x="4457592" y="9060611"/>
            <a:ext cx="4762120" cy="707886"/>
          </a:xfrm>
          <a:prstGeom prst="rect">
            <a:avLst/>
          </a:prstGeom>
          <a:solidFill>
            <a:schemeClr val="bg1"/>
          </a:solidFill>
        </p:spPr>
        <p:txBody>
          <a:bodyPr wrap="square">
            <a:spAutoFit/>
          </a:bodyPr>
          <a:lstStyle/>
          <a:p>
            <a:pPr algn="l">
              <a:buFont typeface="Arial" panose="020B0604020202020204" pitchFamily="34" charset="0"/>
              <a:buChar char="•"/>
            </a:pPr>
            <a:r>
              <a:rPr lang="pt-BR" sz="1000" b="1" i="0" dirty="0">
                <a:solidFill>
                  <a:srgbClr val="242424"/>
                </a:solidFill>
                <a:effectLst/>
                <a:latin typeface="Segoe UI" panose="020B0502040204020203" pitchFamily="34" charset="0"/>
              </a:rPr>
              <a:t>Exemplo de Uso</a:t>
            </a:r>
            <a:r>
              <a:rPr lang="pt-BR" sz="1000" b="0" i="0" dirty="0">
                <a:solidFill>
                  <a:srgbClr val="242424"/>
                </a:solidFill>
                <a:effectLst/>
                <a:latin typeface="Segoe UI" panose="020B0502040204020203" pitchFamily="34" charset="0"/>
              </a:rPr>
              <a:t>: Um data </a:t>
            </a:r>
            <a:r>
              <a:rPr lang="pt-BR" sz="1000" b="0" i="0" dirty="0" err="1">
                <a:solidFill>
                  <a:srgbClr val="242424"/>
                </a:solidFill>
                <a:effectLst/>
                <a:latin typeface="Segoe UI" panose="020B0502040204020203" pitchFamily="34" charset="0"/>
              </a:rPr>
              <a:t>warehouse</a:t>
            </a:r>
            <a:r>
              <a:rPr lang="pt-BR" sz="1000" b="0" i="0" dirty="0">
                <a:solidFill>
                  <a:srgbClr val="242424"/>
                </a:solidFill>
                <a:effectLst/>
                <a:latin typeface="Segoe UI" panose="020B0502040204020203" pitchFamily="34" charset="0"/>
              </a:rPr>
              <a:t> pode ser usado para armazenar dados de vendas, onde detalhes como data, valor e número da transação são formatados e organizados para fácil acesso e análise</a:t>
            </a:r>
            <a:r>
              <a:rPr lang="pt-BR" sz="1000" b="0" i="0" u="none" strike="noStrike" dirty="0">
                <a:solidFill>
                  <a:srgbClr val="242424"/>
                </a:solidFill>
                <a:effectLst/>
                <a:latin typeface="var(--fontFamilyBase)"/>
              </a:rPr>
              <a:t>2</a:t>
            </a:r>
            <a:endParaRPr lang="pt-BR" sz="1000" b="0" i="0" dirty="0">
              <a:solidFill>
                <a:srgbClr val="242424"/>
              </a:solidFill>
              <a:effectLst/>
              <a:latin typeface="Segoe UI" panose="020B0502040204020203" pitchFamily="34" charset="0"/>
            </a:endParaRPr>
          </a:p>
          <a:p>
            <a:pPr algn="l">
              <a:buFont typeface="Arial" panose="020B0604020202020204" pitchFamily="34" charset="0"/>
              <a:buChar char="•"/>
            </a:pPr>
            <a:r>
              <a:rPr lang="pt-BR" sz="1000" b="0" i="0" dirty="0">
                <a:solidFill>
                  <a:srgbClr val="242424"/>
                </a:solidFill>
                <a:effectLst/>
                <a:latin typeface="Segoe UI" panose="020B0502040204020203" pitchFamily="34" charset="0"/>
              </a:rPr>
              <a:t>.</a:t>
            </a:r>
          </a:p>
        </p:txBody>
      </p:sp>
      <p:sp>
        <p:nvSpPr>
          <p:cNvPr id="184" name="CaixaDeTexto 183">
            <a:extLst>
              <a:ext uri="{FF2B5EF4-FFF2-40B4-BE49-F238E27FC236}">
                <a16:creationId xmlns:a16="http://schemas.microsoft.com/office/drawing/2014/main" id="{D5206CBE-52E9-9B25-D360-A1EF77BA735C}"/>
              </a:ext>
            </a:extLst>
          </p:cNvPr>
          <p:cNvSpPr txBox="1"/>
          <p:nvPr/>
        </p:nvSpPr>
        <p:spPr>
          <a:xfrm>
            <a:off x="-50711" y="8898358"/>
            <a:ext cx="4203418" cy="707886"/>
          </a:xfrm>
          <a:prstGeom prst="rect">
            <a:avLst/>
          </a:prstGeom>
          <a:solidFill>
            <a:schemeClr val="bg1"/>
          </a:solidFill>
        </p:spPr>
        <p:txBody>
          <a:bodyPr wrap="square">
            <a:spAutoFit/>
          </a:bodyPr>
          <a:lstStyle/>
          <a:p>
            <a:pPr algn="l">
              <a:buFont typeface="Arial" panose="020B0604020202020204" pitchFamily="34" charset="0"/>
              <a:buChar char="•"/>
            </a:pPr>
            <a:r>
              <a:rPr lang="pt-BR" sz="1000" b="1" i="0" dirty="0">
                <a:solidFill>
                  <a:srgbClr val="242424"/>
                </a:solidFill>
                <a:effectLst/>
                <a:latin typeface="Segoe UI" panose="020B0502040204020203" pitchFamily="34" charset="0"/>
              </a:rPr>
              <a:t>Exemplo de Uso</a:t>
            </a:r>
            <a:r>
              <a:rPr lang="pt-BR" sz="1000" b="0" i="0" dirty="0">
                <a:solidFill>
                  <a:srgbClr val="242424"/>
                </a:solidFill>
                <a:effectLst/>
                <a:latin typeface="Segoe UI" panose="020B0502040204020203" pitchFamily="34" charset="0"/>
              </a:rPr>
              <a:t>: Um data </a:t>
            </a:r>
            <a:r>
              <a:rPr lang="pt-BR" sz="1000" b="0" i="0" dirty="0" err="1">
                <a:solidFill>
                  <a:srgbClr val="242424"/>
                </a:solidFill>
                <a:effectLst/>
                <a:latin typeface="Segoe UI" panose="020B0502040204020203" pitchFamily="34" charset="0"/>
              </a:rPr>
              <a:t>lakehouse</a:t>
            </a:r>
            <a:r>
              <a:rPr lang="pt-BR" sz="1000" b="0" i="0" dirty="0">
                <a:solidFill>
                  <a:srgbClr val="242424"/>
                </a:solidFill>
                <a:effectLst/>
                <a:latin typeface="Segoe UI" panose="020B0502040204020203" pitchFamily="34" charset="0"/>
              </a:rPr>
              <a:t> pode ser usado para armazenar grandes volumes de dados de sensores IoT, onde os dados são analisados em tempo real para detectar padrões e anomalias</a:t>
            </a:r>
            <a:r>
              <a:rPr lang="pt-BR" sz="1000" b="0" i="0" u="none" strike="noStrike" dirty="0">
                <a:solidFill>
                  <a:srgbClr val="242424"/>
                </a:solidFill>
                <a:effectLst/>
                <a:latin typeface="var(--fontFamilyBase)"/>
              </a:rPr>
              <a:t>1</a:t>
            </a:r>
            <a:endParaRPr lang="pt-BR" sz="1000" b="0" i="0" dirty="0">
              <a:solidFill>
                <a:srgbClr val="242424"/>
              </a:solidFill>
              <a:effectLst/>
              <a:latin typeface="Segoe UI" panose="020B0502040204020203" pitchFamily="34" charset="0"/>
            </a:endParaRPr>
          </a:p>
          <a:p>
            <a:pPr algn="l">
              <a:buFont typeface="Arial" panose="020B0604020202020204" pitchFamily="34" charset="0"/>
              <a:buChar char="•"/>
            </a:pPr>
            <a:r>
              <a:rPr lang="pt-BR" sz="1000" b="0" i="0" dirty="0">
                <a:solidFill>
                  <a:srgbClr val="242424"/>
                </a:solidFill>
                <a:effectLst/>
                <a:latin typeface="Segoe UI" panose="020B0502040204020203" pitchFamily="34" charset="0"/>
              </a:rPr>
              <a:t>.</a:t>
            </a:r>
          </a:p>
        </p:txBody>
      </p:sp>
      <p:sp>
        <p:nvSpPr>
          <p:cNvPr id="186" name="CaixaDeTexto 185">
            <a:extLst>
              <a:ext uri="{FF2B5EF4-FFF2-40B4-BE49-F238E27FC236}">
                <a16:creationId xmlns:a16="http://schemas.microsoft.com/office/drawing/2014/main" id="{C87D1DDE-4F86-D6B6-18B5-85CC6F0BCD88}"/>
              </a:ext>
            </a:extLst>
          </p:cNvPr>
          <p:cNvSpPr txBox="1"/>
          <p:nvPr/>
        </p:nvSpPr>
        <p:spPr>
          <a:xfrm>
            <a:off x="12527736" y="4818737"/>
            <a:ext cx="4037996" cy="461665"/>
          </a:xfrm>
          <a:prstGeom prst="rect">
            <a:avLst/>
          </a:prstGeom>
          <a:solidFill>
            <a:schemeClr val="bg1"/>
          </a:solidFill>
        </p:spPr>
        <p:txBody>
          <a:bodyPr wrap="square">
            <a:spAutoFit/>
          </a:bodyPr>
          <a:lstStyle/>
          <a:p>
            <a:pPr algn="l"/>
            <a:r>
              <a:rPr lang="pt-BR" sz="800" b="1" dirty="0">
                <a:solidFill>
                  <a:srgbClr val="242424"/>
                </a:solidFill>
                <a:latin typeface="Segoe UI" panose="020B0502040204020203" pitchFamily="34" charset="0"/>
              </a:rPr>
              <a:t>Resumo dos </a:t>
            </a:r>
            <a:r>
              <a:rPr lang="pt-BR" sz="800" b="1" i="0" dirty="0">
                <a:solidFill>
                  <a:srgbClr val="242424"/>
                </a:solidFill>
                <a:effectLst/>
                <a:latin typeface="Segoe UI" panose="020B0502040204020203" pitchFamily="34" charset="0"/>
              </a:rPr>
              <a:t>Casos de Uso</a:t>
            </a:r>
            <a:r>
              <a:rPr lang="pt-BR" sz="800" b="0" i="0" dirty="0">
                <a:solidFill>
                  <a:srgbClr val="242424"/>
                </a:solidFill>
                <a:effectLst/>
                <a:latin typeface="Segoe UI" panose="020B0502040204020203" pitchFamily="34" charset="0"/>
              </a:rPr>
              <a:t>: Data </a:t>
            </a:r>
            <a:r>
              <a:rPr lang="pt-BR" sz="800" b="0" i="0" dirty="0" err="1">
                <a:solidFill>
                  <a:srgbClr val="242424"/>
                </a:solidFill>
                <a:effectLst/>
                <a:latin typeface="Segoe UI" panose="020B0502040204020203" pitchFamily="34" charset="0"/>
              </a:rPr>
              <a:t>warehouses</a:t>
            </a:r>
            <a:r>
              <a:rPr lang="pt-BR" sz="800" b="0" i="0" dirty="0">
                <a:solidFill>
                  <a:srgbClr val="242424"/>
                </a:solidFill>
                <a:effectLst/>
                <a:latin typeface="Segoe UI" panose="020B0502040204020203" pitchFamily="34" charset="0"/>
              </a:rPr>
              <a:t> são ideais para relatórios de negócios, enquanto data </a:t>
            </a:r>
            <a:r>
              <a:rPr lang="pt-BR" sz="800" b="0" i="0" dirty="0" err="1">
                <a:solidFill>
                  <a:srgbClr val="242424"/>
                </a:solidFill>
                <a:effectLst/>
                <a:latin typeface="Segoe UI" panose="020B0502040204020203" pitchFamily="34" charset="0"/>
              </a:rPr>
              <a:t>lakehouses</a:t>
            </a:r>
            <a:r>
              <a:rPr lang="pt-BR" sz="800" b="0" i="0" dirty="0">
                <a:solidFill>
                  <a:srgbClr val="242424"/>
                </a:solidFill>
                <a:effectLst/>
                <a:latin typeface="Segoe UI" panose="020B0502040204020203" pitchFamily="34" charset="0"/>
              </a:rPr>
              <a:t> são melhores para análises avançadas e projetos de ciência de dados.</a:t>
            </a:r>
          </a:p>
        </p:txBody>
      </p:sp>
      <p:sp>
        <p:nvSpPr>
          <p:cNvPr id="39" name="CaixaDeTexto 38">
            <a:extLst>
              <a:ext uri="{FF2B5EF4-FFF2-40B4-BE49-F238E27FC236}">
                <a16:creationId xmlns:a16="http://schemas.microsoft.com/office/drawing/2014/main" id="{004BB795-AAD3-C872-B089-22846F39E6EE}"/>
              </a:ext>
            </a:extLst>
          </p:cNvPr>
          <p:cNvSpPr txBox="1"/>
          <p:nvPr/>
        </p:nvSpPr>
        <p:spPr>
          <a:xfrm>
            <a:off x="9475777" y="7059498"/>
            <a:ext cx="3630530" cy="2554545"/>
          </a:xfrm>
          <a:prstGeom prst="rect">
            <a:avLst/>
          </a:prstGeom>
          <a:solidFill>
            <a:schemeClr val="bg1"/>
          </a:solidFill>
        </p:spPr>
        <p:txBody>
          <a:bodyPr wrap="square">
            <a:spAutoFit/>
          </a:bodyPr>
          <a:lstStyle>
            <a:defPPr>
              <a:defRPr lang="pt-BR"/>
            </a:defPPr>
            <a:lvl1pPr>
              <a:defRPr sz="800"/>
            </a:lvl1pPr>
          </a:lstStyle>
          <a:p>
            <a:r>
              <a:rPr lang="pt-BR" sz="1000" dirty="0"/>
              <a:t>A recomendação de vocês é não usar os componentes nativos AWS; Usar o seguinte: - </a:t>
            </a:r>
            <a:r>
              <a:rPr lang="pt-BR" sz="1000" dirty="0" err="1"/>
              <a:t>databriks</a:t>
            </a:r>
            <a:r>
              <a:rPr lang="pt-BR" sz="1000" dirty="0"/>
              <a:t>; - </a:t>
            </a:r>
            <a:r>
              <a:rPr lang="pt-BR" sz="1000" dirty="0" err="1"/>
              <a:t>snowflakes</a:t>
            </a:r>
            <a:r>
              <a:rPr lang="pt-BR" sz="1000" dirty="0"/>
              <a:t>;  Porém, </a:t>
            </a:r>
            <a:r>
              <a:rPr lang="pt-BR" sz="1000" dirty="0" err="1"/>
              <a:t>precisariamos</a:t>
            </a:r>
            <a:r>
              <a:rPr lang="pt-BR" sz="1000" dirty="0"/>
              <a:t> ter o caso de uso. Não temos </a:t>
            </a:r>
            <a:r>
              <a:rPr lang="pt-BR" sz="1000" dirty="0" err="1"/>
              <a:t>hj</a:t>
            </a:r>
            <a:r>
              <a:rPr lang="pt-BR" sz="1000" dirty="0"/>
              <a:t>. Os cenários que temos atualmente na AWS não configura BIGDATA;</a:t>
            </a:r>
          </a:p>
          <a:p>
            <a:r>
              <a:rPr lang="pt-BR" sz="1000" dirty="0"/>
              <a:t>Gerenciar eficientemente seu estoque e cadeia de suprimentos: qual nível de peças de reposição eles deveriam manter em seus depósitos?</a:t>
            </a:r>
          </a:p>
          <a:p>
            <a:r>
              <a:rPr lang="pt-BR" sz="1000" dirty="0" err="1"/>
              <a:t>Ex</a:t>
            </a:r>
            <a:r>
              <a:rPr lang="pt-BR" sz="1000" dirty="0"/>
              <a:t>: alavancar seu conjunto completo de dados históricos para executar mais de 10.000 simulações de estoque em todas as suas peças e instalações. Os modelos de previsão de estoque da Shell agora são executados em horas em vez de dias, melhorando significativamente as práticas de estoque e economizando muito dinheiro anualmente.</a:t>
            </a:r>
          </a:p>
          <a:p>
            <a:r>
              <a:rPr lang="pt-BR" sz="1000" dirty="0"/>
              <a:t>OBJETIVO: Entender a indústria e os concorrentes -&gt; Tomar as melhores decisões com mais assertividade, baseado no conhecimento extraído de informações do mercado;</a:t>
            </a:r>
          </a:p>
        </p:txBody>
      </p:sp>
      <p:sp>
        <p:nvSpPr>
          <p:cNvPr id="188" name="CaixaDeTexto 187">
            <a:extLst>
              <a:ext uri="{FF2B5EF4-FFF2-40B4-BE49-F238E27FC236}">
                <a16:creationId xmlns:a16="http://schemas.microsoft.com/office/drawing/2014/main" id="{DDFEF33F-A157-352B-CD0B-7E857C974AEC}"/>
              </a:ext>
            </a:extLst>
          </p:cNvPr>
          <p:cNvSpPr txBox="1"/>
          <p:nvPr/>
        </p:nvSpPr>
        <p:spPr>
          <a:xfrm>
            <a:off x="12527736" y="5443849"/>
            <a:ext cx="7999145" cy="707886"/>
          </a:xfrm>
          <a:prstGeom prst="rect">
            <a:avLst/>
          </a:prstGeom>
          <a:solidFill>
            <a:schemeClr val="bg1"/>
          </a:solidFill>
        </p:spPr>
        <p:txBody>
          <a:bodyPr wrap="square">
            <a:spAutoFit/>
          </a:bodyPr>
          <a:lstStyle/>
          <a:p>
            <a:r>
              <a:rPr lang="pt-BR" sz="800" b="1" dirty="0">
                <a:effectLst/>
                <a:latin typeface="Calibri" panose="020F0502020204030204" pitchFamily="34" charset="0"/>
                <a:ea typeface="Times New Roman" panose="02020603050405020304" pitchFamily="18" charset="0"/>
              </a:rPr>
              <a:t># RISCOS LAKEHOUSE:</a:t>
            </a:r>
            <a:endParaRPr lang="pt-BR" sz="800" dirty="0">
              <a:effectLst/>
              <a:latin typeface="Calibri" panose="020F0502020204030204" pitchFamily="34" charset="0"/>
              <a:ea typeface="Times New Roman" panose="02020603050405020304" pitchFamily="18" charset="0"/>
            </a:endParaRPr>
          </a:p>
          <a:p>
            <a:r>
              <a:rPr lang="pt-BR" sz="800" dirty="0">
                <a:effectLst/>
                <a:latin typeface="Calibri" panose="020F0502020204030204" pitchFamily="34" charset="0"/>
                <a:ea typeface="Times New Roman" panose="02020603050405020304" pitchFamily="18" charset="0"/>
              </a:rPr>
              <a:t>1. </a:t>
            </a:r>
            <a:r>
              <a:rPr lang="pt-BR" sz="800" b="1" u="sng" dirty="0">
                <a:effectLst/>
                <a:latin typeface="Calibri" panose="020F0502020204030204" pitchFamily="34" charset="0"/>
                <a:ea typeface="Times New Roman" panose="02020603050405020304" pitchFamily="18" charset="0"/>
              </a:rPr>
              <a:t>Complexidade de Implementação / </a:t>
            </a:r>
            <a:r>
              <a:rPr lang="pt-BR" sz="800" b="1" u="sng" dirty="0" err="1">
                <a:effectLst/>
                <a:latin typeface="Calibri" panose="020F0502020204030204" pitchFamily="34" charset="0"/>
                <a:ea typeface="Times New Roman" panose="02020603050405020304" pitchFamily="18" charset="0"/>
              </a:rPr>
              <a:t>Knowhow</a:t>
            </a:r>
            <a:r>
              <a:rPr lang="pt-BR" sz="800" b="1" u="sng" dirty="0">
                <a:effectLst/>
                <a:latin typeface="Calibri" panose="020F0502020204030204" pitchFamily="34" charset="0"/>
                <a:ea typeface="Times New Roman" panose="02020603050405020304" pitchFamily="18" charset="0"/>
              </a:rPr>
              <a:t> da equipe</a:t>
            </a:r>
            <a:r>
              <a:rPr lang="pt-BR" sz="800" dirty="0">
                <a:effectLst/>
                <a:latin typeface="Calibri" panose="020F0502020204030204" pitchFamily="34" charset="0"/>
                <a:ea typeface="Times New Roman" panose="02020603050405020304" pitchFamily="18" charset="0"/>
              </a:rPr>
              <a:t>: Integrar um Data Warehouse dentro de um Data Lake pode ser tecnicamente desafiador e exigir habilidades especializadas;</a:t>
            </a:r>
          </a:p>
          <a:p>
            <a:r>
              <a:rPr lang="pt-BR" sz="800" dirty="0">
                <a:effectLst/>
                <a:latin typeface="Calibri" panose="020F0502020204030204" pitchFamily="34" charset="0"/>
                <a:ea typeface="Times New Roman" panose="02020603050405020304" pitchFamily="18" charset="0"/>
              </a:rPr>
              <a:t>2. </a:t>
            </a:r>
            <a:r>
              <a:rPr lang="pt-BR" sz="800" b="1" u="sng" dirty="0">
                <a:effectLst/>
                <a:latin typeface="Calibri" panose="020F0502020204030204" pitchFamily="34" charset="0"/>
                <a:ea typeface="Times New Roman" panose="02020603050405020304" pitchFamily="18" charset="0"/>
              </a:rPr>
              <a:t>Gestão de Dados</a:t>
            </a:r>
            <a:r>
              <a:rPr lang="pt-BR" sz="800" dirty="0">
                <a:effectLst/>
                <a:latin typeface="Calibri" panose="020F0502020204030204" pitchFamily="34" charset="0"/>
                <a:ea typeface="Times New Roman" panose="02020603050405020304" pitchFamily="18" charset="0"/>
              </a:rPr>
              <a:t>: Manter a governança, segurança e qualidade dos dados em um ambiente de Data Lake pode ser mais complexo devido à natureza bruta dos dados;</a:t>
            </a:r>
            <a:endParaRPr lang="pt-BR" sz="800"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3. </a:t>
            </a:r>
            <a:r>
              <a:rPr lang="pt-BR" sz="800" b="1" u="sng" dirty="0">
                <a:effectLst/>
                <a:latin typeface="Calibri" panose="020F0502020204030204" pitchFamily="34" charset="0"/>
                <a:ea typeface="Times New Roman" panose="02020603050405020304" pitchFamily="18" charset="0"/>
              </a:rPr>
              <a:t>Performance de Transações</a:t>
            </a:r>
            <a:r>
              <a:rPr lang="pt-BR" sz="800" dirty="0">
                <a:effectLst/>
                <a:latin typeface="Calibri" panose="020F0502020204030204" pitchFamily="34" charset="0"/>
                <a:ea typeface="Times New Roman" panose="02020603050405020304" pitchFamily="18" charset="0"/>
              </a:rPr>
              <a:t>: Data </a:t>
            </a:r>
            <a:r>
              <a:rPr lang="pt-BR" sz="800" dirty="0" err="1">
                <a:effectLst/>
                <a:latin typeface="Calibri" panose="020F0502020204030204" pitchFamily="34" charset="0"/>
                <a:ea typeface="Times New Roman" panose="02020603050405020304" pitchFamily="18" charset="0"/>
              </a:rPr>
              <a:t>Lakes</a:t>
            </a:r>
            <a:r>
              <a:rPr lang="pt-BR" sz="800" dirty="0">
                <a:effectLst/>
                <a:latin typeface="Calibri" panose="020F0502020204030204" pitchFamily="34" charset="0"/>
                <a:ea typeface="Times New Roman" panose="02020603050405020304" pitchFamily="18" charset="0"/>
              </a:rPr>
              <a:t> podem não ser tão eficientes para operações de transação frequentes e de alta intensidade como um Data Warehouse otimizado;</a:t>
            </a:r>
            <a:endParaRPr lang="pt-BR" sz="800" dirty="0">
              <a:effectLst/>
              <a:latin typeface="Calibri" panose="020F0502020204030204" pitchFamily="34" charset="0"/>
              <a:ea typeface="Yu Gothic" panose="020B0400000000000000" pitchFamily="34" charset="-128"/>
            </a:endParaRPr>
          </a:p>
          <a:p>
            <a:r>
              <a:rPr lang="pt-BR" sz="800" dirty="0">
                <a:effectLst/>
                <a:latin typeface="Calibri" panose="020F0502020204030204" pitchFamily="34" charset="0"/>
                <a:ea typeface="Times New Roman" panose="02020603050405020304" pitchFamily="18" charset="0"/>
              </a:rPr>
              <a:t>4. </a:t>
            </a:r>
            <a:r>
              <a:rPr lang="pt-BR" sz="800" b="1" u="sng" dirty="0">
                <a:effectLst/>
                <a:latin typeface="Calibri" panose="020F0502020204030204" pitchFamily="34" charset="0"/>
                <a:ea typeface="Times New Roman" panose="02020603050405020304" pitchFamily="18" charset="0"/>
              </a:rPr>
              <a:t>Integração de Dados</a:t>
            </a:r>
            <a:r>
              <a:rPr lang="pt-BR" sz="800" dirty="0">
                <a:effectLst/>
                <a:latin typeface="Calibri" panose="020F0502020204030204" pitchFamily="34" charset="0"/>
                <a:ea typeface="Times New Roman" panose="02020603050405020304" pitchFamily="18" charset="0"/>
              </a:rPr>
              <a:t>: Assegurar a consistência e integridade dos dados pode ser um desafio maior no ambiente do Data Lake em comparação ao Data Warehouse tradicional;</a:t>
            </a:r>
          </a:p>
        </p:txBody>
      </p:sp>
      <p:grpSp>
        <p:nvGrpSpPr>
          <p:cNvPr id="9" name="Agrupar 6">
            <a:extLst>
              <a:ext uri="{FF2B5EF4-FFF2-40B4-BE49-F238E27FC236}">
                <a16:creationId xmlns:a16="http://schemas.microsoft.com/office/drawing/2014/main" id="{D264F3A1-EE80-7453-8E5B-71853ED5800E}"/>
              </a:ext>
            </a:extLst>
          </p:cNvPr>
          <p:cNvGrpSpPr/>
          <p:nvPr/>
        </p:nvGrpSpPr>
        <p:grpSpPr>
          <a:xfrm>
            <a:off x="102335" y="2009918"/>
            <a:ext cx="1231695" cy="352937"/>
            <a:chOff x="-19022" y="1142851"/>
            <a:chExt cx="1574150" cy="414916"/>
          </a:xfrm>
        </p:grpSpPr>
        <p:sp>
          <p:nvSpPr>
            <p:cNvPr id="16" name="CaixaDeTexto 7">
              <a:extLst>
                <a:ext uri="{FF2B5EF4-FFF2-40B4-BE49-F238E27FC236}">
                  <a16:creationId xmlns:a16="http://schemas.microsoft.com/office/drawing/2014/main" id="{1954BDC3-F343-7043-3758-0F5D2C29397F}"/>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dirty="0">
                <a:solidFill>
                  <a:schemeClr val="bg1"/>
                </a:solidFill>
              </a:endParaRPr>
            </a:p>
          </p:txBody>
        </p:sp>
        <p:sp>
          <p:nvSpPr>
            <p:cNvPr id="22" name="CaixaDeTexto 8">
              <a:extLst>
                <a:ext uri="{FF2B5EF4-FFF2-40B4-BE49-F238E27FC236}">
                  <a16:creationId xmlns:a16="http://schemas.microsoft.com/office/drawing/2014/main" id="{730EBC10-0AC4-CA2D-7A6F-1EB412EDAC3E}"/>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dirty="0">
                <a:solidFill>
                  <a:schemeClr val="bg1"/>
                </a:solidFill>
              </a:endParaRPr>
            </a:p>
          </p:txBody>
        </p:sp>
        <p:sp>
          <p:nvSpPr>
            <p:cNvPr id="23" name="CaixaDeTexto 9">
              <a:extLst>
                <a:ext uri="{FF2B5EF4-FFF2-40B4-BE49-F238E27FC236}">
                  <a16:creationId xmlns:a16="http://schemas.microsoft.com/office/drawing/2014/main" id="{6826DD5D-FD4C-86EA-44E8-B4904F7A580B}"/>
                </a:ext>
              </a:extLst>
            </p:cNvPr>
            <p:cNvSpPr txBox="1"/>
            <p:nvPr/>
          </p:nvSpPr>
          <p:spPr>
            <a:xfrm>
              <a:off x="-19022" y="1142851"/>
              <a:ext cx="1574150" cy="398007"/>
            </a:xfrm>
            <a:prstGeom prst="rect">
              <a:avLst/>
            </a:prstGeom>
            <a:noFill/>
          </p:spPr>
          <p:txBody>
            <a:bodyPr wrap="square" rtlCol="0">
              <a:spAutoFit/>
            </a:bodyPr>
            <a:lstStyle/>
            <a:p>
              <a:pPr lvl="0" algn="l">
                <a:buClrTx/>
                <a:buSzTx/>
                <a:buFontTx/>
              </a:pPr>
              <a:r>
                <a:rPr lang="pt-BR" sz="1600" b="1" dirty="0">
                  <a:solidFill>
                    <a:schemeClr val="bg1"/>
                  </a:solidFill>
                  <a:latin typeface="Candara Light" panose="020E0502030303020204" charset="0"/>
                  <a:cs typeface="Candara Light" panose="020E0502030303020204" charset="0"/>
                  <a:sym typeface="+mn-ea"/>
                </a:rPr>
                <a:t>Briefing</a:t>
              </a:r>
            </a:p>
          </p:txBody>
        </p:sp>
      </p:grpSp>
      <p:sp>
        <p:nvSpPr>
          <p:cNvPr id="52" name="Elipse 51">
            <a:extLst>
              <a:ext uri="{FF2B5EF4-FFF2-40B4-BE49-F238E27FC236}">
                <a16:creationId xmlns:a16="http://schemas.microsoft.com/office/drawing/2014/main" id="{9E734D6C-4830-3E38-F5B8-5241C304991A}"/>
              </a:ext>
            </a:extLst>
          </p:cNvPr>
          <p:cNvSpPr/>
          <p:nvPr/>
        </p:nvSpPr>
        <p:spPr>
          <a:xfrm>
            <a:off x="11812491" y="949335"/>
            <a:ext cx="178987" cy="167697"/>
          </a:xfrm>
          <a:prstGeom prst="ellipse">
            <a:avLst/>
          </a:prstGeom>
          <a:solidFill>
            <a:schemeClr val="accent5">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sz="1200" b="1" dirty="0">
              <a:solidFill>
                <a:schemeClr val="bg1"/>
              </a:solidFill>
            </a:endParaRPr>
          </a:p>
        </p:txBody>
      </p:sp>
      <p:sp>
        <p:nvSpPr>
          <p:cNvPr id="69" name="CaixaDeTexto 68">
            <a:extLst>
              <a:ext uri="{FF2B5EF4-FFF2-40B4-BE49-F238E27FC236}">
                <a16:creationId xmlns:a16="http://schemas.microsoft.com/office/drawing/2014/main" id="{0D4717BE-FCA8-CB82-D58D-66DBCD6E7A86}"/>
              </a:ext>
            </a:extLst>
          </p:cNvPr>
          <p:cNvSpPr txBox="1"/>
          <p:nvPr/>
        </p:nvSpPr>
        <p:spPr>
          <a:xfrm>
            <a:off x="12527736" y="3992139"/>
            <a:ext cx="396161" cy="215444"/>
          </a:xfrm>
          <a:prstGeom prst="rect">
            <a:avLst/>
          </a:prstGeom>
          <a:solidFill>
            <a:schemeClr val="bg1"/>
          </a:solidFill>
        </p:spPr>
        <p:txBody>
          <a:bodyPr wrap="square">
            <a:spAutoFit/>
          </a:bodyPr>
          <a:lstStyle/>
          <a:p>
            <a:r>
              <a:rPr lang="pt-BR" sz="800" b="0" i="0" dirty="0">
                <a:effectLst/>
                <a:latin typeface="Segoe UI" panose="020B0502040204020203" pitchFamily="34" charset="0"/>
              </a:rPr>
              <a:t>DW:</a:t>
            </a:r>
            <a:endParaRPr lang="pt-BR" sz="800" dirty="0"/>
          </a:p>
        </p:txBody>
      </p:sp>
      <p:sp>
        <p:nvSpPr>
          <p:cNvPr id="42" name="Botão de Ação: Obter Informações 41">
            <a:hlinkClick r:id="" action="ppaction://customshow?id=14&amp;return=true" highlightClick="1"/>
            <a:extLst>
              <a:ext uri="{FF2B5EF4-FFF2-40B4-BE49-F238E27FC236}">
                <a16:creationId xmlns:a16="http://schemas.microsoft.com/office/drawing/2014/main" id="{C3C9AAA8-27DB-7DDB-5F56-A8C71797595B}"/>
              </a:ext>
            </a:extLst>
          </p:cNvPr>
          <p:cNvSpPr/>
          <p:nvPr/>
        </p:nvSpPr>
        <p:spPr>
          <a:xfrm>
            <a:off x="3905520" y="1071856"/>
            <a:ext cx="176018" cy="228935"/>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Botão de Ação: Obter Informações 42">
            <a:hlinkClick r:id="" action="ppaction://customshow?id=15&amp;return=true" highlightClick="1"/>
            <a:extLst>
              <a:ext uri="{FF2B5EF4-FFF2-40B4-BE49-F238E27FC236}">
                <a16:creationId xmlns:a16="http://schemas.microsoft.com/office/drawing/2014/main" id="{112E3BAC-A578-0EF3-FF01-38E2E348BFF2}"/>
              </a:ext>
            </a:extLst>
          </p:cNvPr>
          <p:cNvSpPr/>
          <p:nvPr/>
        </p:nvSpPr>
        <p:spPr>
          <a:xfrm>
            <a:off x="8290588" y="1036050"/>
            <a:ext cx="176018" cy="228935"/>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939992B1-2E09-1617-EBF2-5973EC92E8DB}"/>
              </a:ext>
            </a:extLst>
          </p:cNvPr>
          <p:cNvSpPr txBox="1"/>
          <p:nvPr/>
        </p:nvSpPr>
        <p:spPr>
          <a:xfrm>
            <a:off x="5661936" y="4440267"/>
            <a:ext cx="2119989" cy="215444"/>
          </a:xfrm>
          <a:prstGeom prst="rect">
            <a:avLst/>
          </a:prstGeom>
          <a:noFill/>
        </p:spPr>
        <p:txBody>
          <a:bodyPr wrap="square">
            <a:spAutoFit/>
          </a:bodyPr>
          <a:lstStyle/>
          <a:p>
            <a:r>
              <a:rPr lang="pt-BR" sz="800" dirty="0"/>
              <a:t>Influenciar o roteiro do produto com dados.</a:t>
            </a:r>
          </a:p>
        </p:txBody>
      </p:sp>
      <p:sp>
        <p:nvSpPr>
          <p:cNvPr id="50" name="CaixaDeTexto 49">
            <a:extLst>
              <a:ext uri="{FF2B5EF4-FFF2-40B4-BE49-F238E27FC236}">
                <a16:creationId xmlns:a16="http://schemas.microsoft.com/office/drawing/2014/main" id="{0C70131E-2758-139A-F9FC-17C5EC76B613}"/>
              </a:ext>
            </a:extLst>
          </p:cNvPr>
          <p:cNvSpPr txBox="1"/>
          <p:nvPr/>
        </p:nvSpPr>
        <p:spPr>
          <a:xfrm>
            <a:off x="5586282" y="4222602"/>
            <a:ext cx="1743682" cy="307777"/>
          </a:xfrm>
          <a:prstGeom prst="rect">
            <a:avLst/>
          </a:prstGeom>
          <a:noFill/>
        </p:spPr>
        <p:txBody>
          <a:bodyPr wrap="none" rtlCol="0">
            <a:spAutoFit/>
          </a:bodyPr>
          <a:lstStyle/>
          <a:p>
            <a:r>
              <a:rPr lang="pt-BR" sz="1400" dirty="0"/>
              <a:t>Visão de Futuro HDA:</a:t>
            </a:r>
          </a:p>
        </p:txBody>
      </p:sp>
    </p:spTree>
    <p:extLst>
      <p:ext uri="{BB962C8B-B14F-4D97-AF65-F5344CB8AC3E}">
        <p14:creationId xmlns:p14="http://schemas.microsoft.com/office/powerpoint/2010/main" val="38365650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remove"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0" fill="hold"/>
                                        <p:tgtEl>
                                          <p:spTgt spid="4"/>
                                        </p:tgtEl>
                                        <p:attrNameLst>
                                          <p:attrName>ppt_x</p:attrName>
                                        </p:attrNameLst>
                                      </p:cBhvr>
                                      <p:tavLst>
                                        <p:tav tm="0">
                                          <p:val>
                                            <p:strVal val="0-#ppt_w/2"/>
                                          </p:val>
                                        </p:tav>
                                        <p:tav tm="100000">
                                          <p:val>
                                            <p:strVal val="#ppt_x"/>
                                          </p:val>
                                        </p:tav>
                                      </p:tavLst>
                                    </p:anim>
                                    <p:anim calcmode="lin" valueType="num">
                                      <p:cBhvr additive="base">
                                        <p:cTn id="8" dur="120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é-visualização da imagem">
            <a:extLst>
              <a:ext uri="{FF2B5EF4-FFF2-40B4-BE49-F238E27FC236}">
                <a16:creationId xmlns:a16="http://schemas.microsoft.com/office/drawing/2014/main" id="{3DC91EBA-C0DF-D1CB-6CCF-E2BEC6B8D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278" y="570820"/>
            <a:ext cx="476318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8979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A5207D2B-EF94-0946-F1CD-E9D8D6EDEB31}"/>
              </a:ext>
            </a:extLst>
          </p:cNvPr>
          <p:cNvSpPr txBox="1"/>
          <p:nvPr/>
        </p:nvSpPr>
        <p:spPr>
          <a:xfrm>
            <a:off x="638175" y="581710"/>
            <a:ext cx="6096000" cy="461665"/>
          </a:xfrm>
          <a:prstGeom prst="rect">
            <a:avLst/>
          </a:prstGeom>
          <a:noFill/>
        </p:spPr>
        <p:txBody>
          <a:bodyPr wrap="square">
            <a:spAutoFit/>
          </a:bodyPr>
          <a:lstStyle/>
          <a:p>
            <a:r>
              <a:rPr lang="pt-BR" sz="1400" dirty="0" err="1"/>
              <a:t>PowerBI</a:t>
            </a:r>
            <a:r>
              <a:rPr lang="pt-BR" sz="1400" dirty="0"/>
              <a:t>:</a:t>
            </a:r>
          </a:p>
          <a:p>
            <a:r>
              <a:rPr lang="pt-BR" sz="1000" dirty="0"/>
              <a:t>é apenas uma ferramenta de visualização e analise de dados (ponto de vista do projeto profissional de BI)</a:t>
            </a:r>
          </a:p>
        </p:txBody>
      </p:sp>
      <p:sp>
        <p:nvSpPr>
          <p:cNvPr id="7" name="CaixaDeTexto 6">
            <a:extLst>
              <a:ext uri="{FF2B5EF4-FFF2-40B4-BE49-F238E27FC236}">
                <a16:creationId xmlns:a16="http://schemas.microsoft.com/office/drawing/2014/main" id="{0F3C039E-4D07-BB9D-C77F-A5EAA864E3DB}"/>
              </a:ext>
            </a:extLst>
          </p:cNvPr>
          <p:cNvSpPr txBox="1"/>
          <p:nvPr/>
        </p:nvSpPr>
        <p:spPr>
          <a:xfrm>
            <a:off x="638175" y="1753791"/>
            <a:ext cx="6096000" cy="1323439"/>
          </a:xfrm>
          <a:prstGeom prst="rect">
            <a:avLst/>
          </a:prstGeom>
          <a:noFill/>
        </p:spPr>
        <p:txBody>
          <a:bodyPr wrap="square">
            <a:spAutoFit/>
          </a:bodyPr>
          <a:lstStyle/>
          <a:p>
            <a:r>
              <a:rPr lang="pt-BR" sz="1000" dirty="0"/>
              <a:t># Principais preocupações para quem trabalha com </a:t>
            </a:r>
            <a:r>
              <a:rPr lang="pt-BR" sz="1000" dirty="0" err="1"/>
              <a:t>PowerBI</a:t>
            </a:r>
            <a:r>
              <a:rPr lang="pt-BR" sz="1000" dirty="0"/>
              <a:t>:</a:t>
            </a:r>
          </a:p>
          <a:p>
            <a:r>
              <a:rPr lang="pt-BR" sz="1000" dirty="0"/>
              <a:t>- Exibir corretamente os resultados;</a:t>
            </a:r>
          </a:p>
          <a:p>
            <a:r>
              <a:rPr lang="pt-BR" sz="1000" dirty="0"/>
              <a:t>- ser fácil do </a:t>
            </a:r>
            <a:r>
              <a:rPr lang="pt-BR" sz="1000" dirty="0" err="1"/>
              <a:t>usuario</a:t>
            </a:r>
            <a:r>
              <a:rPr lang="pt-BR" sz="1000" dirty="0"/>
              <a:t> conseguir criar novos </a:t>
            </a:r>
            <a:r>
              <a:rPr lang="pt-BR" sz="1000" dirty="0" err="1"/>
              <a:t>relatorios</a:t>
            </a:r>
            <a:r>
              <a:rPr lang="pt-BR" sz="1000" dirty="0"/>
              <a:t> a partir dos conjuntos de dados disponibilizados;</a:t>
            </a:r>
          </a:p>
          <a:p>
            <a:r>
              <a:rPr lang="pt-BR" sz="1000" dirty="0"/>
              <a:t>- Relacionamento entre </a:t>
            </a:r>
            <a:r>
              <a:rPr lang="pt-BR" sz="1000" dirty="0" err="1"/>
              <a:t>tbls</a:t>
            </a:r>
            <a:r>
              <a:rPr lang="pt-BR" sz="1000" dirty="0"/>
              <a:t>: Um relacionamento errado pode fazer um calculo incorreto;</a:t>
            </a:r>
          </a:p>
          <a:p>
            <a:r>
              <a:rPr lang="pt-BR" sz="1000" dirty="0"/>
              <a:t>- </a:t>
            </a:r>
            <a:r>
              <a:rPr lang="pt-BR" sz="1000" dirty="0" err="1"/>
              <a:t>Orçanização</a:t>
            </a:r>
            <a:r>
              <a:rPr lang="pt-BR" sz="1000" dirty="0"/>
              <a:t> das medidas;</a:t>
            </a:r>
          </a:p>
          <a:p>
            <a:r>
              <a:rPr lang="pt-BR" sz="1000" dirty="0"/>
              <a:t>- </a:t>
            </a:r>
            <a:r>
              <a:rPr lang="pt-BR" sz="1000" dirty="0" err="1"/>
              <a:t>Semantica</a:t>
            </a:r>
            <a:r>
              <a:rPr lang="pt-BR" sz="1000" dirty="0"/>
              <a:t>: se por exemplo sua fonte de dados os campos tem nome abreviado ou até codificado (</a:t>
            </a:r>
            <a:r>
              <a:rPr lang="pt-BR" sz="1000" dirty="0" err="1"/>
              <a:t>ex</a:t>
            </a:r>
            <a:r>
              <a:rPr lang="pt-BR" sz="1000" dirty="0"/>
              <a:t>: JDE, </a:t>
            </a:r>
            <a:r>
              <a:rPr lang="pt-BR" sz="1000" dirty="0" err="1"/>
              <a:t>Proteus</a:t>
            </a:r>
            <a:r>
              <a:rPr lang="pt-BR" sz="1000" dirty="0"/>
              <a:t> e outros </a:t>
            </a:r>
            <a:r>
              <a:rPr lang="pt-BR" sz="1000" dirty="0" err="1"/>
              <a:t>ERP's</a:t>
            </a:r>
            <a:r>
              <a:rPr lang="pt-BR" sz="1000" dirty="0"/>
              <a:t>) que o nome do campo </a:t>
            </a:r>
            <a:r>
              <a:rPr lang="pt-BR" sz="1000" dirty="0" err="1"/>
              <a:t>sao</a:t>
            </a:r>
            <a:r>
              <a:rPr lang="pt-BR" sz="1000" dirty="0"/>
              <a:t> siglas sem significado, então pra uma pessoa que não está habituada com isso é muito </a:t>
            </a:r>
            <a:r>
              <a:rPr lang="pt-BR" sz="1000" dirty="0" err="1"/>
              <a:t>dificil</a:t>
            </a:r>
            <a:r>
              <a:rPr lang="pt-BR" sz="1000" dirty="0"/>
              <a:t> de trabalhar com essa informação pois </a:t>
            </a:r>
            <a:r>
              <a:rPr lang="pt-BR" sz="1000" dirty="0" err="1"/>
              <a:t>nao</a:t>
            </a:r>
            <a:r>
              <a:rPr lang="pt-BR" sz="1000" dirty="0"/>
              <a:t> é uma informação padronizada.</a:t>
            </a:r>
          </a:p>
        </p:txBody>
      </p:sp>
    </p:spTree>
    <p:extLst>
      <p:ext uri="{BB962C8B-B14F-4D97-AF65-F5344CB8AC3E}">
        <p14:creationId xmlns:p14="http://schemas.microsoft.com/office/powerpoint/2010/main" val="1860471931"/>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4968</TotalTime>
  <Words>13772</Words>
  <Application>Microsoft Office PowerPoint</Application>
  <PresentationFormat>Widescreen</PresentationFormat>
  <Paragraphs>1434</Paragraphs>
  <Slides>53</Slides>
  <Notes>9</Notes>
  <HiddenSlides>42</HiddenSlides>
  <MMClips>0</MMClips>
  <ScaleCrop>false</ScaleCrop>
  <HeadingPairs>
    <vt:vector size="8" baseType="variant">
      <vt:variant>
        <vt:lpstr>Fontes usadas</vt:lpstr>
      </vt:variant>
      <vt:variant>
        <vt:i4>16</vt:i4>
      </vt:variant>
      <vt:variant>
        <vt:lpstr>Tema</vt:lpstr>
      </vt:variant>
      <vt:variant>
        <vt:i4>1</vt:i4>
      </vt:variant>
      <vt:variant>
        <vt:lpstr>Títulos de slides</vt:lpstr>
      </vt:variant>
      <vt:variant>
        <vt:i4>53</vt:i4>
      </vt:variant>
      <vt:variant>
        <vt:lpstr>Apresentações personalizadas</vt:lpstr>
      </vt:variant>
      <vt:variant>
        <vt:i4>17</vt:i4>
      </vt:variant>
    </vt:vector>
  </HeadingPairs>
  <TitlesOfParts>
    <vt:vector size="87" baseType="lpstr">
      <vt:lpstr>-apple-system</vt:lpstr>
      <vt:lpstr>inherit</vt:lpstr>
      <vt:lpstr>Segoe Sans</vt:lpstr>
      <vt:lpstr>var(--fontFamilyBase)</vt:lpstr>
      <vt:lpstr>Aptos</vt:lpstr>
      <vt:lpstr>Arial</vt:lpstr>
      <vt:lpstr>Bahnschrift</vt:lpstr>
      <vt:lpstr>Calibri</vt:lpstr>
      <vt:lpstr>Calibri Light</vt:lpstr>
      <vt:lpstr>Candara Light</vt:lpstr>
      <vt:lpstr>Montserrat</vt:lpstr>
      <vt:lpstr>Open Sans</vt:lpstr>
      <vt:lpstr>Segoe UI</vt:lpstr>
      <vt:lpstr>Segoe UI Black</vt:lpstr>
      <vt:lpstr>Tenorite</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Desafios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calc_recorrente</vt:lpstr>
      <vt:lpstr>prop_extra_prox_passos</vt:lpstr>
      <vt:lpstr>prop_databricks_3meses</vt:lpstr>
      <vt:lpstr>j0_HSA</vt:lpstr>
      <vt:lpstr>det_redshift</vt:lpstr>
      <vt:lpstr>det_databricks</vt:lpstr>
      <vt:lpstr>QDM</vt:lpstr>
      <vt:lpstr>migraPwBiDatabricks</vt:lpstr>
      <vt:lpstr>migraTalendDatabricks</vt:lpstr>
      <vt:lpstr>mudanca_organizacional</vt:lpstr>
      <vt:lpstr>Suporte_Databricks</vt:lpstr>
      <vt:lpstr>IA_ML</vt:lpstr>
      <vt:lpstr>Dw_fw</vt:lpstr>
      <vt:lpstr>Lake_Fw</vt:lpstr>
      <vt:lpstr>prop_BigData_HDA</vt:lpstr>
      <vt:lpstr>prop_BigData_Corp</vt:lpstr>
      <vt:lpstr>bi_trad_mod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Christyan Antonio Arruda Mendonca</dc:creator>
  <cp:lastModifiedBy>Christyan Antonio Arruda Mendonca</cp:lastModifiedBy>
  <cp:revision>4</cp:revision>
  <dcterms:created xsi:type="dcterms:W3CDTF">2025-01-28T13:51:11Z</dcterms:created>
  <dcterms:modified xsi:type="dcterms:W3CDTF">2025-03-18T11:54:17Z</dcterms:modified>
</cp:coreProperties>
</file>